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35f9505a143243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635f9505a14324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Light hold, firm hold, strong hold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44e72e15c37900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44e72e15c37900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products are mainly classified into two categories according to their duration in the hair, i.e., temporary and permanent. This classification is in line with the type of active ingredients involved in the dyeing process and with the dyeing process itself, commonly known as non-oxidative and oxidative hair dye products.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35f9505a14324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635f9505a14324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d4fbb32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d4fbb3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4fbb3254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4fbb325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400">
              <a:solidFill>
                <a:schemeClr val="dk2"/>
              </a:solidFill>
              <a:latin typeface="Lato"/>
              <a:ea typeface="Lato"/>
              <a:cs typeface="Lato"/>
              <a:sym typeface="Lato"/>
            </a:endParaRPr>
          </a:p>
          <a:p>
            <a:pPr marL="0" lvl="0" indent="0" algn="l" rtl="0">
              <a:spcBef>
                <a:spcPts val="1600"/>
              </a:spcBef>
              <a:spcAft>
                <a:spcPts val="0"/>
              </a:spcAft>
              <a:buNone/>
            </a:pPr>
            <a:r>
              <a:rPr lang="en"/>
              <a:t>Hair consists of two distinct parts, the hair follicle and hair shaft. The hair shaft is part of your hair that can be seen above scalp. It is composed of the protein keratin, which is produced in the skin. Keratin makes hair both strong and flexible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4fbb325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4fbb325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4fbb325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4fbb325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44444"/>
                </a:solidFill>
                <a:highlight>
                  <a:srgbClr val="F5F3F2"/>
                </a:highlight>
                <a:latin typeface="Source Sans Pro"/>
                <a:ea typeface="Source Sans Pro"/>
                <a:cs typeface="Source Sans Pro"/>
                <a:sym typeface="Source Sans Pro"/>
              </a:rPr>
              <a:t>With aging, pigment cells die, and hair turns gray.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7ca5ea5138ce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7ca5ea5138ce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scale allows the accumulation of sebum and sweat, making it prone to microbial contamination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d4fbb325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d4fbb32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d4fbb325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d4fbb32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specific functional appeals</a:t>
            </a:r>
            <a:endParaRPr/>
          </a:p>
          <a:p>
            <a:pPr marL="0" lvl="0" indent="0" algn="l" rtl="0">
              <a:spcBef>
                <a:spcPts val="0"/>
              </a:spcBef>
              <a:spcAft>
                <a:spcPts val="0"/>
              </a:spcAft>
              <a:buNone/>
            </a:pPr>
            <a:r>
              <a:rPr lang="en"/>
              <a:t>Johnson in Hair and Hair Care identified 4 types of Shampoos.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35f9505a143243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35f9505a14324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SCALP AND HAIR</a:t>
            </a:r>
            <a:endParaRPr/>
          </a:p>
        </p:txBody>
      </p:sp>
      <p:sp>
        <p:nvSpPr>
          <p:cNvPr id="60" name="Google Shape;60;p13"/>
          <p:cNvSpPr txBox="1">
            <a:spLocks noGrp="1"/>
          </p:cNvSpPr>
          <p:nvPr>
            <p:ph type="subTitle" idx="1"/>
          </p:nvPr>
        </p:nvSpPr>
        <p:spPr>
          <a:xfrm>
            <a:off x="3096238" y="3376603"/>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Afable, Guaves, Ordonez, Pahuyo, Signey, Villanueva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Cosmetics Formulation</a:t>
            </a:r>
            <a:endParaRPr/>
          </a:p>
        </p:txBody>
      </p:sp>
      <p:sp>
        <p:nvSpPr>
          <p:cNvPr id="119" name="Google Shape;119;p22"/>
          <p:cNvSpPr txBox="1">
            <a:spLocks noGrp="1"/>
          </p:cNvSpPr>
          <p:nvPr>
            <p:ph type="body" idx="1"/>
          </p:nvPr>
        </p:nvSpPr>
        <p:spPr>
          <a:xfrm>
            <a:off x="311700" y="117159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Hair Gels</a:t>
            </a:r>
            <a:endParaRPr/>
          </a:p>
          <a:p>
            <a:pPr marL="457200" lvl="0" indent="-342900" algn="l" rtl="0">
              <a:spcBef>
                <a:spcPts val="1600"/>
              </a:spcBef>
              <a:spcAft>
                <a:spcPts val="0"/>
              </a:spcAft>
              <a:buSzPts val="1800"/>
              <a:buChar char="●"/>
            </a:pPr>
            <a:r>
              <a:rPr lang="en"/>
              <a:t>designed to help hold hair in a fixed shape. It is a clear product that is smoothed through the hair, coating it, and setting up a rigid film that inhibits movement.</a:t>
            </a:r>
            <a:endParaRPr/>
          </a:p>
          <a:p>
            <a:pPr marL="0" lvl="0" indent="0" algn="l" rtl="0">
              <a:spcBef>
                <a:spcPts val="1600"/>
              </a:spcBef>
              <a:spcAft>
                <a:spcPts val="0"/>
              </a:spcAft>
              <a:buNone/>
            </a:pPr>
            <a:r>
              <a:rPr lang="en"/>
              <a:t>Shaving foam</a:t>
            </a:r>
            <a:endParaRPr/>
          </a:p>
          <a:p>
            <a:pPr marL="457200" lvl="0" indent="-342900" algn="l" rtl="0">
              <a:spcBef>
                <a:spcPts val="1600"/>
              </a:spcBef>
              <a:spcAft>
                <a:spcPts val="0"/>
              </a:spcAft>
              <a:buSzPts val="1800"/>
              <a:buChar char="●"/>
            </a:pPr>
            <a:r>
              <a:rPr lang="en"/>
              <a:t>Hydration. Lubrication. Tracking. Soothing and refreshing. </a:t>
            </a:r>
            <a:endParaRPr/>
          </a:p>
          <a:p>
            <a:pPr marL="45720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Cosmetic Formulation</a:t>
            </a:r>
            <a:endParaRPr/>
          </a:p>
        </p:txBody>
      </p:sp>
      <p:sp>
        <p:nvSpPr>
          <p:cNvPr id="125" name="Google Shape;125;p23"/>
          <p:cNvSpPr txBox="1">
            <a:spLocks noGrp="1"/>
          </p:cNvSpPr>
          <p:nvPr>
            <p:ph type="body" idx="1"/>
          </p:nvPr>
        </p:nvSpPr>
        <p:spPr>
          <a:xfrm>
            <a:off x="311700" y="1270687"/>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Hair Dye</a:t>
            </a:r>
            <a:endParaRPr/>
          </a:p>
          <a:p>
            <a:pPr marL="457200" lvl="0" indent="-342900" algn="l" rtl="0">
              <a:spcBef>
                <a:spcPts val="1600"/>
              </a:spcBef>
              <a:spcAft>
                <a:spcPts val="0"/>
              </a:spcAft>
              <a:buSzPts val="1800"/>
              <a:buChar char="●"/>
            </a:pPr>
            <a:r>
              <a:rPr lang="en"/>
              <a:t>cosmetic products are used for colouring hair.</a:t>
            </a:r>
            <a:endParaRPr/>
          </a:p>
          <a:p>
            <a:pPr marL="457200" lvl="0" indent="-342900" algn="l" rtl="0">
              <a:spcBef>
                <a:spcPts val="0"/>
              </a:spcBef>
              <a:spcAft>
                <a:spcPts val="0"/>
              </a:spcAft>
              <a:buSzPts val="1800"/>
              <a:buChar char="●"/>
            </a:pPr>
            <a:r>
              <a:rPr lang="en"/>
              <a:t>Types: temporary, permanent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490250" y="526350"/>
            <a:ext cx="8243700" cy="40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endParaRPr sz="1300"/>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HAIR/SCALP CHARACTERISTICS</a:t>
            </a:r>
            <a:endParaRPr/>
          </a:p>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Hair is a derivative of the epidermis</a:t>
            </a:r>
            <a:endParaRPr/>
          </a:p>
          <a:p>
            <a:pPr marL="457200" lvl="0" indent="-342900" algn="l" rtl="0">
              <a:spcBef>
                <a:spcPts val="0"/>
              </a:spcBef>
              <a:spcAft>
                <a:spcPts val="0"/>
              </a:spcAft>
              <a:buSzPts val="1800"/>
              <a:buChar char="●"/>
            </a:pPr>
            <a:r>
              <a:rPr lang="en"/>
              <a:t>Can vary in shape, length, diameter, texture, and color</a:t>
            </a:r>
            <a:endParaRPr/>
          </a:p>
          <a:p>
            <a:pPr marL="457200" lvl="0" indent="-342900" algn="l" rtl="0">
              <a:spcBef>
                <a:spcPts val="0"/>
              </a:spcBef>
              <a:spcAft>
                <a:spcPts val="0"/>
              </a:spcAft>
              <a:buSzPts val="1800"/>
              <a:buChar char="●"/>
            </a:pPr>
            <a:r>
              <a:rPr lang="en"/>
              <a:t>Skin needs of the scalp are complex</a:t>
            </a:r>
            <a:endParaRPr/>
          </a:p>
          <a:p>
            <a:pPr marL="457200" lvl="0" indent="-342900" algn="l" rtl="0">
              <a:spcBef>
                <a:spcPts val="0"/>
              </a:spcBef>
              <a:spcAft>
                <a:spcPts val="0"/>
              </a:spcAft>
              <a:buSzPts val="1800"/>
              <a:buChar char="●"/>
            </a:pPr>
            <a:r>
              <a:rPr lang="en"/>
              <a:t>Functions:</a:t>
            </a:r>
            <a:endParaRPr/>
          </a:p>
          <a:p>
            <a:pPr marL="914400" lvl="1" indent="-317500" algn="l" rtl="0">
              <a:spcBef>
                <a:spcPts val="0"/>
              </a:spcBef>
              <a:spcAft>
                <a:spcPts val="0"/>
              </a:spcAft>
              <a:buSzPts val="1400"/>
              <a:buChar char="○"/>
            </a:pPr>
            <a:r>
              <a:rPr lang="en"/>
              <a:t>Protection</a:t>
            </a:r>
            <a:endParaRPr/>
          </a:p>
          <a:p>
            <a:pPr marL="914400" lvl="1" indent="-317500" algn="l" rtl="0">
              <a:spcBef>
                <a:spcPts val="0"/>
              </a:spcBef>
              <a:spcAft>
                <a:spcPts val="0"/>
              </a:spcAft>
              <a:buSzPts val="1400"/>
              <a:buChar char="○"/>
            </a:pPr>
            <a:r>
              <a:rPr lang="en"/>
              <a:t>Regulation of body temperature</a:t>
            </a:r>
            <a:endParaRPr/>
          </a:p>
          <a:p>
            <a:pPr marL="914400" lvl="1" indent="-317500" algn="l" rtl="0">
              <a:spcBef>
                <a:spcPts val="0"/>
              </a:spcBef>
              <a:spcAft>
                <a:spcPts val="0"/>
              </a:spcAft>
              <a:buSzPts val="1400"/>
              <a:buChar char="○"/>
            </a:pPr>
            <a:r>
              <a:rPr lang="en"/>
              <a:t>Facilitation of evaporation of perspiration</a:t>
            </a:r>
            <a:endParaRPr/>
          </a:p>
          <a:p>
            <a:pPr marL="9144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67" name="Google Shape;67;p14"/>
          <p:cNvPicPr preferRelativeResize="0"/>
          <p:nvPr/>
        </p:nvPicPr>
        <p:blipFill>
          <a:blip r:embed="rId3">
            <a:alphaModFix/>
          </a:blip>
          <a:stretch>
            <a:fillRect/>
          </a:stretch>
        </p:blipFill>
        <p:spPr>
          <a:xfrm>
            <a:off x="5121950" y="1017450"/>
            <a:ext cx="3810000" cy="381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Characteristics of Skin Area</a:t>
            </a:r>
            <a:endParaRPr/>
          </a:p>
          <a:p>
            <a:pPr marL="0" lvl="0" indent="0" algn="l" rtl="0">
              <a:spcBef>
                <a:spcPts val="0"/>
              </a:spcBef>
              <a:spcAft>
                <a:spcPts val="0"/>
              </a:spcAft>
              <a:buNone/>
            </a:pPr>
            <a:endParaRPr/>
          </a:p>
        </p:txBody>
      </p:sp>
      <p:sp>
        <p:nvSpPr>
          <p:cNvPr id="73" name="Google Shape;73;p15"/>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hair shaft is formed of three layers:</a:t>
            </a:r>
            <a:endParaRPr/>
          </a:p>
          <a:p>
            <a:pPr marL="457200" lvl="0" indent="-342900" algn="l" rtl="0">
              <a:spcBef>
                <a:spcPts val="1600"/>
              </a:spcBef>
              <a:spcAft>
                <a:spcPts val="0"/>
              </a:spcAft>
              <a:buSzPts val="1800"/>
              <a:buChar char="●"/>
            </a:pPr>
            <a:r>
              <a:rPr lang="en"/>
              <a:t>Medulla</a:t>
            </a:r>
            <a:endParaRPr/>
          </a:p>
          <a:p>
            <a:pPr marL="914400" lvl="1" indent="-317500" algn="l" rtl="0">
              <a:spcBef>
                <a:spcPts val="0"/>
              </a:spcBef>
              <a:spcAft>
                <a:spcPts val="0"/>
              </a:spcAft>
              <a:buSzPts val="1400"/>
              <a:buChar char="○"/>
            </a:pPr>
            <a:r>
              <a:rPr lang="en"/>
              <a:t>Deepest layer of the hair shaft</a:t>
            </a:r>
            <a:endParaRPr/>
          </a:p>
          <a:p>
            <a:pPr marL="457200" lvl="0" indent="-342900" algn="l" rtl="0">
              <a:spcBef>
                <a:spcPts val="0"/>
              </a:spcBef>
              <a:spcAft>
                <a:spcPts val="0"/>
              </a:spcAft>
              <a:buSzPts val="1800"/>
              <a:buChar char="●"/>
            </a:pPr>
            <a:r>
              <a:rPr lang="en"/>
              <a:t>Cortex</a:t>
            </a:r>
            <a:endParaRPr/>
          </a:p>
          <a:p>
            <a:pPr marL="914400" lvl="1" indent="-317500" algn="l" rtl="0">
              <a:spcBef>
                <a:spcPts val="0"/>
              </a:spcBef>
              <a:spcAft>
                <a:spcPts val="0"/>
              </a:spcAft>
              <a:buSzPts val="1400"/>
              <a:buChar char="○"/>
            </a:pPr>
            <a:r>
              <a:rPr lang="en"/>
              <a:t>Middle layer</a:t>
            </a:r>
            <a:endParaRPr/>
          </a:p>
          <a:p>
            <a:pPr marL="914400" lvl="1" indent="-317500" algn="l" rtl="0">
              <a:spcBef>
                <a:spcPts val="0"/>
              </a:spcBef>
              <a:spcAft>
                <a:spcPts val="0"/>
              </a:spcAft>
              <a:buSzPts val="1400"/>
              <a:buChar char="○"/>
            </a:pPr>
            <a:r>
              <a:rPr lang="en"/>
              <a:t>Provides the strength, color and texture of the hair fiber</a:t>
            </a:r>
            <a:endParaRPr/>
          </a:p>
          <a:p>
            <a:pPr marL="457200" lvl="0" indent="-342900" algn="l" rtl="0">
              <a:spcBef>
                <a:spcPts val="0"/>
              </a:spcBef>
              <a:spcAft>
                <a:spcPts val="0"/>
              </a:spcAft>
              <a:buSzPts val="1800"/>
              <a:buChar char="●"/>
            </a:pPr>
            <a:r>
              <a:rPr lang="en"/>
              <a:t>Cuticle </a:t>
            </a:r>
            <a:endParaRPr/>
          </a:p>
          <a:p>
            <a:pPr marL="914400" lvl="1" indent="-317500" algn="l" rtl="0">
              <a:spcBef>
                <a:spcPts val="0"/>
              </a:spcBef>
              <a:spcAft>
                <a:spcPts val="0"/>
              </a:spcAft>
              <a:buSzPts val="1400"/>
              <a:buChar char="○"/>
            </a:pPr>
            <a:r>
              <a:rPr lang="en"/>
              <a:t>Outer layer</a:t>
            </a:r>
            <a:endParaRPr/>
          </a:p>
          <a:p>
            <a:pPr marL="914400" lvl="1" indent="-317500" algn="l" rtl="0">
              <a:spcBef>
                <a:spcPts val="0"/>
              </a:spcBef>
              <a:spcAft>
                <a:spcPts val="0"/>
              </a:spcAft>
              <a:buSzPts val="1400"/>
              <a:buChar char="○"/>
            </a:pPr>
            <a:r>
              <a:rPr lang="en"/>
              <a:t>Thin and colorless</a:t>
            </a:r>
            <a:endParaRPr/>
          </a:p>
        </p:txBody>
      </p:sp>
      <p:pic>
        <p:nvPicPr>
          <p:cNvPr id="74" name="Google Shape;74;p15"/>
          <p:cNvPicPr preferRelativeResize="0"/>
          <p:nvPr/>
        </p:nvPicPr>
        <p:blipFill>
          <a:blip r:embed="rId3">
            <a:alphaModFix/>
          </a:blip>
          <a:stretch>
            <a:fillRect/>
          </a:stretch>
        </p:blipFill>
        <p:spPr>
          <a:xfrm>
            <a:off x="4892100" y="1208200"/>
            <a:ext cx="4027500" cy="330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Characteristics of Skin Area</a:t>
            </a:r>
            <a:endParaRPr/>
          </a:p>
          <a:p>
            <a:pPr marL="0" lvl="0" indent="0" algn="l" rtl="0">
              <a:spcBef>
                <a:spcPts val="0"/>
              </a:spcBef>
              <a:spcAft>
                <a:spcPts val="0"/>
              </a:spcAft>
              <a:buNone/>
            </a:pPr>
            <a:endParaRPr/>
          </a:p>
        </p:txBody>
      </p:sp>
      <p:sp>
        <p:nvSpPr>
          <p:cNvPr id="80" name="Google Shape;80;p16"/>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Hair follicles anchors each hair into the skin</a:t>
            </a:r>
            <a:endParaRPr/>
          </a:p>
          <a:p>
            <a:pPr marL="457200" lvl="0" indent="-342900" algn="l" rtl="0">
              <a:spcBef>
                <a:spcPts val="0"/>
              </a:spcBef>
              <a:spcAft>
                <a:spcPts val="0"/>
              </a:spcAft>
              <a:buSzPts val="1800"/>
              <a:buChar char="●"/>
            </a:pPr>
            <a:r>
              <a:rPr lang="en"/>
              <a:t>Hair bulb forms the base of the hair follicle</a:t>
            </a:r>
            <a:endParaRPr/>
          </a:p>
          <a:p>
            <a:pPr marL="457200" lvl="0" indent="-342900" algn="l" rtl="0">
              <a:spcBef>
                <a:spcPts val="0"/>
              </a:spcBef>
              <a:spcAft>
                <a:spcPts val="0"/>
              </a:spcAft>
              <a:buSzPts val="1800"/>
              <a:buChar char="●"/>
            </a:pPr>
            <a:r>
              <a:rPr lang="en"/>
              <a:t>Blood vessels nourish the cells in the hair bulb and deliver hormones that modify hair growth and structure</a:t>
            </a:r>
            <a:endParaRPr/>
          </a:p>
          <a:p>
            <a:pPr marL="1371600" lvl="0" indent="0" algn="l" rtl="0">
              <a:spcBef>
                <a:spcPts val="1600"/>
              </a:spcBef>
              <a:spcAft>
                <a:spcPts val="1600"/>
              </a:spcAft>
              <a:buNone/>
            </a:pPr>
            <a:endParaRPr/>
          </a:p>
        </p:txBody>
      </p:sp>
      <p:pic>
        <p:nvPicPr>
          <p:cNvPr id="81" name="Google Shape;81;p16"/>
          <p:cNvPicPr preferRelativeResize="0"/>
          <p:nvPr/>
        </p:nvPicPr>
        <p:blipFill>
          <a:blip r:embed="rId3">
            <a:alphaModFix/>
          </a:blip>
          <a:stretch>
            <a:fillRect/>
          </a:stretch>
        </p:blipFill>
        <p:spPr>
          <a:xfrm>
            <a:off x="4892100" y="1208200"/>
            <a:ext cx="4027500" cy="330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Characteristics of Skin Area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7" name="Google Shape;87;p17"/>
          <p:cNvSpPr txBox="1">
            <a:spLocks noGrp="1"/>
          </p:cNvSpPr>
          <p:nvPr>
            <p:ph type="body" idx="1"/>
          </p:nvPr>
        </p:nvSpPr>
        <p:spPr>
          <a:xfrm>
            <a:off x="311700" y="1130288"/>
            <a:ext cx="3884700" cy="334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Hair Color: melanin pigments</a:t>
            </a:r>
            <a:endParaRPr/>
          </a:p>
          <a:p>
            <a:pPr marL="457200" lvl="0" indent="-342900" algn="l" rtl="0">
              <a:spcBef>
                <a:spcPts val="0"/>
              </a:spcBef>
              <a:spcAft>
                <a:spcPts val="0"/>
              </a:spcAft>
              <a:buSzPts val="1800"/>
              <a:buChar char="●"/>
            </a:pPr>
            <a:r>
              <a:rPr lang="en"/>
              <a:t>Eumelanin: brown to black</a:t>
            </a:r>
            <a:endParaRPr/>
          </a:p>
          <a:p>
            <a:pPr marL="457200" lvl="0" indent="-342900" algn="l" rtl="0">
              <a:spcBef>
                <a:spcPts val="0"/>
              </a:spcBef>
              <a:spcAft>
                <a:spcPts val="0"/>
              </a:spcAft>
              <a:buSzPts val="1800"/>
              <a:buChar char="●"/>
            </a:pPr>
            <a:r>
              <a:rPr lang="en"/>
              <a:t>Phaeomelanin: yellowish-blond, ginger and red colors</a:t>
            </a:r>
            <a:endParaRPr/>
          </a:p>
          <a:p>
            <a:pPr marL="457200" lvl="0" indent="-342900" algn="l" rtl="0">
              <a:spcBef>
                <a:spcPts val="0"/>
              </a:spcBef>
              <a:spcAft>
                <a:spcPts val="0"/>
              </a:spcAft>
              <a:buSzPts val="1800"/>
              <a:buChar char="●"/>
            </a:pPr>
            <a:r>
              <a:rPr lang="en"/>
              <a:t>Absence of pigment white/gray hair</a:t>
            </a:r>
            <a:endParaRPr/>
          </a:p>
        </p:txBody>
      </p:sp>
      <p:pic>
        <p:nvPicPr>
          <p:cNvPr id="88" name="Google Shape;88;p17"/>
          <p:cNvPicPr preferRelativeResize="0"/>
          <p:nvPr/>
        </p:nvPicPr>
        <p:blipFill>
          <a:blip r:embed="rId3">
            <a:alphaModFix/>
          </a:blip>
          <a:stretch>
            <a:fillRect/>
          </a:stretch>
        </p:blipFill>
        <p:spPr>
          <a:xfrm>
            <a:off x="4288400" y="1080725"/>
            <a:ext cx="4599750" cy="3162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Care Needs</a:t>
            </a: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remove  excess skin scale</a:t>
            </a:r>
            <a:endParaRPr/>
          </a:p>
          <a:p>
            <a:pPr marL="914400" lvl="1" indent="-317500" algn="l" rtl="0">
              <a:spcBef>
                <a:spcPts val="0"/>
              </a:spcBef>
              <a:spcAft>
                <a:spcPts val="0"/>
              </a:spcAft>
              <a:buSzPts val="1400"/>
              <a:buChar char="○"/>
            </a:pPr>
            <a:r>
              <a:rPr lang="en" sz="1800"/>
              <a:t>key to scalp skin health</a:t>
            </a:r>
            <a:endParaRPr sz="1800"/>
          </a:p>
          <a:p>
            <a:pPr marL="457200" lvl="0" indent="-342900" algn="l" rtl="0">
              <a:spcBef>
                <a:spcPts val="0"/>
              </a:spcBef>
              <a:spcAft>
                <a:spcPts val="0"/>
              </a:spcAft>
              <a:buSzPts val="1800"/>
              <a:buChar char="●"/>
            </a:pPr>
            <a:r>
              <a:rPr lang="en"/>
              <a:t>loosen shredding hair </a:t>
            </a:r>
            <a:endParaRPr/>
          </a:p>
          <a:p>
            <a:pPr marL="457200" lvl="0" indent="-342900" algn="l" rtl="0">
              <a:spcBef>
                <a:spcPts val="0"/>
              </a:spcBef>
              <a:spcAft>
                <a:spcPts val="0"/>
              </a:spcAft>
              <a:buSzPts val="1800"/>
              <a:buChar char="●"/>
            </a:pPr>
            <a:r>
              <a:rPr lang="en"/>
              <a:t>maintain the biofilm of sweat, sebum, and organisms in balance</a:t>
            </a:r>
            <a:endParaRPr/>
          </a:p>
          <a:p>
            <a:pPr marL="45720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Hygiene Needs</a:t>
            </a:r>
            <a:endParaRPr/>
          </a:p>
        </p:txBody>
      </p:sp>
      <p:sp>
        <p:nvSpPr>
          <p:cNvPr id="100" name="Google Shape;100;p19"/>
          <p:cNvSpPr txBox="1">
            <a:spLocks noGrp="1"/>
          </p:cNvSpPr>
          <p:nvPr>
            <p:ph type="body" idx="1"/>
          </p:nvPr>
        </p:nvSpPr>
        <p:spPr>
          <a:xfrm>
            <a:off x="311700" y="1143150"/>
            <a:ext cx="8520600" cy="3678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a:t>Massaging your scalp regularly</a:t>
            </a:r>
            <a:r>
              <a:rPr lang="en"/>
              <a:t> helps release the sebum. Oiling and deep conditioning the scalp after a shower is essential for long hair since the lengthier the hair, the more lifeless it becomes. </a:t>
            </a:r>
            <a:endParaRPr/>
          </a:p>
          <a:p>
            <a:pPr marL="457200" lvl="0" indent="-342900" algn="l" rtl="0">
              <a:spcBef>
                <a:spcPts val="0"/>
              </a:spcBef>
              <a:spcAft>
                <a:spcPts val="0"/>
              </a:spcAft>
              <a:buSzPts val="1800"/>
              <a:buAutoNum type="arabicPeriod"/>
            </a:pPr>
            <a:r>
              <a:rPr lang="en"/>
              <a:t>Not washing your hair often or washing your hair very often can both be harmful. So, </a:t>
            </a:r>
            <a:r>
              <a:rPr lang="en" b="1"/>
              <a:t>washing your hair twice a week</a:t>
            </a:r>
            <a:r>
              <a:rPr lang="en"/>
              <a:t> is the minimum advisable. Alternatively, use mild shampoos. Make sure you get rid of oily scalp completely.</a:t>
            </a:r>
            <a:endParaRPr/>
          </a:p>
          <a:p>
            <a:pPr marL="457200" lvl="0" indent="-342900" algn="l" rtl="0">
              <a:spcBef>
                <a:spcPts val="0"/>
              </a:spcBef>
              <a:spcAft>
                <a:spcPts val="0"/>
              </a:spcAft>
              <a:buSzPts val="1800"/>
              <a:buAutoNum type="arabicPeriod"/>
            </a:pPr>
            <a:r>
              <a:rPr lang="en" b="1"/>
              <a:t>Let your hair dry naturally</a:t>
            </a:r>
            <a:r>
              <a:rPr lang="en"/>
              <a:t> and do not keep your hair tied up when they are still wet. You may end up breaking more hair follicles.</a:t>
            </a:r>
            <a:endParaRPr/>
          </a:p>
          <a:p>
            <a:pPr marL="457200" lvl="0" indent="-342900" algn="l" rtl="0">
              <a:spcBef>
                <a:spcPts val="0"/>
              </a:spcBef>
              <a:spcAft>
                <a:spcPts val="0"/>
              </a:spcAft>
              <a:buSzPts val="1800"/>
              <a:buAutoNum type="arabicPeriod"/>
            </a:pPr>
            <a:r>
              <a:rPr lang="en"/>
              <a:t>Towel dry your hair and then </a:t>
            </a:r>
            <a:r>
              <a:rPr lang="en" b="1"/>
              <a:t>apply serum to your hair tips</a:t>
            </a:r>
            <a:r>
              <a:rPr lang="en"/>
              <a:t> and not on your scalp or root.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Cosmetic Formulations</a:t>
            </a:r>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Shampoo</a:t>
            </a:r>
            <a:endParaRPr/>
          </a:p>
          <a:p>
            <a:pPr marL="457200" lvl="0" indent="-342900" algn="l" rtl="0">
              <a:spcBef>
                <a:spcPts val="1600"/>
              </a:spcBef>
              <a:spcAft>
                <a:spcPts val="0"/>
              </a:spcAft>
              <a:buSzPts val="1800"/>
              <a:buChar char="●"/>
            </a:pPr>
            <a:r>
              <a:rPr lang="en"/>
              <a:t>Liquid formulation for washing  hair to remove dirt, used for removal of oils, dirt, skin particles, dandruff, environmental pollutants, and other contaminant particles, that gradually build up in the hair</a:t>
            </a:r>
            <a:endParaRPr/>
          </a:p>
          <a:p>
            <a:pPr marL="457200" lvl="0" indent="-342900" algn="l" rtl="0">
              <a:spcBef>
                <a:spcPts val="0"/>
              </a:spcBef>
              <a:spcAft>
                <a:spcPts val="0"/>
              </a:spcAft>
              <a:buSzPts val="1800"/>
              <a:buChar char="●"/>
            </a:pPr>
            <a:r>
              <a:rPr lang="en"/>
              <a:t>Types: General Purpose Cleaning Shampoo, Conditioning Shampoo, Antidandruff Shampoo, Dry Shampoo</a:t>
            </a:r>
            <a:endParaRPr/>
          </a:p>
          <a:p>
            <a:pPr marL="457200" lvl="0" indent="0" algn="l" rtl="0">
              <a:spcBef>
                <a:spcPts val="1600"/>
              </a:spcBef>
              <a:spcAft>
                <a:spcPts val="1600"/>
              </a:spcAft>
              <a:buNone/>
            </a:pPr>
            <a:endParaRPr/>
          </a:p>
        </p:txBody>
      </p:sp>
      <p:pic>
        <p:nvPicPr>
          <p:cNvPr id="107" name="Google Shape;107;p20"/>
          <p:cNvPicPr preferRelativeResize="0"/>
          <p:nvPr/>
        </p:nvPicPr>
        <p:blipFill rotWithShape="1">
          <a:blip r:embed="rId3">
            <a:alphaModFix/>
          </a:blip>
          <a:srcRect l="2987" r="3080"/>
          <a:stretch/>
        </p:blipFill>
        <p:spPr>
          <a:xfrm>
            <a:off x="5456750" y="3098600"/>
            <a:ext cx="2765625" cy="147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Cosmetics Formulation</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Conditioner</a:t>
            </a:r>
            <a:endParaRPr/>
          </a:p>
          <a:p>
            <a:pPr marL="457200" lvl="0" indent="-342900" algn="l" rtl="0">
              <a:spcBef>
                <a:spcPts val="1600"/>
              </a:spcBef>
              <a:spcAft>
                <a:spcPts val="0"/>
              </a:spcAft>
              <a:buSzPts val="1800"/>
              <a:buChar char="●"/>
            </a:pPr>
            <a:r>
              <a:rPr lang="en"/>
              <a:t>Make the hair easier to comb, frizz-free, soft feeling, reduce static charges, improve shine, and protect hair from future damage</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On-screen Show (16:9)</PresentationFormat>
  <Paragraphs>65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Lato</vt:lpstr>
      <vt:lpstr>Playfair Display</vt:lpstr>
      <vt:lpstr>Source Sans Pro</vt:lpstr>
      <vt:lpstr>Coral</vt:lpstr>
      <vt:lpstr>SCALP AND HAIR</vt:lpstr>
      <vt:lpstr>HAIR/SCALP CHARACTERISTICS </vt:lpstr>
      <vt:lpstr>Characteristics of Skin Area </vt:lpstr>
      <vt:lpstr>Characteristics of Skin Area </vt:lpstr>
      <vt:lpstr>Characteristics of Skin Area  </vt:lpstr>
      <vt:lpstr>Skin Care Needs</vt:lpstr>
      <vt:lpstr>Hygiene Needs</vt:lpstr>
      <vt:lpstr>Basic Cosmetic Formulations</vt:lpstr>
      <vt:lpstr>Basic Cosmetics Formulation</vt:lpstr>
      <vt:lpstr>Basic Cosmetics Formulation</vt:lpstr>
      <vt:lpstr>Basic Cosmetic Formulation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SCALP AND HAIR</dc:title>
  <dc:creator>Bien S. Balotro</dc:creator>
  <cp:lastModifiedBy>Bienvenido Balotro</cp:lastModifiedBy>
  <cp:revision>1</cp:revision>
  <dcterms:modified xsi:type="dcterms:W3CDTF">2020-03-03T13:12:26Z</dcterms:modified>
</cp:coreProperties>
</file>