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Karla" panose="020B0604020202020204" charset="0"/>
      <p:regular r:id="rId15"/>
      <p:bold r:id="rId16"/>
      <p:italic r:id="rId17"/>
      <p:boldItalic r:id="rId18"/>
    </p:embeddedFont>
    <p:embeddedFont>
      <p:font typeface="Permanent Marker" panose="020B0604020202020204" charset="0"/>
      <p:regular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up.com/underarm-car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eautymnl.com/bloom/articles/the-beginner-s-guide-to-starting-an-armpit-care-routin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smeticsinfo.org/product/skin-care-products-creams-lotions-powders-and-spray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akeup.com/tricks-for-younger-looking-neck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d4fb1945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d4fb1945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Topical antiperspirants may cause irritation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 removal can also cause irritation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d4fb1945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d4fb1945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d4ce28e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d4ce28e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https://www.makeup.com/underarm-care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https://beautymnl.com/bloom/articles/the-beginner-s-guide-to-starting-an-armpit-care-routine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4fb1945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4fb1945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d4fb194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d4fb194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Provides a transition between the thin skin of the neck and the thicker skin of the upper chest and back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Vellus - regulate body temperature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structures - blood and nerve supply to head, cervical spine, muscles that move head from side to side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d4fb194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d4fb194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d4fb194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d4fb194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 exits the skin in many different directions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Predisposes to inflammation of hair follicular ostia (razor burn)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Pseudofolliculitis barbae - curved hair shaft reenter skin -&gt; inflammation and infection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d4ce28e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d4ce28e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https://cosmeticsinfo.org/product/skin-care-products-creams-lotions-powders-and-sprays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https://www.makeup.com/tricks-for-younger-looking-neck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fb194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fb194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d4fb1945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d4fb1945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4fb1945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d4fb1945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274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0" name="Google Shape;20;p3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21" name="Google Shape;21;p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-6025" y="2"/>
            <a:ext cx="4445395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274"/>
            </a:srgbClr>
          </a:solid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43" name="Google Shape;43;p6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>
            <a:off x="-5900" y="410541"/>
            <a:ext cx="9144152" cy="4453149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2" name="Google Shape;52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53" name="Google Shape;53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  <p:sp>
          <p:nvSpPr>
            <p:cNvPr id="54" name="Google Shape;54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2" name="Google Shape;62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3" name="Google Shape;63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  <p:sp>
          <p:nvSpPr>
            <p:cNvPr id="65" name="Google Shape;65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6" name="Google Shape;66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67" name="Google Shape;67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75" name="Google Shape;75;p9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6" name="Google Shape;76;p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77" name="Google Shape;77;p9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  <p:sp>
          <p:nvSpPr>
            <p:cNvPr id="78" name="Google Shape;78;p9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9" name="Google Shape;79;p9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137"/>
              </a:srgbClr>
            </a:solidFill>
            <a:ln>
              <a:noFill/>
            </a:ln>
          </p:spPr>
        </p:sp>
        <p:sp>
          <p:nvSpPr>
            <p:cNvPr id="80" name="Google Shape;80;p9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0784"/>
              </a:srgbClr>
            </a:solidFill>
            <a:ln>
              <a:noFill/>
            </a:ln>
          </p:spPr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5" name="Google Shape;85;p10"/>
          <p:cNvSpPr/>
          <p:nvPr/>
        </p:nvSpPr>
        <p:spPr>
          <a:xfrm>
            <a:off x="-6025" y="2"/>
            <a:ext cx="4445395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0784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137"/>
            </a:srgbClr>
          </a:solidFill>
          <a:ln>
            <a:noFill/>
          </a:ln>
        </p:spPr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Neck &amp; Underarms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subTitle" idx="4294967295"/>
          </p:nvPr>
        </p:nvSpPr>
        <p:spPr>
          <a:xfrm>
            <a:off x="152150" y="458097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Aala, Ang, Bueno, Cuesta, Lazaro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956600" y="2979800"/>
            <a:ext cx="6911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Aala, Ang, Bueno, Cuesta, Lazaro</a:t>
            </a:r>
            <a:endParaRPr sz="16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Skin Care Needs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310750" y="1255800"/>
            <a:ext cx="80046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Use of effective, non-irritating antiperspirant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Use of well-designed razor and shaving cream to both soften and reduce friction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Depilatories are typically too irritating for armpit hair removal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Hair removal is important in controlling armpit odor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Removal of hair limits amount of bacterial growth</a:t>
            </a:r>
            <a:endParaRPr sz="2000"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00" y="150250"/>
            <a:ext cx="1525200" cy="15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Hygiene Needs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383025" y="13626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Elimination of eccrine and apocrine sweat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Control of sweat prevents body odor, skin barrier damage, infection, and emotionally disturbing wetness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◆"/>
            </a:pPr>
            <a:r>
              <a:rPr lang="en"/>
              <a:t>Antiperspirants, oral medications, and chemodenervation (botulinum toxin) can be used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550" y="3174195"/>
            <a:ext cx="2001450" cy="20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86650" y="1841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cosmetic formulations applied to the underarms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Antiperspirants and Deodorants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Shaving creams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Exfoliators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Moisturizers</a:t>
            </a:r>
            <a:endParaRPr/>
          </a:p>
        </p:txBody>
      </p:sp>
      <p:grpSp>
        <p:nvGrpSpPr>
          <p:cNvPr id="179" name="Google Shape;179;p22"/>
          <p:cNvGrpSpPr/>
          <p:nvPr/>
        </p:nvGrpSpPr>
        <p:grpSpPr>
          <a:xfrm>
            <a:off x="4316000" y="2383700"/>
            <a:ext cx="4031450" cy="2220525"/>
            <a:chOff x="447675" y="2662300"/>
            <a:chExt cx="4031450" cy="2220525"/>
          </a:xfrm>
        </p:grpSpPr>
        <p:pic>
          <p:nvPicPr>
            <p:cNvPr id="180" name="Google Shape;18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675" y="2662300"/>
              <a:ext cx="2220525" cy="222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38425" y="3142125"/>
              <a:ext cx="1740700" cy="174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79975" y="3469550"/>
              <a:ext cx="1413275" cy="1413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latin typeface="Permanent Marker"/>
                <a:ea typeface="Permanent Marker"/>
                <a:cs typeface="Permanent Marker"/>
                <a:sym typeface="Permanent Marker"/>
              </a:rPr>
              <a:t>Neck</a:t>
            </a:r>
            <a:endParaRPr sz="7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and Physiology</a:t>
            </a:r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"/>
          </p:nvPr>
        </p:nvSpPr>
        <p:spPr>
          <a:xfrm>
            <a:off x="271150" y="1394775"/>
            <a:ext cx="5642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Highly mobile skin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Contains fully mature hairs (males) and thin vellus hairs (females)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Covers important underlying structures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◆"/>
            </a:pPr>
            <a:r>
              <a:rPr lang="en"/>
              <a:t>Does not heal well due to continuous movement</a:t>
            </a:r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949" y="124250"/>
            <a:ext cx="3065775" cy="20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3950" y="2308075"/>
            <a:ext cx="2832900" cy="26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Skin Care Needs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2968375" y="1619833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Good moisturization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◆"/>
            </a:pPr>
            <a:r>
              <a:rPr lang="en"/>
              <a:t>Sun protection</a:t>
            </a:r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190437" y="1487314"/>
            <a:ext cx="2531485" cy="2168874"/>
            <a:chOff x="4978129" y="1598402"/>
            <a:chExt cx="2484771" cy="2128851"/>
          </a:xfrm>
        </p:grpSpPr>
        <p:pic>
          <p:nvPicPr>
            <p:cNvPr id="120" name="Google Shape;12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27292">
              <a:off x="5146339" y="1766613"/>
              <a:ext cx="1792429" cy="1792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85300" y="2010812"/>
              <a:ext cx="1577600" cy="1577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Hygiene Needs</a:t>
            </a: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230175" y="1385925"/>
            <a:ext cx="53562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Cleansing should be thorough but not over drying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Transition area for hair growth between the beard and the body hair of the chest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Shave frequently and keep hairs short to avoid ingrowth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25" y="275100"/>
            <a:ext cx="3500075" cy="43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886650" y="2833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cosmetic formulations applied to the Neck</a:t>
            </a:r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Moisturizers (face and neck lotions/creams)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Exfoliators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Contouring creams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Sunscreens</a:t>
            </a:r>
            <a:endParaRPr/>
          </a:p>
        </p:txBody>
      </p:sp>
      <p:grpSp>
        <p:nvGrpSpPr>
          <p:cNvPr id="135" name="Google Shape;135;p16"/>
          <p:cNvGrpSpPr/>
          <p:nvPr/>
        </p:nvGrpSpPr>
        <p:grpSpPr>
          <a:xfrm>
            <a:off x="4571995" y="2571750"/>
            <a:ext cx="3218171" cy="2123699"/>
            <a:chOff x="5161350" y="2571738"/>
            <a:chExt cx="2982550" cy="1968210"/>
          </a:xfrm>
        </p:grpSpPr>
        <p:pic>
          <p:nvPicPr>
            <p:cNvPr id="136" name="Google Shape;13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61350" y="2793200"/>
              <a:ext cx="1535900" cy="153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9625" y="2571738"/>
              <a:ext cx="1794275" cy="179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22164">
              <a:off x="5666131" y="3053331"/>
              <a:ext cx="1405808" cy="14058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Dermatologic Disease Conditions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Fragrance allergy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Allergic contact dermatitis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Papules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Vesicles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Patch testing of fragrances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Severe razor burn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More common in curly-haired people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latin typeface="Permanent Marker"/>
                <a:ea typeface="Permanent Marker"/>
                <a:cs typeface="Permanent Marker"/>
                <a:sym typeface="Permanent Marker"/>
              </a:rPr>
              <a:t>Underarms</a:t>
            </a:r>
            <a:endParaRPr sz="7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and Physiology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150" y="51700"/>
            <a:ext cx="3221825" cy="18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226200" y="1514000"/>
            <a:ext cx="6009000" cy="14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/>
              <a:t>Intertrigenous site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Body area where 2 skin surfaces meet</a:t>
            </a:r>
            <a:endParaRPr sz="2000"/>
          </a:p>
        </p:txBody>
      </p:sp>
      <p:sp>
        <p:nvSpPr>
          <p:cNvPr id="158" name="Google Shape;158;p19"/>
          <p:cNvSpPr txBox="1"/>
          <p:nvPr/>
        </p:nvSpPr>
        <p:spPr>
          <a:xfrm>
            <a:off x="226200" y="2329975"/>
            <a:ext cx="8529600" cy="23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000"/>
              <a:buFont typeface="Karla"/>
              <a:buChar char="◆"/>
            </a:pPr>
            <a:r>
              <a:rPr lang="en" sz="2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Characterized by moisture retention, skin movement and warmth</a:t>
            </a:r>
            <a:endParaRPr sz="2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514350" lvl="0" indent="-381000" algn="l" rtl="0">
              <a:spcBef>
                <a:spcPts val="10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</a:pPr>
            <a:r>
              <a:rPr lang="en"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Contains two types of sweat glands</a:t>
            </a:r>
            <a:endParaRPr sz="24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000"/>
              <a:buFont typeface="Karla"/>
              <a:buChar char="◆"/>
            </a:pPr>
            <a:r>
              <a:rPr lang="en" sz="2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Eccrine</a:t>
            </a:r>
            <a:endParaRPr sz="2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000"/>
              <a:buFont typeface="Karla"/>
              <a:buChar char="◆"/>
            </a:pPr>
            <a:r>
              <a:rPr lang="en" sz="2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Apocrine</a:t>
            </a:r>
            <a:endParaRPr sz="2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828800" lvl="2" indent="-355600" algn="l" rtl="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000"/>
              <a:buFont typeface="Karla"/>
              <a:buChar char="◇"/>
            </a:pPr>
            <a:r>
              <a:rPr lang="en" sz="2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Produce a yellowish scented sweat</a:t>
            </a:r>
            <a:endParaRPr sz="2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1828800" lvl="2" indent="-355600" algn="l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000"/>
              <a:buFont typeface="Karla"/>
              <a:buChar char="◇"/>
            </a:pPr>
            <a:r>
              <a:rPr lang="en" sz="20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Growth media for bacteria for odor producing bacteria</a:t>
            </a:r>
            <a:endParaRPr sz="200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On-screen Show (16:9)</PresentationFormat>
  <Paragraphs>66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Permanent Marker</vt:lpstr>
      <vt:lpstr>Raleway</vt:lpstr>
      <vt:lpstr>Arial</vt:lpstr>
      <vt:lpstr>Karla</vt:lpstr>
      <vt:lpstr>Escalus template</vt:lpstr>
      <vt:lpstr>Neck &amp; Underarms</vt:lpstr>
      <vt:lpstr>Neck</vt:lpstr>
      <vt:lpstr>Anatomy and Physiology</vt:lpstr>
      <vt:lpstr>Skin Care Needs</vt:lpstr>
      <vt:lpstr>Hygiene Needs</vt:lpstr>
      <vt:lpstr>Basic cosmetic formulations applied to the Neck</vt:lpstr>
      <vt:lpstr>Common Dermatologic Disease Conditions</vt:lpstr>
      <vt:lpstr>Underarms</vt:lpstr>
      <vt:lpstr>Anatomy and Physiology</vt:lpstr>
      <vt:lpstr>Skin Care Needs</vt:lpstr>
      <vt:lpstr>Hygiene Needs</vt:lpstr>
      <vt:lpstr>Basic cosmetic formulations applied to the underarms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Neck &amp; Underarms</dc:title>
  <dc:creator>Bien S. Balotro</dc:creator>
  <cp:lastModifiedBy>Bienvenido Balotro</cp:lastModifiedBy>
  <cp:revision>1</cp:revision>
  <dcterms:modified xsi:type="dcterms:W3CDTF">2020-03-03T13:19:27Z</dcterms:modified>
</cp:coreProperties>
</file>