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21" r:id="rId3"/>
    <p:sldId id="260" r:id="rId4"/>
    <p:sldId id="422" r:id="rId5"/>
    <p:sldId id="425" r:id="rId6"/>
    <p:sldId id="426" r:id="rId7"/>
    <p:sldId id="428" r:id="rId8"/>
    <p:sldId id="427" r:id="rId9"/>
    <p:sldId id="429" r:id="rId10"/>
    <p:sldId id="430" r:id="rId11"/>
    <p:sldId id="431" r:id="rId12"/>
    <p:sldId id="432" r:id="rId13"/>
    <p:sldId id="435" r:id="rId14"/>
    <p:sldId id="433" r:id="rId15"/>
    <p:sldId id="434" r:id="rId16"/>
    <p:sldId id="436" r:id="rId17"/>
    <p:sldId id="437" r:id="rId18"/>
    <p:sldId id="438" r:id="rId19"/>
    <p:sldId id="43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1FA3E-357A-9E65-CE2B-8E63F8FF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F42B4C-49DD-9587-7EF0-273CE31728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7ECCC-1A6E-E023-0A04-8A53FFFFE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7543-FFD0-4953-AE0D-B2F749E1B284}" type="datetimeFigureOut">
              <a:rPr lang="en-PH" smtClean="0"/>
              <a:t>08/11/2024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F6504-9750-E9E3-0799-E33983A70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751813-A7AD-0308-0ACE-02FC0E5F9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9961C-5CA3-4F74-9BE0-9447B40F4E6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22938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A2E39-9EAE-CEC4-F0F0-C6D58628C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AC8347-16C6-15D3-D7EB-A14350DF63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2B7DB-14AD-6710-3697-43BFAD2F4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7543-FFD0-4953-AE0D-B2F749E1B284}" type="datetimeFigureOut">
              <a:rPr lang="en-PH" smtClean="0"/>
              <a:t>08/11/2024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E9C8B-5A74-85C8-25BD-5E23E6540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86A1B-CFC7-EC46-0B80-7BB567408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9961C-5CA3-4F74-9BE0-9447B40F4E6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18540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FA46DA-4DFE-AA8F-7AA2-798CC31ED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641F90-8B3B-D606-6C00-33ED1031A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ADD4D-78F2-3255-7751-3D6C5D78C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7543-FFD0-4953-AE0D-B2F749E1B284}" type="datetimeFigureOut">
              <a:rPr lang="en-PH" smtClean="0"/>
              <a:t>08/11/2024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51628C-B92D-CA0B-1437-9809F13E3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2512C-CBB2-9AE1-B033-DB9D40B1B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9961C-5CA3-4F74-9BE0-9447B40F4E6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43226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3DAB2-F80F-30AA-3358-C3BB15A83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37D3D-7FB6-8991-6A87-CC464EFB2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7F3D1-F578-68EC-53C0-558156C22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7543-FFD0-4953-AE0D-B2F749E1B284}" type="datetimeFigureOut">
              <a:rPr lang="en-PH" smtClean="0"/>
              <a:t>08/11/2024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1DE15-8550-707A-67DD-1B4AE288D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ED0C9-A347-0793-F52E-6A4A15E10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9961C-5CA3-4F74-9BE0-9447B40F4E6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2240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5994F-343B-2367-A46B-AB80B862D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0B315E-1E49-4A69-F317-1FE71CD9A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F1CD1-2EF2-70CE-C4EC-710760628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7543-FFD0-4953-AE0D-B2F749E1B284}" type="datetimeFigureOut">
              <a:rPr lang="en-PH" smtClean="0"/>
              <a:t>08/11/2024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F1E4F-6D08-3794-F4F6-65BBCD568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9AFED-3DCB-570E-A427-904E7FFA8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9961C-5CA3-4F74-9BE0-9447B40F4E6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878585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72F0C-5CEC-6CAD-A0FA-7F4287E5B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A6928-49D0-315D-1690-61160CD4F2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4934C6-3421-248B-D873-B83F7D684B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E6FAB8-E2FC-975C-EE8E-9A208079B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7543-FFD0-4953-AE0D-B2F749E1B284}" type="datetimeFigureOut">
              <a:rPr lang="en-PH" smtClean="0"/>
              <a:t>08/11/2024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C8BC73-21A1-3616-6369-8E2CB718F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5354A-6B31-6DBA-4344-5729E5F06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9961C-5CA3-4F74-9BE0-9447B40F4E6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7816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F0533-4C78-4996-EC19-24A8A6ACA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0A3308-0EC0-3E2E-5E6A-9D9F471DA1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3BE65C-2460-C99A-EB34-B7F0829A4C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C73BF2-689F-44B3-D9EF-1066946CFE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55C20A-90B9-8BCF-421A-417FB0D932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02E01D-E61B-AAD3-D25D-4560A79DE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7543-FFD0-4953-AE0D-B2F749E1B284}" type="datetimeFigureOut">
              <a:rPr lang="en-PH" smtClean="0"/>
              <a:t>08/11/2024</a:t>
            </a:fld>
            <a:endParaRPr lang="en-P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6DAFC0-7198-F75F-D333-83C836CDA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6CE191-2F89-6A2B-C0C4-B444C4990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9961C-5CA3-4F74-9BE0-9447B40F4E6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83147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377A9-D395-8B46-9E2A-D547E816F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004B66-0FBF-BCC0-24FB-BE92FDFE5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7543-FFD0-4953-AE0D-B2F749E1B284}" type="datetimeFigureOut">
              <a:rPr lang="en-PH" smtClean="0"/>
              <a:t>08/11/2024</a:t>
            </a:fld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191514-7BD4-6FFC-EF31-EA390B61D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284112-597F-D39E-61BA-40AF68EA9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9961C-5CA3-4F74-9BE0-9447B40F4E6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1683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E7C2A6-12E7-0C24-0C79-2B8CDCC89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7543-FFD0-4953-AE0D-B2F749E1B284}" type="datetimeFigureOut">
              <a:rPr lang="en-PH" smtClean="0"/>
              <a:t>08/11/2024</a:t>
            </a:fld>
            <a:endParaRPr lang="en-P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DB5BC9-43FD-4F87-5828-4DA98B283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BDD718-D9AD-52CF-1440-088F62952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9961C-5CA3-4F74-9BE0-9447B40F4E6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899379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FBBB8-ACE5-EAE7-44B5-C20894FDD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383C2-1DE6-9288-8BDC-0CA6E2AF4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AEFD0E-1D5E-9785-84EB-A0E5AE74A7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FA5765-C4BF-5505-2343-7370D0F2A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7543-FFD0-4953-AE0D-B2F749E1B284}" type="datetimeFigureOut">
              <a:rPr lang="en-PH" smtClean="0"/>
              <a:t>08/11/2024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DF2CE2-2633-E8B4-4317-9E3997BD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E4E8B5-5CB3-00E8-274A-6F17B8D44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9961C-5CA3-4F74-9BE0-9447B40F4E6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50775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009A6-1A5E-A48F-D696-4F62085A8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DC5B57-58D4-E1EA-9E80-81CD9C4658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71E3F8-D129-31B6-2EEA-0903F7AB61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95BD3E-E0FA-E823-F3F1-EE83495EB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7543-FFD0-4953-AE0D-B2F749E1B284}" type="datetimeFigureOut">
              <a:rPr lang="en-PH" smtClean="0"/>
              <a:t>08/11/2024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C841C7-488F-B280-CFA6-3063E66C8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85547-2562-9AAC-BBD7-0E32335D4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9961C-5CA3-4F74-9BE0-9447B40F4E6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61444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576A8E-D17C-9B9F-37D2-2DCFCC2D6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8597E4-B0FB-2F94-9C72-3FD46839A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E42EB-4365-11F7-905D-88B74F35AE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27543-FFD0-4953-AE0D-B2F749E1B284}" type="datetimeFigureOut">
              <a:rPr lang="en-PH" smtClean="0"/>
              <a:t>08/11/2024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0B80D-4BB8-D5DB-BF0D-6175CBD9E7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EEA041-D2F4-E0DF-287D-AD45292B04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9961C-5CA3-4F74-9BE0-9447B40F4E6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84859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Sample%20Case%20for%20Approach%20-%20BL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Sample%20Case%20for%20Approach%20-%20BL.doc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Sample%20Case%20for%20Approach%20-%20BL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58BC8-23EA-D496-3265-7DBB6E5351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PH" b="1" dirty="0"/>
              <a:t>Approach to Hematologic Complaints (Sample Run)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83DB8-6B4C-C3F2-39A3-38451296CB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PH" dirty="0"/>
              <a:t>Teresita E </a:t>
            </a:r>
            <a:r>
              <a:rPr lang="en-PH" dirty="0" err="1"/>
              <a:t>Dumagay</a:t>
            </a:r>
            <a:r>
              <a:rPr lang="en-PH" dirty="0"/>
              <a:t>, MD, FPCP, FPSHBT, FPCHTM, FPSBMT</a:t>
            </a:r>
          </a:p>
        </p:txBody>
      </p:sp>
    </p:spTree>
    <p:extLst>
      <p:ext uri="{BB962C8B-B14F-4D97-AF65-F5344CB8AC3E}">
        <p14:creationId xmlns:p14="http://schemas.microsoft.com/office/powerpoint/2010/main" val="1836211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4AD599-43BA-5741-C126-96B907953E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AD6F4-D052-0D1E-2BFD-40A280871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>
                <a:hlinkClick r:id="rId2" action="ppaction://hlinkfile"/>
              </a:rPr>
              <a:t>Sample Case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056DD-5411-1DFD-0123-4C06F68BD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73964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E54B2-72A0-1CAD-484A-26232DE00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/>
              <a:t>Summary of Labs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79E67-EDB4-0B1B-11C2-DB76C7B0B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dirty="0"/>
              <a:t>Mild normocytic Anemia but otherwise unremarkable CBC</a:t>
            </a:r>
          </a:p>
          <a:p>
            <a:r>
              <a:rPr lang="en-PH" dirty="0"/>
              <a:t>Highly elevated LDH and Uric Acid, mildly decreased calcium but otherwise unremarkable electrolytes</a:t>
            </a:r>
          </a:p>
          <a:p>
            <a:r>
              <a:rPr lang="en-PH" dirty="0"/>
              <a:t>Negative COVID swab</a:t>
            </a:r>
          </a:p>
          <a:p>
            <a:r>
              <a:rPr lang="en-PH" dirty="0"/>
              <a:t>Unremarkable urinalysis</a:t>
            </a:r>
          </a:p>
          <a:p>
            <a:r>
              <a:rPr lang="en-PH" dirty="0"/>
              <a:t>Unremarkable x-ray</a:t>
            </a:r>
          </a:p>
        </p:txBody>
      </p:sp>
    </p:spTree>
    <p:extLst>
      <p:ext uri="{BB962C8B-B14F-4D97-AF65-F5344CB8AC3E}">
        <p14:creationId xmlns:p14="http://schemas.microsoft.com/office/powerpoint/2010/main" val="511446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89F9C-0A1A-3AF6-2B26-EFE944C4D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u="sng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Guide Questions</a:t>
            </a:r>
            <a:endParaRPr lang="en-PH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41B48-E679-8467-16D2-1CA62CDDD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How do you interpret the labs? </a:t>
            </a:r>
            <a:endParaRPr lang="en-PH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Which differentials are ruled in or ruled out based on these labs?</a:t>
            </a:r>
            <a:endParaRPr lang="en-PH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What other ancillary tests would you request to help you narrow down your diagnosis?</a:t>
            </a:r>
            <a:endParaRPr lang="en-PH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PH" sz="2400" dirty="0"/>
          </a:p>
        </p:txBody>
      </p:sp>
    </p:spTree>
    <p:extLst>
      <p:ext uri="{BB962C8B-B14F-4D97-AF65-F5344CB8AC3E}">
        <p14:creationId xmlns:p14="http://schemas.microsoft.com/office/powerpoint/2010/main" val="3562063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D46EC8-4DEA-F947-653C-15493BB6DD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377C7-AA5F-83C4-0A6E-BCF48A77A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/>
              <a:t>Ruled Out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BABE87D-B291-0153-33BD-9C18CA856A2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87521" y="1537949"/>
          <a:ext cx="9980488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0244">
                  <a:extLst>
                    <a:ext uri="{9D8B030D-6E8A-4147-A177-3AD203B41FA5}">
                      <a16:colId xmlns:a16="http://schemas.microsoft.com/office/drawing/2014/main" val="1332544785"/>
                    </a:ext>
                  </a:extLst>
                </a:gridCol>
                <a:gridCol w="4990244">
                  <a:extLst>
                    <a:ext uri="{9D8B030D-6E8A-4147-A177-3AD203B41FA5}">
                      <a16:colId xmlns:a16="http://schemas.microsoft.com/office/drawing/2014/main" val="8549617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PH" dirty="0"/>
                        <a:t>Differential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dirty="0"/>
                        <a:t>Rule 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453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PH" dirty="0"/>
                        <a:t>Tuberculosis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/>
                        <a:t>Sputum AFB</a:t>
                      </a:r>
                    </a:p>
                    <a:p>
                      <a:r>
                        <a:rPr lang="en-PH" dirty="0"/>
                        <a:t>Chest X-ray</a:t>
                      </a:r>
                    </a:p>
                    <a:p>
                      <a:r>
                        <a:rPr lang="en-PH" dirty="0"/>
                        <a:t>CBC</a:t>
                      </a:r>
                    </a:p>
                    <a:p>
                      <a:r>
                        <a:rPr lang="en-PH" dirty="0"/>
                        <a:t>Crea, BUN, AST, ALT</a:t>
                      </a:r>
                    </a:p>
                    <a:p>
                      <a:r>
                        <a:rPr lang="en-PH" dirty="0"/>
                        <a:t>**lymph node biopsy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3161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PH" dirty="0"/>
                        <a:t>Infectious Lymphangitis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/>
                        <a:t>CBC</a:t>
                      </a:r>
                    </a:p>
                    <a:p>
                      <a:r>
                        <a:rPr lang="en-PH" dirty="0"/>
                        <a:t>Crea, BUN, AST, ALT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dirty="0"/>
                        <a:t>**lymph node biopsy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054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PH" dirty="0"/>
                        <a:t>Malignancy (lymphoma)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/>
                        <a:t>CBC</a:t>
                      </a:r>
                    </a:p>
                    <a:p>
                      <a:r>
                        <a:rPr lang="en-PH" dirty="0"/>
                        <a:t>Crea, BUN, AST, ALT, calcium, phosphorous, Uric Acid, LDH</a:t>
                      </a:r>
                    </a:p>
                    <a:p>
                      <a:r>
                        <a:rPr lang="en-PH" dirty="0"/>
                        <a:t>**lymph node biopsy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6319114"/>
                  </a:ext>
                </a:extLst>
              </a:tr>
              <a:tr h="204548">
                <a:tc>
                  <a:txBody>
                    <a:bodyPr/>
                    <a:lstStyle/>
                    <a:p>
                      <a:r>
                        <a:rPr lang="en-PH" dirty="0"/>
                        <a:t>COVID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/>
                        <a:t>CBC</a:t>
                      </a:r>
                    </a:p>
                    <a:p>
                      <a:r>
                        <a:rPr lang="en-PH" dirty="0"/>
                        <a:t>Crea, BUN, AST, ALT</a:t>
                      </a:r>
                    </a:p>
                    <a:p>
                      <a:r>
                        <a:rPr lang="en-PH" dirty="0"/>
                        <a:t>COVID swab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88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578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540E42-D2AA-609A-1777-177841DFD0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94508-268D-DEEF-EEB9-CD289FE6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/>
              <a:t>Ruled Out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95F8138-DF84-56DD-5E89-15ABAF34E7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9379247"/>
              </p:ext>
            </p:extLst>
          </p:nvPr>
        </p:nvGraphicFramePr>
        <p:xfrm>
          <a:off x="1187521" y="1537949"/>
          <a:ext cx="9980488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0244">
                  <a:extLst>
                    <a:ext uri="{9D8B030D-6E8A-4147-A177-3AD203B41FA5}">
                      <a16:colId xmlns:a16="http://schemas.microsoft.com/office/drawing/2014/main" val="1332544785"/>
                    </a:ext>
                  </a:extLst>
                </a:gridCol>
                <a:gridCol w="4990244">
                  <a:extLst>
                    <a:ext uri="{9D8B030D-6E8A-4147-A177-3AD203B41FA5}">
                      <a16:colId xmlns:a16="http://schemas.microsoft.com/office/drawing/2014/main" val="8549617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PH" dirty="0"/>
                        <a:t>Differential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dirty="0"/>
                        <a:t>Rule 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453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PH" dirty="0"/>
                        <a:t>Malignancy (lymphoma)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/>
                        <a:t>CBC</a:t>
                      </a:r>
                    </a:p>
                    <a:p>
                      <a:r>
                        <a:rPr lang="en-PH" dirty="0"/>
                        <a:t>Crea, BUN, AST, ALT, calcium, phosphorous, Uric Acid, LDH</a:t>
                      </a:r>
                    </a:p>
                    <a:p>
                      <a:r>
                        <a:rPr lang="en-PH" dirty="0"/>
                        <a:t>**lymph node biopsy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100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PH" dirty="0"/>
                        <a:t>Tuberculosis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/>
                        <a:t>Sputum AFB</a:t>
                      </a:r>
                    </a:p>
                    <a:p>
                      <a:r>
                        <a:rPr lang="en-PH" dirty="0"/>
                        <a:t>Chest X-ray</a:t>
                      </a:r>
                    </a:p>
                    <a:p>
                      <a:r>
                        <a:rPr lang="en-PH" dirty="0"/>
                        <a:t>CBC</a:t>
                      </a:r>
                    </a:p>
                    <a:p>
                      <a:r>
                        <a:rPr lang="en-PH" dirty="0"/>
                        <a:t>Crea, BUN, AST, ALT</a:t>
                      </a:r>
                    </a:p>
                    <a:p>
                      <a:r>
                        <a:rPr lang="en-PH" dirty="0"/>
                        <a:t>**lymph node biopsy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3161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PH" dirty="0"/>
                        <a:t>Infectious Lymphangitis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/>
                        <a:t>CBC</a:t>
                      </a:r>
                    </a:p>
                    <a:p>
                      <a:r>
                        <a:rPr lang="en-PH" dirty="0"/>
                        <a:t>Crea, BUN, AST, ALT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dirty="0"/>
                        <a:t>**lymph node biopsy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054513"/>
                  </a:ext>
                </a:extLst>
              </a:tr>
              <a:tr h="204548">
                <a:tc>
                  <a:txBody>
                    <a:bodyPr/>
                    <a:lstStyle/>
                    <a:p>
                      <a:r>
                        <a:rPr lang="en-PH" dirty="0"/>
                        <a:t>COVID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/>
                        <a:t>CBC</a:t>
                      </a:r>
                    </a:p>
                    <a:p>
                      <a:r>
                        <a:rPr lang="en-PH" dirty="0"/>
                        <a:t>Crea, BUN, AST, ALT</a:t>
                      </a:r>
                    </a:p>
                    <a:p>
                      <a:r>
                        <a:rPr lang="en-PH" dirty="0"/>
                        <a:t>COVID swab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88129"/>
                  </a:ext>
                </a:extLst>
              </a:tr>
            </a:tbl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FE95BB2-2FA5-0D18-2E13-AC5C978CF904}"/>
              </a:ext>
            </a:extLst>
          </p:cNvPr>
          <p:cNvCxnSpPr/>
          <p:nvPr/>
        </p:nvCxnSpPr>
        <p:spPr>
          <a:xfrm>
            <a:off x="604463" y="5887093"/>
            <a:ext cx="10983074" cy="0"/>
          </a:xfrm>
          <a:prstGeom prst="line">
            <a:avLst/>
          </a:prstGeom>
          <a:ln w="146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62218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A370D-D211-DA69-FAAF-7DAF9FE64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/>
              <a:t>Other Labs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38B7A-EE2A-1002-17F1-8000456E0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dirty="0"/>
              <a:t>Push for lymph node biopsy</a:t>
            </a:r>
          </a:p>
          <a:p>
            <a:r>
              <a:rPr lang="en-PH" dirty="0"/>
              <a:t>Imaging of the rest of the body CT Scan at least – PET Scan ideally</a:t>
            </a:r>
          </a:p>
          <a:p>
            <a:r>
              <a:rPr lang="en-PH" dirty="0"/>
              <a:t>ICC screen</a:t>
            </a:r>
          </a:p>
          <a:p>
            <a:r>
              <a:rPr lang="en-PH" dirty="0"/>
              <a:t>Sputum AFB</a:t>
            </a:r>
          </a:p>
          <a:p>
            <a:r>
              <a:rPr lang="en-PH" dirty="0"/>
              <a:t>PBS, reticulocyte count</a:t>
            </a:r>
          </a:p>
          <a:p>
            <a:pPr marL="0" indent="0">
              <a:buNone/>
            </a:pPr>
            <a:r>
              <a:rPr lang="en-PH" dirty="0"/>
              <a:t>**possible BMA</a:t>
            </a:r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474323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317AA6-0FB0-35A1-D09A-C4F3F3CE2F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45A99-DB5C-9FAF-9543-38576CAE9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>
                <a:hlinkClick r:id="rId2" action="ppaction://hlinkfile"/>
              </a:rPr>
              <a:t>Sample Case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5A611-9453-986A-24C0-F33D4E4B0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852983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1E10A-66AC-13DA-F138-9E4015EA7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u="sng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Guide Questions</a:t>
            </a:r>
            <a:endParaRPr lang="en-PH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60721-9EB1-9D62-C1F8-D7953603E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How do you interpret the labs? </a:t>
            </a:r>
            <a:endParaRPr lang="en-PH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What is your final diagnosis?</a:t>
            </a:r>
            <a:endParaRPr lang="en-PH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How does the diagnosis explain the patient’s signs and symptoms?</a:t>
            </a:r>
            <a:endParaRPr lang="en-PH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How will you manage this patient?</a:t>
            </a:r>
            <a:endParaRPr lang="en-PH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What is the patient’s prognosis?</a:t>
            </a:r>
            <a:endParaRPr lang="en-PH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6868498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60BE5-1DD5-9BD8-028D-55A69CDB9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0F199-3382-5A83-9D07-D0D5553A1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H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FFFA63-180C-E033-4D77-CDA1FB3B61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199" y="365125"/>
            <a:ext cx="10561513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5835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CED84-42B5-E794-2934-8908F1C05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/>
              <a:t>Final 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5773A-BE7A-0ECF-37CB-24166905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dirty="0"/>
              <a:t>Burkitt Lymphoma, Stage 3B</a:t>
            </a:r>
          </a:p>
        </p:txBody>
      </p:sp>
    </p:spTree>
    <p:extLst>
      <p:ext uri="{BB962C8B-B14F-4D97-AF65-F5344CB8AC3E}">
        <p14:creationId xmlns:p14="http://schemas.microsoft.com/office/powerpoint/2010/main" val="3779022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683409" y="730145"/>
            <a:ext cx="628048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Hematologic Disorders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 Diagnostic Approach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31616" y="2261475"/>
            <a:ext cx="69981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entury Gothic" panose="020B0502020202020204" pitchFamily="34" charset="0"/>
              </a:rPr>
              <a:t>History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40323" y="3171521"/>
            <a:ext cx="69981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entury Gothic" panose="020B0502020202020204" pitchFamily="34" charset="0"/>
              </a:rPr>
              <a:t>Physical Examination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24582" y="4057475"/>
            <a:ext cx="69981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entury Gothic" panose="020B0502020202020204" pitchFamily="34" charset="0"/>
              </a:rPr>
              <a:t>Confirmatory Lab Tests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26DAB6-D1B2-40C1-B713-6634886A0B43}"/>
              </a:ext>
            </a:extLst>
          </p:cNvPr>
          <p:cNvSpPr txBox="1"/>
          <p:nvPr/>
        </p:nvSpPr>
        <p:spPr>
          <a:xfrm>
            <a:off x="2304453" y="4899987"/>
            <a:ext cx="69981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entury Gothic" panose="020B0502020202020204" pitchFamily="34" charset="0"/>
              </a:rPr>
              <a:t>Red Flags to recognize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014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90443" y="3939861"/>
            <a:ext cx="628048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Hematologic Disorders</a:t>
            </a:r>
          </a:p>
          <a:p>
            <a:pPr algn="ctr"/>
            <a:r>
              <a:rPr lang="en-US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A Diagnostic Approach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31616" y="2261475"/>
            <a:ext cx="69981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entury Gothic" panose="020B0502020202020204" pitchFamily="34" charset="0"/>
              </a:rPr>
              <a:t>Anemia and Polycythemia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40323" y="3171521"/>
            <a:ext cx="69981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entury Gothic" panose="020B0502020202020204" pitchFamily="34" charset="0"/>
              </a:rPr>
              <a:t>Bleeding and Thrombosis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31615" y="4013702"/>
            <a:ext cx="69981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entury Gothic" panose="020B0502020202020204" pitchFamily="34" charset="0"/>
              </a:rPr>
              <a:t>WBC Abnormalities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4832829"/>
            <a:ext cx="106353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entury Gothic" panose="020B0502020202020204" pitchFamily="34" charset="0"/>
              </a:rPr>
              <a:t>Lymphadenopathy and Splenomegaly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528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2.59259E-6 L 0.00039 -0.5164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2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9" grpId="0" build="allAtOnce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58EE6-3649-09ED-80FB-FB1C17104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>
                <a:hlinkClick r:id="rId2" action="ppaction://hlinkfile"/>
              </a:rPr>
              <a:t>Sample Case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695CB-CE8F-EF72-4D8E-5B5E88465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77573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45F1C1-EF4E-8CF3-B083-50C80E495D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C6E51-2B55-D005-A944-57ADE7119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/>
              <a:t>Pertinent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A1A4F-2707-D858-D175-29A7A2D5D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PH" dirty="0"/>
              <a:t>30/Male, previously well with no known co-</a:t>
            </a:r>
            <a:r>
              <a:rPr lang="en-PH" dirty="0" err="1"/>
              <a:t>morbids</a:t>
            </a:r>
            <a:endParaRPr lang="en-PH" dirty="0"/>
          </a:p>
          <a:p>
            <a:r>
              <a:rPr lang="en-PH" dirty="0"/>
              <a:t>Chief complaint of weight loss (unquantified)</a:t>
            </a:r>
          </a:p>
          <a:p>
            <a:r>
              <a:rPr lang="en-PH" dirty="0"/>
              <a:t>5 month history of high grade fever, weight loss and night sweats initially treated as COVID initially with improvement of fever but with persistence of other symptoms </a:t>
            </a:r>
          </a:p>
          <a:p>
            <a:r>
              <a:rPr lang="en-PH" dirty="0"/>
              <a:t>2 week history of bilateral lymphadenopathy and recurrence of high grade fever</a:t>
            </a:r>
          </a:p>
          <a:p>
            <a:r>
              <a:rPr lang="en-PH" dirty="0"/>
              <a:t>With prolonged exposure to a patient treated for TB</a:t>
            </a:r>
          </a:p>
          <a:p>
            <a:endParaRPr lang="en-PH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PH" dirty="0">
                <a:ea typeface="Calibri" panose="020F0502020204030204" pitchFamily="34" charset="0"/>
                <a:cs typeface="Times New Roman" panose="02020603050405020304" pitchFamily="18" charset="0"/>
              </a:rPr>
              <a:t>PE: </a:t>
            </a:r>
            <a:r>
              <a:rPr lang="en-US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highly febrile at 39.8, (+) multiple matted palpable bilateral cervical lymph nodes the biggest at approximately 1cm in diameter, (+) 2cm palpable non-movable left axillary lymph node</a:t>
            </a:r>
            <a:endParaRPr lang="en-PH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659675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D5DB0-A2E2-8DE8-2E9E-465327B2F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u="sng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Guide Questions</a:t>
            </a:r>
            <a:endParaRPr lang="en-PH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D2FCA-C170-C658-90A2-7F96E5627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What additional points would you like to ask in the history and PE?</a:t>
            </a:r>
            <a:endParaRPr lang="en-PH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What are your differential diagnoses at this time? What is your basis for each?</a:t>
            </a:r>
            <a:endParaRPr lang="en-PH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What ancillary tests would you request to help you narrow down your diagnosis?</a:t>
            </a:r>
            <a:endParaRPr lang="en-PH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PH" sz="2400" dirty="0"/>
          </a:p>
        </p:txBody>
      </p:sp>
    </p:spTree>
    <p:extLst>
      <p:ext uri="{BB962C8B-B14F-4D97-AF65-F5344CB8AC3E}">
        <p14:creationId xmlns:p14="http://schemas.microsoft.com/office/powerpoint/2010/main" val="3640674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BFEF9-E1BB-32E6-6E10-FFF731A0B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/>
              <a:t>Additional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41F2D-475D-D019-623C-8AE2D54F5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PH" dirty="0"/>
              <a:t>Quantify the weight loss</a:t>
            </a:r>
          </a:p>
          <a:p>
            <a:r>
              <a:rPr lang="en-PH" dirty="0"/>
              <a:t>Functional Capacity of the patient</a:t>
            </a:r>
          </a:p>
          <a:p>
            <a:r>
              <a:rPr lang="en-PH" dirty="0"/>
              <a:t>Work</a:t>
            </a:r>
          </a:p>
          <a:p>
            <a:r>
              <a:rPr lang="en-PH" dirty="0"/>
              <a:t>Diet</a:t>
            </a:r>
          </a:p>
          <a:p>
            <a:r>
              <a:rPr lang="en-PH" dirty="0"/>
              <a:t>Vices</a:t>
            </a:r>
          </a:p>
          <a:p>
            <a:r>
              <a:rPr lang="en-PH" dirty="0"/>
              <a:t>Sexual History</a:t>
            </a:r>
          </a:p>
          <a:p>
            <a:r>
              <a:rPr lang="en-PH" dirty="0"/>
              <a:t>Any other exposure?</a:t>
            </a:r>
          </a:p>
          <a:p>
            <a:r>
              <a:rPr lang="en-PH" dirty="0"/>
              <a:t>Any other people in the household suffering the same symptoms?</a:t>
            </a:r>
          </a:p>
          <a:p>
            <a:r>
              <a:rPr lang="en-PH" dirty="0"/>
              <a:t>ROS?</a:t>
            </a:r>
          </a:p>
          <a:p>
            <a:endParaRPr lang="en-PH" dirty="0"/>
          </a:p>
          <a:p>
            <a:r>
              <a:rPr lang="en-PH" dirty="0"/>
              <a:t>Any other palpable lymph nodes</a:t>
            </a:r>
          </a:p>
          <a:p>
            <a:r>
              <a:rPr lang="en-PH" dirty="0"/>
              <a:t>Weight, Body morphology, BMI</a:t>
            </a:r>
          </a:p>
          <a:p>
            <a:pPr marL="0" indent="0">
              <a:buNone/>
            </a:pP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863391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EDF5C-483B-8D8A-FC8E-3315F6EC8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/>
              <a:t>Differential Diagnoses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2CB6FF4-407C-1B0D-D6EA-048E4B0388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900592"/>
              </p:ext>
            </p:extLst>
          </p:nvPr>
        </p:nvGraphicFramePr>
        <p:xfrm>
          <a:off x="838200" y="1825625"/>
          <a:ext cx="10515597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1332544785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854961737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2522281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PH" dirty="0"/>
                        <a:t>Differential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dirty="0"/>
                        <a:t>Rule 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dirty="0"/>
                        <a:t>Rule Out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453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PH" dirty="0"/>
                        <a:t>Tuberculosis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/>
                        <a:t>Fever</a:t>
                      </a:r>
                    </a:p>
                    <a:p>
                      <a:r>
                        <a:rPr lang="en-PH" dirty="0"/>
                        <a:t>Weight Loss</a:t>
                      </a:r>
                    </a:p>
                    <a:p>
                      <a:r>
                        <a:rPr lang="en-PH" dirty="0"/>
                        <a:t>Matted LAD</a:t>
                      </a:r>
                    </a:p>
                    <a:p>
                      <a:r>
                        <a:rPr lang="en-PH" dirty="0"/>
                        <a:t>Exposure to 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3161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PH" dirty="0"/>
                        <a:t>Infectious Lymphangitis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/>
                        <a:t>Fever</a:t>
                      </a:r>
                    </a:p>
                    <a:p>
                      <a:r>
                        <a:rPr lang="en-PH" dirty="0"/>
                        <a:t>Weight Loss</a:t>
                      </a:r>
                    </a:p>
                    <a:p>
                      <a:r>
                        <a:rPr lang="en-PH" dirty="0"/>
                        <a:t>Matted LAD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/>
                        <a:t>Cannot account for the 5 month history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054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PH" dirty="0"/>
                        <a:t>Malignancy (lymphoma)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/>
                        <a:t>Fever</a:t>
                      </a:r>
                    </a:p>
                    <a:p>
                      <a:r>
                        <a:rPr lang="en-PH" dirty="0"/>
                        <a:t>Weight Loss</a:t>
                      </a:r>
                    </a:p>
                    <a:p>
                      <a:r>
                        <a:rPr lang="en-PH" dirty="0"/>
                        <a:t>Matted LAD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6319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PH" dirty="0"/>
                        <a:t>COVID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/>
                        <a:t>Fever</a:t>
                      </a:r>
                    </a:p>
                    <a:p>
                      <a:r>
                        <a:rPr lang="en-PH" dirty="0"/>
                        <a:t>Weight Loss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/>
                        <a:t>Matted LAD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88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9749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E8E327-3EDE-5087-7161-C6DAEC53BB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05C64-4BD6-340E-DB76-1BD4C6D43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/>
              <a:t>Diagnostics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12679E1-A900-F783-E7DB-6141F57170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7576206"/>
              </p:ext>
            </p:extLst>
          </p:nvPr>
        </p:nvGraphicFramePr>
        <p:xfrm>
          <a:off x="1187521" y="1537949"/>
          <a:ext cx="9980488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0244">
                  <a:extLst>
                    <a:ext uri="{9D8B030D-6E8A-4147-A177-3AD203B41FA5}">
                      <a16:colId xmlns:a16="http://schemas.microsoft.com/office/drawing/2014/main" val="1332544785"/>
                    </a:ext>
                  </a:extLst>
                </a:gridCol>
                <a:gridCol w="4990244">
                  <a:extLst>
                    <a:ext uri="{9D8B030D-6E8A-4147-A177-3AD203B41FA5}">
                      <a16:colId xmlns:a16="http://schemas.microsoft.com/office/drawing/2014/main" val="8549617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PH" dirty="0"/>
                        <a:t>Differential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dirty="0"/>
                        <a:t>Rule 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453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PH" dirty="0"/>
                        <a:t>Tuberculosis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/>
                        <a:t>Sputum AFB</a:t>
                      </a:r>
                    </a:p>
                    <a:p>
                      <a:r>
                        <a:rPr lang="en-PH" dirty="0"/>
                        <a:t>Chest X-ray</a:t>
                      </a:r>
                    </a:p>
                    <a:p>
                      <a:r>
                        <a:rPr lang="en-PH" dirty="0"/>
                        <a:t>CBC</a:t>
                      </a:r>
                    </a:p>
                    <a:p>
                      <a:r>
                        <a:rPr lang="en-PH" dirty="0"/>
                        <a:t>Crea, BUN, AST, ALT</a:t>
                      </a:r>
                    </a:p>
                    <a:p>
                      <a:r>
                        <a:rPr lang="en-PH" dirty="0"/>
                        <a:t>**lymph node biopsy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3161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PH" dirty="0"/>
                        <a:t>Infectious Lymphangitis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/>
                        <a:t>CBC</a:t>
                      </a:r>
                    </a:p>
                    <a:p>
                      <a:r>
                        <a:rPr lang="en-PH" dirty="0"/>
                        <a:t>Crea, BUN, AST, ALT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dirty="0"/>
                        <a:t>**lymph node biopsy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054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PH" dirty="0"/>
                        <a:t>Malignancy (lymphoma)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/>
                        <a:t>CBC</a:t>
                      </a:r>
                    </a:p>
                    <a:p>
                      <a:r>
                        <a:rPr lang="en-PH" dirty="0"/>
                        <a:t>Crea, BUN, AST, ALT, calcium, phosphorous, Uric Acid, LDH</a:t>
                      </a:r>
                    </a:p>
                    <a:p>
                      <a:r>
                        <a:rPr lang="en-PH" dirty="0"/>
                        <a:t>**lymph node biopsy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6319114"/>
                  </a:ext>
                </a:extLst>
              </a:tr>
              <a:tr h="204548">
                <a:tc>
                  <a:txBody>
                    <a:bodyPr/>
                    <a:lstStyle/>
                    <a:p>
                      <a:r>
                        <a:rPr lang="en-PH" dirty="0"/>
                        <a:t>COVID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/>
                        <a:t>CBC</a:t>
                      </a:r>
                    </a:p>
                    <a:p>
                      <a:r>
                        <a:rPr lang="en-PH" dirty="0"/>
                        <a:t>Crea, BUN, AST, ALT</a:t>
                      </a:r>
                    </a:p>
                    <a:p>
                      <a:r>
                        <a:rPr lang="en-PH" dirty="0"/>
                        <a:t>COVID swab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88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02044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659</Words>
  <Application>Microsoft Office PowerPoint</Application>
  <PresentationFormat>Widescreen</PresentationFormat>
  <Paragraphs>156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Office Theme</vt:lpstr>
      <vt:lpstr>Approach to Hematologic Complaints (Sample Run)</vt:lpstr>
      <vt:lpstr>q</vt:lpstr>
      <vt:lpstr>q</vt:lpstr>
      <vt:lpstr>Sample Case</vt:lpstr>
      <vt:lpstr>Pertinent Points</vt:lpstr>
      <vt:lpstr>Guide Questions</vt:lpstr>
      <vt:lpstr>Additional Points</vt:lpstr>
      <vt:lpstr>Differential Diagnoses</vt:lpstr>
      <vt:lpstr>Diagnostics</vt:lpstr>
      <vt:lpstr>Sample Case</vt:lpstr>
      <vt:lpstr>Summary of Labs</vt:lpstr>
      <vt:lpstr>Guide Questions</vt:lpstr>
      <vt:lpstr>Ruled Out</vt:lpstr>
      <vt:lpstr>Ruled Out</vt:lpstr>
      <vt:lpstr>Other Labs</vt:lpstr>
      <vt:lpstr>Sample Case</vt:lpstr>
      <vt:lpstr>Guide Questions</vt:lpstr>
      <vt:lpstr>PowerPoint Presentation</vt:lpstr>
      <vt:lpstr>Final Diagnosis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Tess</dc:creator>
  <cp:lastModifiedBy>Tess</cp:lastModifiedBy>
  <cp:revision>15</cp:revision>
  <dcterms:created xsi:type="dcterms:W3CDTF">2024-11-07T22:50:24Z</dcterms:created>
  <dcterms:modified xsi:type="dcterms:W3CDTF">2024-11-07T23:37:49Z</dcterms:modified>
</cp:coreProperties>
</file>