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1" r:id="rId3"/>
    <p:sldId id="260" r:id="rId4"/>
    <p:sldId id="422" r:id="rId5"/>
    <p:sldId id="425" r:id="rId6"/>
    <p:sldId id="426" r:id="rId7"/>
    <p:sldId id="428" r:id="rId8"/>
    <p:sldId id="427" r:id="rId9"/>
    <p:sldId id="429" r:id="rId10"/>
    <p:sldId id="430" r:id="rId11"/>
    <p:sldId id="431" r:id="rId12"/>
    <p:sldId id="432" r:id="rId13"/>
    <p:sldId id="435" r:id="rId14"/>
    <p:sldId id="433" r:id="rId15"/>
    <p:sldId id="434" r:id="rId16"/>
    <p:sldId id="436" r:id="rId17"/>
    <p:sldId id="437" r:id="rId18"/>
    <p:sldId id="438" r:id="rId19"/>
    <p:sldId id="43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FA3E-357A-9E65-CE2B-8E63F8FF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42B4C-49DD-9587-7EF0-273CE3172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ECCC-1A6E-E023-0A04-8A53FFFF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F6504-9750-E9E3-0799-E33983A7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51813-A7AD-0308-0ACE-02FC0E5F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293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A2E39-9EAE-CEC4-F0F0-C6D58628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C8347-16C6-15D3-D7EB-A14350DF6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2B7DB-14AD-6710-3697-43BFAD2F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E9C8B-5A74-85C8-25BD-5E23E654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86A1B-CFC7-EC46-0B80-7BB567408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1854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A46DA-4DFE-AA8F-7AA2-798CC31ED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41F90-8B3B-D606-6C00-33ED1031A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ADD4D-78F2-3255-7751-3D6C5D78C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1628C-B92D-CA0B-1437-9809F13E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2512C-CBB2-9AE1-B033-DB9D40B1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4322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DAB2-F80F-30AA-3358-C3BB15A83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37D3D-7FB6-8991-6A87-CC464EFB2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7F3D1-F578-68EC-53C0-558156C2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1DE15-8550-707A-67DD-1B4AE288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ED0C9-A347-0793-F52E-6A4A15E1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2240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994F-343B-2367-A46B-AB80B862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B315E-1E49-4A69-F317-1FE71CD9A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F1CD1-2EF2-70CE-C4EC-71076062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F1E4F-6D08-3794-F4F6-65BBCD56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9AFED-3DCB-570E-A427-904E7FFA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7858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72F0C-5CEC-6CAD-A0FA-7F4287E5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6928-49D0-315D-1690-61160CD4F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934C6-3421-248B-D873-B83F7D684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6FAB8-E2FC-975C-EE8E-9A208079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8BC73-21A1-3616-6369-8E2CB718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5354A-6B31-6DBA-4344-5729E5F0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7816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0533-4C78-4996-EC19-24A8A6ACA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A3308-0EC0-3E2E-5E6A-9D9F471DA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BE65C-2460-C99A-EB34-B7F0829A4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73BF2-689F-44B3-D9EF-1066946CF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55C20A-90B9-8BCF-421A-417FB0D93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02E01D-E61B-AAD3-D25D-4560A79D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DAFC0-7198-F75F-D333-83C836CD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CE191-2F89-6A2B-C0C4-B444C499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8314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377A9-D395-8B46-9E2A-D547E816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004B66-0FBF-BCC0-24FB-BE92FDFE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91514-7BD4-6FFC-EF31-EA390B61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84112-597F-D39E-61BA-40AF68EA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1683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7C2A6-12E7-0C24-0C79-2B8CDCC8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B5BC9-43FD-4F87-5828-4DA98B28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DD718-D9AD-52CF-1440-088F6295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9937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FBBB8-ACE5-EAE7-44B5-C20894FDD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383C2-1DE6-9288-8BDC-0CA6E2AF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EFD0E-1D5E-9785-84EB-A0E5AE74A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A5765-C4BF-5505-2343-7370D0F2A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F2CE2-2633-E8B4-4317-9E3997BD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4E8B5-5CB3-00E8-274A-6F17B8D44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077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09A6-1A5E-A48F-D696-4F62085A8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DC5B57-58D4-E1EA-9E80-81CD9C465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1E3F8-D129-31B6-2EEA-0903F7AB6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5BD3E-E0FA-E823-F3F1-EE83495E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841C7-488F-B280-CFA6-3063E66C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85547-2562-9AAC-BBD7-0E32335D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144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76A8E-D17C-9B9F-37D2-2DCFCC2D6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597E4-B0FB-2F94-9C72-3FD46839A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E42EB-4365-11F7-905D-88B74F35A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7543-FFD0-4953-AE0D-B2F749E1B284}" type="datetimeFigureOut">
              <a:rPr lang="en-PH" smtClean="0"/>
              <a:t>08/11/2024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B80D-4BB8-D5DB-BF0D-6175CBD9E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EA041-D2F4-E0DF-287D-AD45292B0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9961C-5CA3-4F74-9BE0-9447B40F4E6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8485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Sample%20Case%20for%20Approach%20-%20BL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ample%20Case%20for%20Approach%20-%20BL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Sample%20Case%20for%20Approach%20-%20BL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58BC8-23EA-D496-3265-7DBB6E53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b="1" dirty="0"/>
              <a:t>Approach to Hematologic Complaints (Sample Run)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83DB8-6B4C-C3F2-39A3-38451296CB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H" dirty="0"/>
              <a:t>Teresita E </a:t>
            </a:r>
            <a:r>
              <a:rPr lang="en-PH" dirty="0" err="1"/>
              <a:t>Dumagay</a:t>
            </a:r>
            <a:r>
              <a:rPr lang="en-PH" dirty="0"/>
              <a:t>, MD, FPCP, FPSHBT, FPCHTM, FPSBMT</a:t>
            </a:r>
          </a:p>
        </p:txBody>
      </p:sp>
    </p:spTree>
    <p:extLst>
      <p:ext uri="{BB962C8B-B14F-4D97-AF65-F5344CB8AC3E}">
        <p14:creationId xmlns:p14="http://schemas.microsoft.com/office/powerpoint/2010/main" val="1836211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AD599-43BA-5741-C126-96B907953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D6F4-D052-0D1E-2BFD-40A280871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>
                <a:hlinkClick r:id="rId2" action="ppaction://hlinkfile"/>
              </a:rPr>
              <a:t>Sample Case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056DD-5411-1DFD-0123-4C06F68B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396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E54B2-72A0-1CAD-484A-26232DE0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Summary of Labs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79E67-EDB4-0B1B-11C2-DB76C7B0B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Mild normocytic Anemia but otherwise unremarkable CBC</a:t>
            </a:r>
          </a:p>
          <a:p>
            <a:r>
              <a:rPr lang="en-PH" dirty="0"/>
              <a:t>Highly elevated LDH and Uric Acid, mildly decreased calcium but otherwise unremarkable electrolytes</a:t>
            </a:r>
          </a:p>
          <a:p>
            <a:r>
              <a:rPr lang="en-PH" dirty="0"/>
              <a:t>Negative COVID swab</a:t>
            </a:r>
          </a:p>
          <a:p>
            <a:r>
              <a:rPr lang="en-PH" dirty="0"/>
              <a:t>Unremarkable urinalysis</a:t>
            </a:r>
          </a:p>
          <a:p>
            <a:r>
              <a:rPr lang="en-PH" dirty="0"/>
              <a:t>Unremarkable x-ray</a:t>
            </a:r>
          </a:p>
        </p:txBody>
      </p:sp>
    </p:spTree>
    <p:extLst>
      <p:ext uri="{BB962C8B-B14F-4D97-AF65-F5344CB8AC3E}">
        <p14:creationId xmlns:p14="http://schemas.microsoft.com/office/powerpoint/2010/main" val="51144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9F9C-0A1A-3AF6-2B26-EFE944C4D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Guide Questions</a:t>
            </a:r>
            <a:endParaRPr lang="en-PH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41B48-E679-8467-16D2-1CA62CDDD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 you interpret the labs? 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 differentials are ruled in or ruled out based on these labs?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other ancillary tests would you request to help you narrow down your diagnosis?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3562063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46EC8-4DEA-F947-653C-15493BB6D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377C7-AA5F-83C4-0A6E-BCF48A77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Ruled Out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BABE87D-B291-0153-33BD-9C18CA856A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87521" y="1537949"/>
          <a:ext cx="9980488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0244">
                  <a:extLst>
                    <a:ext uri="{9D8B030D-6E8A-4147-A177-3AD203B41FA5}">
                      <a16:colId xmlns:a16="http://schemas.microsoft.com/office/drawing/2014/main" val="1332544785"/>
                    </a:ext>
                  </a:extLst>
                </a:gridCol>
                <a:gridCol w="4990244">
                  <a:extLst>
                    <a:ext uri="{9D8B030D-6E8A-4147-A177-3AD203B41FA5}">
                      <a16:colId xmlns:a16="http://schemas.microsoft.com/office/drawing/2014/main" val="85496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Differential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Rule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53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Tuberculosis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Sputum AFB</a:t>
                      </a:r>
                    </a:p>
                    <a:p>
                      <a:r>
                        <a:rPr lang="en-PH" dirty="0"/>
                        <a:t>Chest X-ray</a:t>
                      </a:r>
                    </a:p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16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Infectious Lymphangitis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Malignancy (lymphoma)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ALT, calcium, phosphorous, Uric Acid, LDH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19114"/>
                  </a:ext>
                </a:extLst>
              </a:tr>
              <a:tr h="204548">
                <a:tc>
                  <a:txBody>
                    <a:bodyPr/>
                    <a:lstStyle/>
                    <a:p>
                      <a:r>
                        <a:rPr lang="en-PH" dirty="0"/>
                        <a:t>COVID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COVID swab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8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578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40E42-D2AA-609A-1777-177841DFD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94508-268D-DEEF-EEB9-CD289FE6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Ruled Out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95F8138-DF84-56DD-5E89-15ABAF34E7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379247"/>
              </p:ext>
            </p:extLst>
          </p:nvPr>
        </p:nvGraphicFramePr>
        <p:xfrm>
          <a:off x="1187521" y="1537949"/>
          <a:ext cx="9980488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0244">
                  <a:extLst>
                    <a:ext uri="{9D8B030D-6E8A-4147-A177-3AD203B41FA5}">
                      <a16:colId xmlns:a16="http://schemas.microsoft.com/office/drawing/2014/main" val="1332544785"/>
                    </a:ext>
                  </a:extLst>
                </a:gridCol>
                <a:gridCol w="4990244">
                  <a:extLst>
                    <a:ext uri="{9D8B030D-6E8A-4147-A177-3AD203B41FA5}">
                      <a16:colId xmlns:a16="http://schemas.microsoft.com/office/drawing/2014/main" val="85496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Differential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Rule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53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Malignancy (lymphoma)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ALT, calcium, phosphorous, Uric Acid, LDH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00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Tuberculosis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Sputum AFB</a:t>
                      </a:r>
                    </a:p>
                    <a:p>
                      <a:r>
                        <a:rPr lang="en-PH" dirty="0"/>
                        <a:t>Chest X-ray</a:t>
                      </a:r>
                    </a:p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16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Infectious Lymphangitis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54513"/>
                  </a:ext>
                </a:extLst>
              </a:tr>
              <a:tr h="204548">
                <a:tc>
                  <a:txBody>
                    <a:bodyPr/>
                    <a:lstStyle/>
                    <a:p>
                      <a:r>
                        <a:rPr lang="en-PH" dirty="0"/>
                        <a:t>COVID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COVID swab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88129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95BB2-2FA5-0D18-2E13-AC5C978CF904}"/>
              </a:ext>
            </a:extLst>
          </p:cNvPr>
          <p:cNvCxnSpPr/>
          <p:nvPr/>
        </p:nvCxnSpPr>
        <p:spPr>
          <a:xfrm>
            <a:off x="604463" y="5887093"/>
            <a:ext cx="10983074" cy="0"/>
          </a:xfrm>
          <a:prstGeom prst="line">
            <a:avLst/>
          </a:prstGeom>
          <a:ln w="146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221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A370D-D211-DA69-FAAF-7DAF9FE64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Other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38B7A-EE2A-1002-17F1-8000456E0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Push for lymph node biopsy</a:t>
            </a:r>
          </a:p>
          <a:p>
            <a:r>
              <a:rPr lang="en-PH" dirty="0"/>
              <a:t>Imaging of the rest of the body CT Scan at least – PET Scan ideally</a:t>
            </a:r>
          </a:p>
          <a:p>
            <a:r>
              <a:rPr lang="en-PH" dirty="0"/>
              <a:t>ICC screen</a:t>
            </a:r>
          </a:p>
          <a:p>
            <a:r>
              <a:rPr lang="en-PH" dirty="0"/>
              <a:t>Sputum AFB</a:t>
            </a:r>
          </a:p>
          <a:p>
            <a:r>
              <a:rPr lang="en-PH" dirty="0"/>
              <a:t>PBS, reticulocyte count</a:t>
            </a:r>
          </a:p>
          <a:p>
            <a:pPr marL="0" indent="0">
              <a:buNone/>
            </a:pPr>
            <a:r>
              <a:rPr lang="en-PH" dirty="0"/>
              <a:t>**possible BMA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74323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17AA6-0FB0-35A1-D09A-C4F3F3CE2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5A99-DB5C-9FAF-9543-38576CAE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>
                <a:hlinkClick r:id="rId2" action="ppaction://hlinkfile"/>
              </a:rPr>
              <a:t>Sample Case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5A611-9453-986A-24C0-F33D4E4B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52983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1E10A-66AC-13DA-F138-9E4015EA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Guide Questions</a:t>
            </a:r>
            <a:endParaRPr lang="en-PH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60721-9EB1-9D62-C1F8-D7953603E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 you interpret the labs? </a:t>
            </a:r>
            <a:endParaRPr lang="en-PH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your final diagnosis?</a:t>
            </a:r>
            <a:endParaRPr lang="en-PH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does the diagnosis explain the patient’s signs and symptoms?</a:t>
            </a:r>
            <a:endParaRPr lang="en-PH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will you manage this patient?</a:t>
            </a:r>
            <a:endParaRPr lang="en-PH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the patient’s prognosis?</a:t>
            </a:r>
            <a:endParaRPr lang="en-PH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686849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60BE5-1DD5-9BD8-028D-55A69CDB9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F199-3382-5A83-9D07-D0D5553A1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FFA63-180C-E033-4D77-CDA1FB3B6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99" y="365125"/>
            <a:ext cx="10561513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83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CED84-42B5-E794-2934-8908F1C0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Final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5773A-BE7A-0ECF-37CB-241669050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Burkitt Lymphoma, Stage 3B</a:t>
            </a:r>
          </a:p>
        </p:txBody>
      </p:sp>
    </p:spTree>
    <p:extLst>
      <p:ext uri="{BB962C8B-B14F-4D97-AF65-F5344CB8AC3E}">
        <p14:creationId xmlns:p14="http://schemas.microsoft.com/office/powerpoint/2010/main" val="377902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83409" y="730145"/>
            <a:ext cx="62804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Hematologic Disorders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Diagnostic Approach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1616" y="2261475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History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0323" y="3171521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Physical Examination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24582" y="4057475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Confirmatory Lab Tests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26DAB6-D1B2-40C1-B713-6634886A0B43}"/>
              </a:ext>
            </a:extLst>
          </p:cNvPr>
          <p:cNvSpPr txBox="1"/>
          <p:nvPr/>
        </p:nvSpPr>
        <p:spPr>
          <a:xfrm>
            <a:off x="2304453" y="4899987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Red Flags to recognize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1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0443" y="3939861"/>
            <a:ext cx="62804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Hematologic Disorders</a:t>
            </a:r>
          </a:p>
          <a:p>
            <a:pPr algn="ctr"/>
            <a:r>
              <a:rPr lang="en-US" sz="28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A Diagnostic Approach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1616" y="2261475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Anemia and Polycythemia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0323" y="3171521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Bleeding and Thrombosis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31615" y="4013702"/>
            <a:ext cx="699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WBC Abnormalities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4832829"/>
            <a:ext cx="10635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Lymphadenopathy and Splenomegaly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528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00039 -0.516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build="allAtOnce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58EE6-3649-09ED-80FB-FB1C1710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>
                <a:hlinkClick r:id="rId2" action="ppaction://hlinkfile"/>
              </a:rPr>
              <a:t>Sample Case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95CB-CE8F-EF72-4D8E-5B5E88465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7757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5F1C1-EF4E-8CF3-B083-50C80E495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6E51-2B55-D005-A944-57ADE711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Pertinent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A1A4F-2707-D858-D175-29A7A2D5D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PH" dirty="0"/>
              <a:t>30/Male, previously well with no known co-</a:t>
            </a:r>
            <a:r>
              <a:rPr lang="en-PH" dirty="0" err="1"/>
              <a:t>morbids</a:t>
            </a:r>
            <a:endParaRPr lang="en-PH" dirty="0"/>
          </a:p>
          <a:p>
            <a:r>
              <a:rPr lang="en-PH" dirty="0"/>
              <a:t>Chief complaint of weight loss (unquantified)</a:t>
            </a:r>
          </a:p>
          <a:p>
            <a:r>
              <a:rPr lang="en-PH" dirty="0"/>
              <a:t>5 month history of high grade fever, weight loss and night sweats initially treated as COVID initially with improvement of fever but with persistence of other symptoms </a:t>
            </a:r>
          </a:p>
          <a:p>
            <a:r>
              <a:rPr lang="en-PH" dirty="0"/>
              <a:t>2 week history of bilateral lymphadenopathy and recurrence of high grade fever</a:t>
            </a:r>
          </a:p>
          <a:p>
            <a:r>
              <a:rPr lang="en-PH" dirty="0"/>
              <a:t>With prolonged exposure to a patient treated for TB</a:t>
            </a:r>
          </a:p>
          <a:p>
            <a:endParaRPr lang="en-PH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PH" dirty="0">
                <a:ea typeface="Calibri" panose="020F0502020204030204" pitchFamily="34" charset="0"/>
                <a:cs typeface="Times New Roman" panose="02020603050405020304" pitchFamily="18" charset="0"/>
              </a:rPr>
              <a:t>PE: </a:t>
            </a: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highly febrile at 39.8, (+) multiple matted palpable bilateral cervical lymph nodes the biggest at approximately 1cm in diameter, (+) 2cm palpable non-movable left axillary lymph node</a:t>
            </a:r>
            <a:endParaRPr lang="en-PH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65967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5DB0-A2E2-8DE8-2E9E-465327B2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Guide Questions</a:t>
            </a:r>
            <a:endParaRPr lang="en-PH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D2FCA-C170-C658-90A2-7F96E5627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additional points would you like to ask in the history and PE?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are your differential diagnoses at this time? What is your basis for each?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ancillary tests would you request to help you narrow down your diagnosis?</a:t>
            </a:r>
            <a:endParaRPr lang="en-PH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364067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BFEF9-E1BB-32E6-6E10-FFF731A0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Additional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41F2D-475D-D019-623C-8AE2D54F5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PH" dirty="0"/>
              <a:t>Quantify the weight loss</a:t>
            </a:r>
          </a:p>
          <a:p>
            <a:r>
              <a:rPr lang="en-PH" dirty="0"/>
              <a:t>Functional Capacity of the patient</a:t>
            </a:r>
          </a:p>
          <a:p>
            <a:r>
              <a:rPr lang="en-PH" dirty="0"/>
              <a:t>Work</a:t>
            </a:r>
          </a:p>
          <a:p>
            <a:r>
              <a:rPr lang="en-PH" dirty="0"/>
              <a:t>Diet</a:t>
            </a:r>
          </a:p>
          <a:p>
            <a:r>
              <a:rPr lang="en-PH" dirty="0"/>
              <a:t>Vices</a:t>
            </a:r>
          </a:p>
          <a:p>
            <a:r>
              <a:rPr lang="en-PH" dirty="0"/>
              <a:t>Sexual History</a:t>
            </a:r>
          </a:p>
          <a:p>
            <a:r>
              <a:rPr lang="en-PH" dirty="0"/>
              <a:t>Any other exposure?</a:t>
            </a:r>
          </a:p>
          <a:p>
            <a:r>
              <a:rPr lang="en-PH" dirty="0"/>
              <a:t>Any other people in the household suffering the same symptoms?</a:t>
            </a:r>
          </a:p>
          <a:p>
            <a:r>
              <a:rPr lang="en-PH" dirty="0"/>
              <a:t>ROS?</a:t>
            </a:r>
          </a:p>
          <a:p>
            <a:endParaRPr lang="en-PH" dirty="0"/>
          </a:p>
          <a:p>
            <a:r>
              <a:rPr lang="en-PH" dirty="0"/>
              <a:t>Any other palpable lymph nodes</a:t>
            </a:r>
          </a:p>
          <a:p>
            <a:r>
              <a:rPr lang="en-PH" dirty="0"/>
              <a:t>Weight, Body morphology, BMI</a:t>
            </a:r>
          </a:p>
          <a:p>
            <a:pPr marL="0" indent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6339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EDF5C-483B-8D8A-FC8E-3315F6EC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Differential Diagnoses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2CB6FF4-407C-1B0D-D6EA-048E4B0388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00592"/>
              </p:ext>
            </p:extLst>
          </p:nvPr>
        </p:nvGraphicFramePr>
        <p:xfrm>
          <a:off x="838200" y="1825625"/>
          <a:ext cx="10515597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33254478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5496173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252228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Differential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Rule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Rule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53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Tuberculosis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Fever</a:t>
                      </a:r>
                    </a:p>
                    <a:p>
                      <a:r>
                        <a:rPr lang="en-PH" dirty="0"/>
                        <a:t>Weight Loss</a:t>
                      </a:r>
                    </a:p>
                    <a:p>
                      <a:r>
                        <a:rPr lang="en-PH" dirty="0"/>
                        <a:t>Matted LAD</a:t>
                      </a:r>
                    </a:p>
                    <a:p>
                      <a:r>
                        <a:rPr lang="en-PH" dirty="0"/>
                        <a:t>Exposure to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16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Infectious Lymphangitis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Fever</a:t>
                      </a:r>
                    </a:p>
                    <a:p>
                      <a:r>
                        <a:rPr lang="en-PH" dirty="0"/>
                        <a:t>Weight Loss</a:t>
                      </a:r>
                    </a:p>
                    <a:p>
                      <a:r>
                        <a:rPr lang="en-PH" dirty="0"/>
                        <a:t>Matted 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Cannot account for the 5 month history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Malignancy (lymphoma)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Fever</a:t>
                      </a:r>
                    </a:p>
                    <a:p>
                      <a:r>
                        <a:rPr lang="en-PH" dirty="0"/>
                        <a:t>Weight Loss</a:t>
                      </a:r>
                    </a:p>
                    <a:p>
                      <a:r>
                        <a:rPr lang="en-PH" dirty="0"/>
                        <a:t>Matted 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1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COVID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Fever</a:t>
                      </a:r>
                    </a:p>
                    <a:p>
                      <a:r>
                        <a:rPr lang="en-PH" dirty="0"/>
                        <a:t>Weight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Matted 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8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74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8E327-3EDE-5087-7161-C6DAEC53B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05C64-4BD6-340E-DB76-1BD4C6D43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Diagnostics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12679E1-A900-F783-E7DB-6141F5717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576206"/>
              </p:ext>
            </p:extLst>
          </p:nvPr>
        </p:nvGraphicFramePr>
        <p:xfrm>
          <a:off x="1187521" y="1537949"/>
          <a:ext cx="9980488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0244">
                  <a:extLst>
                    <a:ext uri="{9D8B030D-6E8A-4147-A177-3AD203B41FA5}">
                      <a16:colId xmlns:a16="http://schemas.microsoft.com/office/drawing/2014/main" val="1332544785"/>
                    </a:ext>
                  </a:extLst>
                </a:gridCol>
                <a:gridCol w="4990244">
                  <a:extLst>
                    <a:ext uri="{9D8B030D-6E8A-4147-A177-3AD203B41FA5}">
                      <a16:colId xmlns:a16="http://schemas.microsoft.com/office/drawing/2014/main" val="85496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Differential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Rule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53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Tuberculosis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Sputum AFB</a:t>
                      </a:r>
                    </a:p>
                    <a:p>
                      <a:r>
                        <a:rPr lang="en-PH" dirty="0"/>
                        <a:t>Chest X-ray</a:t>
                      </a:r>
                    </a:p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16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Infectious Lymphangitis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/>
                        <a:t>Malignancy (lymphoma)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ALT, calcium, phosphorous, Uric Acid, LDH</a:t>
                      </a:r>
                    </a:p>
                    <a:p>
                      <a:r>
                        <a:rPr lang="en-PH" dirty="0"/>
                        <a:t>**lymph node biopsy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19114"/>
                  </a:ext>
                </a:extLst>
              </a:tr>
              <a:tr h="204548">
                <a:tc>
                  <a:txBody>
                    <a:bodyPr/>
                    <a:lstStyle/>
                    <a:p>
                      <a:r>
                        <a:rPr lang="en-PH" dirty="0"/>
                        <a:t>COVID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CBC</a:t>
                      </a:r>
                    </a:p>
                    <a:p>
                      <a:r>
                        <a:rPr lang="en-PH" dirty="0"/>
                        <a:t>Crea, BUN, AST, ALT</a:t>
                      </a:r>
                    </a:p>
                    <a:p>
                      <a:r>
                        <a:rPr lang="en-PH" dirty="0"/>
                        <a:t>COVID swab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8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204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659</Words>
  <Application>Microsoft Office PowerPoint</Application>
  <PresentationFormat>Widescreen</PresentationFormat>
  <Paragraphs>156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Office Theme</vt:lpstr>
      <vt:lpstr>Approach to Hematologic Complaints (Sample Run)</vt:lpstr>
      <vt:lpstr>q</vt:lpstr>
      <vt:lpstr>q</vt:lpstr>
      <vt:lpstr>Sample Case</vt:lpstr>
      <vt:lpstr>Pertinent Points</vt:lpstr>
      <vt:lpstr>Guide Questions</vt:lpstr>
      <vt:lpstr>Additional Points</vt:lpstr>
      <vt:lpstr>Differential Diagnoses</vt:lpstr>
      <vt:lpstr>Diagnostics</vt:lpstr>
      <vt:lpstr>Sample Case</vt:lpstr>
      <vt:lpstr>Summary of Labs</vt:lpstr>
      <vt:lpstr>Guide Questions</vt:lpstr>
      <vt:lpstr>Ruled Out</vt:lpstr>
      <vt:lpstr>Ruled Out</vt:lpstr>
      <vt:lpstr>Other Labs</vt:lpstr>
      <vt:lpstr>Sample Case</vt:lpstr>
      <vt:lpstr>Guide Questions</vt:lpstr>
      <vt:lpstr>PowerPoint Presentation</vt:lpstr>
      <vt:lpstr>Final Diagnosis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Tess</dc:creator>
  <cp:lastModifiedBy>Tess</cp:lastModifiedBy>
  <cp:revision>15</cp:revision>
  <dcterms:created xsi:type="dcterms:W3CDTF">2024-11-07T22:50:24Z</dcterms:created>
  <dcterms:modified xsi:type="dcterms:W3CDTF">2024-11-07T23:37:49Z</dcterms:modified>
</cp:coreProperties>
</file>