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notesMasterIdLst>
    <p:notesMasterId r:id="rId15"/>
  </p:notesMasterIdLst>
  <p:sldIdLst>
    <p:sldId id="256" r:id="rId2"/>
    <p:sldId id="257" r:id="rId3"/>
    <p:sldId id="259" r:id="rId4"/>
    <p:sldId id="261" r:id="rId5"/>
    <p:sldId id="262" r:id="rId6"/>
    <p:sldId id="264" r:id="rId7"/>
    <p:sldId id="263" r:id="rId8"/>
    <p:sldId id="272" r:id="rId9"/>
    <p:sldId id="273" r:id="rId10"/>
    <p:sldId id="258" r:id="rId11"/>
    <p:sldId id="260" r:id="rId12"/>
    <p:sldId id="271" r:id="rId13"/>
    <p:sldId id="270"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951"/>
    <p:restoredTop sz="95680"/>
  </p:normalViewPr>
  <p:slideViewPr>
    <p:cSldViewPr snapToGrid="0">
      <p:cViewPr varScale="1">
        <p:scale>
          <a:sx n="103" d="100"/>
          <a:sy n="103" d="100"/>
        </p:scale>
        <p:origin x="53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E1E7FB-5D9A-4448-911D-207BCF62781E}" type="datetimeFigureOut">
              <a:rPr lang="en-US" smtClean="0"/>
              <a:t>9/10/24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CEFACF-E558-5C4D-BB58-EA79965D0223}" type="slidenum">
              <a:rPr lang="en-US" smtClean="0"/>
              <a:t>‹#›</a:t>
            </a:fld>
            <a:endParaRPr lang="en-US"/>
          </a:p>
        </p:txBody>
      </p:sp>
    </p:spTree>
    <p:extLst>
      <p:ext uri="{BB962C8B-B14F-4D97-AF65-F5344CB8AC3E}">
        <p14:creationId xmlns:p14="http://schemas.microsoft.com/office/powerpoint/2010/main" val="573549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D0D0D"/>
                </a:solidFill>
                <a:effectLst/>
                <a:latin typeface="Söhne"/>
              </a:rPr>
              <a:t>Today, we embark on a journey of self-discovery and personal growth as we delve into the profound concept of self-awareness. In this lecture, we will explore what self-awareness is, why it matters, and how we can cultivate it to unlock our true potential.</a:t>
            </a:r>
            <a:endParaRPr lang="en-US" dirty="0"/>
          </a:p>
        </p:txBody>
      </p:sp>
      <p:sp>
        <p:nvSpPr>
          <p:cNvPr id="4" name="Slide Number Placeholder 3"/>
          <p:cNvSpPr>
            <a:spLocks noGrp="1"/>
          </p:cNvSpPr>
          <p:nvPr>
            <p:ph type="sldNum" sz="quarter" idx="5"/>
          </p:nvPr>
        </p:nvSpPr>
        <p:spPr/>
        <p:txBody>
          <a:bodyPr/>
          <a:lstStyle/>
          <a:p>
            <a:fld id="{50CEFACF-E558-5C4D-BB58-EA79965D0223}" type="slidenum">
              <a:rPr lang="en-US" smtClean="0"/>
              <a:t>1</a:t>
            </a:fld>
            <a:endParaRPr lang="en-US"/>
          </a:p>
        </p:txBody>
      </p:sp>
    </p:spTree>
    <p:extLst>
      <p:ext uri="{BB962C8B-B14F-4D97-AF65-F5344CB8AC3E}">
        <p14:creationId xmlns:p14="http://schemas.microsoft.com/office/powerpoint/2010/main" val="2516140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0D0D0D"/>
                </a:solidFill>
                <a:effectLst/>
                <a:latin typeface="Söhne"/>
              </a:rPr>
              <a:t>Self-awareness can be defined as the conscious knowledge of one's own character, feelings, motives, and desires. It involves having a clear understanding of who we are, what we value, and how we impact the world around us. Self-awareness is not merely about recognizing our strengths and weaknesses but also about being attuned to our emotions, thoughts, and behaviors.</a:t>
            </a:r>
          </a:p>
          <a:p>
            <a:pPr algn="l"/>
            <a:br>
              <a:rPr lang="en-US" dirty="0"/>
            </a:br>
            <a:r>
              <a:rPr lang="en-US" b="0" i="0" dirty="0">
                <a:solidFill>
                  <a:srgbClr val="0D0D0D"/>
                </a:solidFill>
                <a:effectLst/>
                <a:latin typeface="Söhne"/>
              </a:rPr>
              <a:t>Self-awareness can be defined as the conscious knowledge of one's own character, feelings, motives, and desires. It involves having a clear understanding of who we are, what we value, and how we impact the world around us. Self-awareness is not merely about recognizing our strengths and weaknesses but also about being attuned to our emotions, thoughts, and behaviors.</a:t>
            </a:r>
          </a:p>
          <a:p>
            <a:pPr algn="l"/>
            <a:r>
              <a:rPr lang="en-US" b="0" i="0" dirty="0">
                <a:solidFill>
                  <a:srgbClr val="0D0D0D"/>
                </a:solidFill>
                <a:effectLst/>
                <a:latin typeface="Söhne"/>
              </a:rPr>
              <a:t>Self-awareness can be defined as the conscious knowledge of one's own character, feelings, motives, and desires. It involves having a clear understanding of who we are, what we value, and how we impact the world around us. Self-awareness is not merely about recognizing our strengths and weaknesses but also about being attuned to our emotions, thoughts, and behaviors.</a:t>
            </a:r>
          </a:p>
          <a:p>
            <a:br>
              <a:rPr lang="en-US" dirty="0"/>
            </a:br>
            <a:endParaRPr lang="en-US" dirty="0"/>
          </a:p>
        </p:txBody>
      </p:sp>
      <p:sp>
        <p:nvSpPr>
          <p:cNvPr id="4" name="Slide Number Placeholder 3"/>
          <p:cNvSpPr>
            <a:spLocks noGrp="1"/>
          </p:cNvSpPr>
          <p:nvPr>
            <p:ph type="sldNum" sz="quarter" idx="5"/>
          </p:nvPr>
        </p:nvSpPr>
        <p:spPr/>
        <p:txBody>
          <a:bodyPr/>
          <a:lstStyle/>
          <a:p>
            <a:fld id="{50CEFACF-E558-5C4D-BB58-EA79965D0223}" type="slidenum">
              <a:rPr lang="en-US" smtClean="0"/>
              <a:t>2</a:t>
            </a:fld>
            <a:endParaRPr lang="en-US"/>
          </a:p>
        </p:txBody>
      </p:sp>
    </p:spTree>
    <p:extLst>
      <p:ext uri="{BB962C8B-B14F-4D97-AF65-F5344CB8AC3E}">
        <p14:creationId xmlns:p14="http://schemas.microsoft.com/office/powerpoint/2010/main" val="19945489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5"/>
          </p:nvPr>
        </p:nvSpPr>
        <p:spPr/>
        <p:txBody>
          <a:bodyPr/>
          <a:lstStyle/>
          <a:p>
            <a:fld id="{50CEFACF-E558-5C4D-BB58-EA79965D0223}" type="slidenum">
              <a:rPr lang="en-US" smtClean="0"/>
              <a:t>4</a:t>
            </a:fld>
            <a:endParaRPr lang="en-US"/>
          </a:p>
        </p:txBody>
      </p:sp>
    </p:spTree>
    <p:extLst>
      <p:ext uri="{BB962C8B-B14F-4D97-AF65-F5344CB8AC3E}">
        <p14:creationId xmlns:p14="http://schemas.microsoft.com/office/powerpoint/2010/main" val="174090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57776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12010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070425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769674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82526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880307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870277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18915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49075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67005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9/10/24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98037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9/10/24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49411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9/10/24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68500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9/10/24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0636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73977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39631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9/10/24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72283174"/>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https://www.voiceatthetable.com/wp-content/uploads/why-1780726_640.png" TargetMode="External"/><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https://lovinglifeco.com/wp-content/uploads/2023/06/self-awareness-written-on-a-notepad.jpg" TargetMode="Externa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https://html.scribdassets.com/46rms5gwhs6td3a1/images/1-4a3236f65f.jpg" TargetMode="External"/><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https://encrypted-tbn0.gstatic.com/images?q=tbn:ANd9GcSHM_qyE6QHRfUq-9AfTk5TBbxSBXXLkQ7nww&amp;usqp=CA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Stephen_M._R._Covey" TargetMode="External"/><Relationship Id="rId2" Type="http://schemas.openxmlformats.org/officeDocument/2006/relationships/hyperlink" Target="https://amzn.com/1416549005"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kylespitzley.com/wp/blog/reflect-to-lear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160DC-0695-F90C-2C2B-B1FE92134B58}"/>
              </a:ext>
            </a:extLst>
          </p:cNvPr>
          <p:cNvSpPr>
            <a:spLocks noGrp="1"/>
          </p:cNvSpPr>
          <p:nvPr>
            <p:ph type="ctrTitle"/>
          </p:nvPr>
        </p:nvSpPr>
        <p:spPr>
          <a:xfrm>
            <a:off x="2589213" y="866900"/>
            <a:ext cx="8915399" cy="3910482"/>
          </a:xfrm>
        </p:spPr>
        <p:txBody>
          <a:bodyPr/>
          <a:lstStyle/>
          <a:p>
            <a:pPr algn="ctr"/>
            <a:br>
              <a:rPr lang="en-US" dirty="0"/>
            </a:br>
            <a:endParaRPr lang="en-US" dirty="0"/>
          </a:p>
        </p:txBody>
      </p:sp>
      <p:pic>
        <p:nvPicPr>
          <p:cNvPr id="1026" name="Picture 2" descr="Self Awareness - Social Emotional Learning (SEL) Tools">
            <a:extLst>
              <a:ext uri="{FF2B5EF4-FFF2-40B4-BE49-F238E27FC236}">
                <a16:creationId xmlns:a16="http://schemas.microsoft.com/office/drawing/2014/main" id="{EE821984-1B08-1FE5-C7C9-766AB9C5D7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85950" y="0"/>
            <a:ext cx="10306049" cy="74866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7321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7" descr="The Power of 'Why?' | Voice At The Table">
            <a:extLst>
              <a:ext uri="{FF2B5EF4-FFF2-40B4-BE49-F238E27FC236}">
                <a16:creationId xmlns:a16="http://schemas.microsoft.com/office/drawing/2014/main" id="{507339BD-7135-84A1-44D1-D62A319EE46E}"/>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52399" y="19046"/>
            <a:ext cx="6462713" cy="677782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B4F00243-EA78-AA73-F937-51D102ECCA71}"/>
              </a:ext>
            </a:extLst>
          </p:cNvPr>
          <p:cNvSpPr>
            <a:spLocks noGrp="1"/>
          </p:cNvSpPr>
          <p:nvPr>
            <p:ph type="title"/>
          </p:nvPr>
        </p:nvSpPr>
        <p:spPr>
          <a:xfrm>
            <a:off x="5153025" y="0"/>
            <a:ext cx="5408612" cy="2133600"/>
          </a:xfrm>
        </p:spPr>
        <p:txBody>
          <a:bodyPr/>
          <a:lstStyle/>
          <a:p>
            <a:r>
              <a:rPr lang="en-US" dirty="0"/>
              <a:t>\</a:t>
            </a:r>
          </a:p>
        </p:txBody>
      </p:sp>
      <p:sp>
        <p:nvSpPr>
          <p:cNvPr id="4" name="Rectangle 2">
            <a:extLst>
              <a:ext uri="{FF2B5EF4-FFF2-40B4-BE49-F238E27FC236}">
                <a16:creationId xmlns:a16="http://schemas.microsoft.com/office/drawing/2014/main" id="{F6C2DE53-F008-1617-9093-1972AABC7231}"/>
              </a:ext>
            </a:extLst>
          </p:cNvPr>
          <p:cNvSpPr>
            <a:spLocks noChangeArrowheads="1"/>
          </p:cNvSpPr>
          <p:nvPr/>
        </p:nvSpPr>
        <p:spPr bwMode="auto">
          <a:xfrm>
            <a:off x="-942975"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4">
            <a:extLst>
              <a:ext uri="{FF2B5EF4-FFF2-40B4-BE49-F238E27FC236}">
                <a16:creationId xmlns:a16="http://schemas.microsoft.com/office/drawing/2014/main" id="{7D6F0B2F-DAAE-97D5-439D-731883271047}"/>
              </a:ext>
            </a:extLst>
          </p:cNvPr>
          <p:cNvSpPr>
            <a:spLocks noChangeArrowheads="1"/>
          </p:cNvSpPr>
          <p:nvPr/>
        </p:nvSpPr>
        <p:spPr bwMode="auto">
          <a:xfrm>
            <a:off x="1343025" y="34290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3073" name="Picture 6" descr="10 Self-Awareness Examples for Personal Growth - Loving Life">
            <a:extLst>
              <a:ext uri="{FF2B5EF4-FFF2-40B4-BE49-F238E27FC236}">
                <a16:creationId xmlns:a16="http://schemas.microsoft.com/office/drawing/2014/main" id="{946D19D6-F15B-43F9-BC51-DAB0F33A7BF8}"/>
              </a:ext>
            </a:extLst>
          </p:cNvPr>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6615112" y="19046"/>
            <a:ext cx="6105526" cy="68389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32192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2E2AA1-23A3-2C1E-2236-31A39CE3A91A}"/>
              </a:ext>
            </a:extLst>
          </p:cNvPr>
          <p:cNvSpPr>
            <a:spLocks noGrp="1"/>
          </p:cNvSpPr>
          <p:nvPr>
            <p:ph idx="1"/>
          </p:nvPr>
        </p:nvSpPr>
        <p:spPr/>
        <p:txBody>
          <a:bodyPr>
            <a:normAutofit/>
          </a:bodyPr>
          <a:lstStyle/>
          <a:p>
            <a:r>
              <a:rPr lang="en-US" sz="3200" b="0" i="0" dirty="0">
                <a:effectLst/>
                <a:latin typeface="+mj-lt"/>
              </a:rPr>
              <a:t>How do I know I am actually becoming more self-aware? How do I know I’m sufficiently self-aware? How do I compare my self-awareness to others self-awareness?  </a:t>
            </a:r>
            <a:endParaRPr lang="en-US" sz="3200" dirty="0">
              <a:latin typeface="+mj-lt"/>
            </a:endParaRPr>
          </a:p>
        </p:txBody>
      </p:sp>
    </p:spTree>
    <p:extLst>
      <p:ext uri="{BB962C8B-B14F-4D97-AF65-F5344CB8AC3E}">
        <p14:creationId xmlns:p14="http://schemas.microsoft.com/office/powerpoint/2010/main" val="1153008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20C3F945-CCCC-1E57-B9F8-2B1B68C346D1}"/>
              </a:ext>
            </a:extLst>
          </p:cNvPr>
          <p:cNvSpPr>
            <a:spLocks noChangeArrowheads="1"/>
          </p:cNvSpPr>
          <p:nvPr/>
        </p:nvSpPr>
        <p:spPr bwMode="auto">
          <a:xfrm>
            <a:off x="700557" y="2609193"/>
            <a:ext cx="18077792"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025" name="Picture 1">
            <a:extLst>
              <a:ext uri="{FF2B5EF4-FFF2-40B4-BE49-F238E27FC236}">
                <a16:creationId xmlns:a16="http://schemas.microsoft.com/office/drawing/2014/main" id="{5AE6AA93-4772-37F9-AA80-BE5FBABFE9E9}"/>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150883" y="268020"/>
            <a:ext cx="11587654" cy="67476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5804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C5B2C-42D6-BCE0-83EB-F0069A9AD938}"/>
              </a:ext>
            </a:extLst>
          </p:cNvPr>
          <p:cNvSpPr>
            <a:spLocks noGrp="1"/>
          </p:cNvSpPr>
          <p:nvPr>
            <p:ph type="title"/>
          </p:nvPr>
        </p:nvSpPr>
        <p:spPr>
          <a:xfrm>
            <a:off x="2222223" y="648824"/>
            <a:ext cx="8911687" cy="1280890"/>
          </a:xfrm>
        </p:spPr>
        <p:txBody>
          <a:bodyPr/>
          <a:lstStyle/>
          <a:p>
            <a:r>
              <a:rPr lang="en-US" b="1" dirty="0"/>
              <a:t>ACTIVITY: </a:t>
            </a:r>
            <a:r>
              <a:rPr lang="en-US" b="1" i="0" cap="all" dirty="0">
                <a:solidFill>
                  <a:srgbClr val="0C0C0C"/>
                </a:solidFill>
                <a:effectLst/>
              </a:rPr>
              <a:t>SELF-COMPLIMENT LIST</a:t>
            </a:r>
            <a:br>
              <a:rPr lang="en-US" b="0" i="0" cap="all" dirty="0">
                <a:solidFill>
                  <a:srgbClr val="0C0C0C"/>
                </a:solidFill>
                <a:effectLst/>
                <a:latin typeface="Bebas Neue" panose="020F0502020204030204" pitchFamily="34" charset="0"/>
              </a:rPr>
            </a:br>
            <a:endParaRPr lang="en-US" dirty="0"/>
          </a:p>
        </p:txBody>
      </p:sp>
      <p:sp>
        <p:nvSpPr>
          <p:cNvPr id="3" name="Content Placeholder 2">
            <a:extLst>
              <a:ext uri="{FF2B5EF4-FFF2-40B4-BE49-F238E27FC236}">
                <a16:creationId xmlns:a16="http://schemas.microsoft.com/office/drawing/2014/main" id="{8872A870-D627-D4CE-3DC5-D069A7D594D7}"/>
              </a:ext>
            </a:extLst>
          </p:cNvPr>
          <p:cNvSpPr>
            <a:spLocks noGrp="1"/>
          </p:cNvSpPr>
          <p:nvPr>
            <p:ph idx="1"/>
          </p:nvPr>
        </p:nvSpPr>
        <p:spPr>
          <a:xfrm>
            <a:off x="704335" y="1359243"/>
            <a:ext cx="10800277" cy="5634681"/>
          </a:xfrm>
        </p:spPr>
        <p:txBody>
          <a:bodyPr>
            <a:normAutofit/>
          </a:bodyPr>
          <a:lstStyle/>
          <a:p>
            <a:endParaRPr lang="en-US" dirty="0"/>
          </a:p>
          <a:p>
            <a:pPr marL="0" indent="0">
              <a:buNone/>
            </a:pPr>
            <a:r>
              <a:rPr lang="en-US" sz="2400" b="1" dirty="0">
                <a:latin typeface="+mj-lt"/>
              </a:rPr>
              <a:t>Who am I ?</a:t>
            </a:r>
          </a:p>
          <a:p>
            <a:r>
              <a:rPr lang="en-US" sz="2400" b="0" i="0" dirty="0">
                <a:solidFill>
                  <a:srgbClr val="191D34"/>
                </a:solidFill>
                <a:effectLst/>
                <a:latin typeface="+mj-lt"/>
              </a:rPr>
              <a:t>Describe yourself in three words.</a:t>
            </a:r>
            <a:endParaRPr lang="en-US" sz="2400" dirty="0">
              <a:latin typeface="+mj-lt"/>
            </a:endParaRPr>
          </a:p>
          <a:p>
            <a:r>
              <a:rPr lang="en-US" sz="2400" dirty="0">
                <a:latin typeface="+mj-lt"/>
              </a:rPr>
              <a:t>WHAT DO YOU LIKE MOST IN YOURSELF</a:t>
            </a:r>
          </a:p>
          <a:p>
            <a:r>
              <a:rPr lang="en-US" sz="2400" dirty="0">
                <a:latin typeface="+mj-lt"/>
              </a:rPr>
              <a:t>WHAT ARE YOUR TOP SKILLS</a:t>
            </a:r>
          </a:p>
          <a:p>
            <a:r>
              <a:rPr lang="en-US" sz="2400" dirty="0">
                <a:latin typeface="+mj-lt"/>
              </a:rPr>
              <a:t>What do you think are your weaknesses/faults</a:t>
            </a:r>
          </a:p>
          <a:p>
            <a:r>
              <a:rPr lang="en-US" sz="2400" dirty="0">
                <a:latin typeface="+mj-lt"/>
              </a:rPr>
              <a:t>How do you see yourself 5 years from now?</a:t>
            </a:r>
          </a:p>
          <a:p>
            <a:endParaRPr lang="en-US" sz="2400" dirty="0">
              <a:latin typeface="+mj-lt"/>
            </a:endParaRPr>
          </a:p>
          <a:p>
            <a:r>
              <a:rPr lang="en-US" sz="2400" dirty="0">
                <a:latin typeface="+mj-lt"/>
              </a:rPr>
              <a:t>Submission will be on Friday, via on -line submission bin</a:t>
            </a:r>
          </a:p>
          <a:p>
            <a:r>
              <a:rPr lang="en-US" sz="2400" dirty="0">
                <a:latin typeface="+mj-lt"/>
              </a:rPr>
              <a:t> </a:t>
            </a:r>
          </a:p>
          <a:p>
            <a:endParaRPr lang="en-US" sz="2400" dirty="0">
              <a:latin typeface="+mj-lt"/>
            </a:endParaRPr>
          </a:p>
        </p:txBody>
      </p:sp>
    </p:spTree>
    <p:extLst>
      <p:ext uri="{BB962C8B-B14F-4D97-AF65-F5344CB8AC3E}">
        <p14:creationId xmlns:p14="http://schemas.microsoft.com/office/powerpoint/2010/main" val="516342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D54EE29A-118C-BDEF-1C2F-E069F551EF81}"/>
              </a:ext>
            </a:extLst>
          </p:cNvPr>
          <p:cNvSpPr>
            <a:spLocks noChangeArrowheads="1"/>
          </p:cNvSpPr>
          <p:nvPr/>
        </p:nvSpPr>
        <p:spPr bwMode="auto">
          <a:xfrm>
            <a:off x="967325" y="2178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2049" name="Picture 5" descr="What is the Concept of Self Awareness - The Book of Sarah">
            <a:extLst>
              <a:ext uri="{FF2B5EF4-FFF2-40B4-BE49-F238E27FC236}">
                <a16:creationId xmlns:a16="http://schemas.microsoft.com/office/drawing/2014/main" id="{3999E376-B943-B6CA-493B-F8B35352B021}"/>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57163" y="1314450"/>
            <a:ext cx="4061362" cy="554355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066735E-D9D7-C029-03E0-73853E08D089}"/>
              </a:ext>
            </a:extLst>
          </p:cNvPr>
          <p:cNvSpPr>
            <a:spLocks noGrp="1"/>
          </p:cNvSpPr>
          <p:nvPr>
            <p:ph type="title"/>
          </p:nvPr>
        </p:nvSpPr>
        <p:spPr>
          <a:xfrm>
            <a:off x="674558" y="224858"/>
            <a:ext cx="5666282" cy="1089592"/>
          </a:xfrm>
        </p:spPr>
        <p:txBody>
          <a:bodyPr>
            <a:normAutofit fontScale="90000"/>
          </a:bodyPr>
          <a:lstStyle/>
          <a:p>
            <a:pPr algn="ctr"/>
            <a:r>
              <a:rPr lang="en-US" sz="4900" b="1" dirty="0">
                <a:solidFill>
                  <a:schemeClr val="accent4">
                    <a:lumMod val="50000"/>
                  </a:schemeClr>
                </a:solidFill>
              </a:rPr>
              <a:t>Self-awareness</a:t>
            </a:r>
            <a:br>
              <a:rPr lang="en-US" sz="4900" b="1" dirty="0">
                <a:solidFill>
                  <a:schemeClr val="accent4">
                    <a:lumMod val="50000"/>
                  </a:schemeClr>
                </a:solidFill>
              </a:rPr>
            </a:br>
            <a:br>
              <a:rPr lang="en-US" sz="4000" b="1" dirty="0">
                <a:solidFill>
                  <a:schemeClr val="accent4">
                    <a:lumMod val="50000"/>
                  </a:schemeClr>
                </a:solidFill>
              </a:rPr>
            </a:br>
            <a:endParaRPr lang="en-US" sz="4000" b="1" dirty="0">
              <a:solidFill>
                <a:schemeClr val="accent4">
                  <a:lumMod val="50000"/>
                </a:schemeClr>
              </a:solidFill>
            </a:endParaRPr>
          </a:p>
        </p:txBody>
      </p:sp>
      <p:sp>
        <p:nvSpPr>
          <p:cNvPr id="3" name="Content Placeholder 2">
            <a:extLst>
              <a:ext uri="{FF2B5EF4-FFF2-40B4-BE49-F238E27FC236}">
                <a16:creationId xmlns:a16="http://schemas.microsoft.com/office/drawing/2014/main" id="{F21AC52D-D163-22C1-174B-53A3A9207BE8}"/>
              </a:ext>
            </a:extLst>
          </p:cNvPr>
          <p:cNvSpPr>
            <a:spLocks noGrp="1"/>
          </p:cNvSpPr>
          <p:nvPr>
            <p:ph idx="1"/>
          </p:nvPr>
        </p:nvSpPr>
        <p:spPr>
          <a:xfrm>
            <a:off x="4271962" y="974367"/>
            <a:ext cx="7920037" cy="5883633"/>
          </a:xfrm>
        </p:spPr>
        <p:txBody>
          <a:bodyPr>
            <a:noAutofit/>
          </a:bodyPr>
          <a:lstStyle/>
          <a:p>
            <a:pPr>
              <a:buFont typeface="Wingdings" pitchFamily="2" charset="2"/>
              <a:buChar char="v"/>
            </a:pPr>
            <a:r>
              <a:rPr lang="en-US" sz="2800" b="0" i="0" dirty="0">
                <a:solidFill>
                  <a:schemeClr val="accent3">
                    <a:lumMod val="75000"/>
                  </a:schemeClr>
                </a:solidFill>
                <a:effectLst/>
                <a:latin typeface="+mj-lt"/>
              </a:rPr>
              <a:t>ability to tune in to your feelings, thoughts, and actions</a:t>
            </a:r>
          </a:p>
          <a:p>
            <a:pPr>
              <a:buFont typeface="Wingdings" pitchFamily="2" charset="2"/>
              <a:buChar char="v"/>
            </a:pPr>
            <a:r>
              <a:rPr lang="en-US" sz="2800" b="0" i="0" dirty="0">
                <a:solidFill>
                  <a:schemeClr val="accent3">
                    <a:lumMod val="75000"/>
                  </a:schemeClr>
                </a:solidFill>
                <a:effectLst/>
                <a:latin typeface="+mj-lt"/>
              </a:rPr>
              <a:t>ability to perceive and understand the things that make you who you are as an individual, including your personality, actions, values, beliefs, emotions, and thought</a:t>
            </a:r>
          </a:p>
          <a:p>
            <a:pPr>
              <a:buFont typeface="Wingdings" pitchFamily="2" charset="2"/>
              <a:buChar char="v"/>
            </a:pPr>
            <a:r>
              <a:rPr lang="en-US" sz="2800" b="0" i="0" dirty="0">
                <a:solidFill>
                  <a:schemeClr val="accent3">
                    <a:lumMod val="75000"/>
                  </a:schemeClr>
                </a:solidFill>
                <a:effectLst/>
                <a:latin typeface="+mj-lt"/>
              </a:rPr>
              <a:t>recognizing and understanding our personalities, emotions, and skills.  being able to recognize how other people see you</a:t>
            </a:r>
          </a:p>
          <a:p>
            <a:pPr>
              <a:buFont typeface="Wingdings" pitchFamily="2" charset="2"/>
              <a:buChar char="v"/>
            </a:pPr>
            <a:r>
              <a:rPr lang="en-US" sz="2800" b="0" i="0" dirty="0">
                <a:effectLst/>
                <a:latin typeface="+mj-lt"/>
              </a:rPr>
              <a:t>conscious knowledge of one's own character, feelings, motives, and desires."</a:t>
            </a:r>
            <a:endParaRPr lang="en-US" sz="2800" dirty="0">
              <a:solidFill>
                <a:schemeClr val="accent3">
                  <a:lumMod val="75000"/>
                </a:schemeClr>
              </a:solidFill>
              <a:latin typeface="+mj-lt"/>
            </a:endParaRPr>
          </a:p>
        </p:txBody>
      </p:sp>
    </p:spTree>
    <p:extLst>
      <p:ext uri="{BB962C8B-B14F-4D97-AF65-F5344CB8AC3E}">
        <p14:creationId xmlns:p14="http://schemas.microsoft.com/office/powerpoint/2010/main" val="3440206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C910D-9DEC-0FEA-04D7-B6139C6DD63D}"/>
              </a:ext>
            </a:extLst>
          </p:cNvPr>
          <p:cNvSpPr>
            <a:spLocks noGrp="1"/>
          </p:cNvSpPr>
          <p:nvPr>
            <p:ph type="title"/>
          </p:nvPr>
        </p:nvSpPr>
        <p:spPr>
          <a:xfrm>
            <a:off x="2592925" y="254834"/>
            <a:ext cx="8911687" cy="1738858"/>
          </a:xfrm>
        </p:spPr>
        <p:txBody>
          <a:bodyPr>
            <a:normAutofit/>
          </a:bodyPr>
          <a:lstStyle/>
          <a:p>
            <a:r>
              <a:rPr lang="en-US" sz="4400" b="1" dirty="0">
                <a:solidFill>
                  <a:schemeClr val="accent4">
                    <a:lumMod val="50000"/>
                  </a:schemeClr>
                </a:solidFill>
              </a:rPr>
              <a:t>4 stages /dimensions of self awareness</a:t>
            </a:r>
          </a:p>
        </p:txBody>
      </p:sp>
      <p:sp>
        <p:nvSpPr>
          <p:cNvPr id="3" name="Content Placeholder 2">
            <a:extLst>
              <a:ext uri="{FF2B5EF4-FFF2-40B4-BE49-F238E27FC236}">
                <a16:creationId xmlns:a16="http://schemas.microsoft.com/office/drawing/2014/main" id="{FE86043A-F1C9-86B6-EA08-A306D4732272}"/>
              </a:ext>
            </a:extLst>
          </p:cNvPr>
          <p:cNvSpPr>
            <a:spLocks noGrp="1"/>
          </p:cNvSpPr>
          <p:nvPr>
            <p:ph idx="1"/>
          </p:nvPr>
        </p:nvSpPr>
        <p:spPr>
          <a:xfrm>
            <a:off x="2068643" y="2323474"/>
            <a:ext cx="9435969" cy="3587747"/>
          </a:xfrm>
        </p:spPr>
        <p:txBody>
          <a:bodyPr>
            <a:normAutofit/>
          </a:bodyPr>
          <a:lstStyle/>
          <a:p>
            <a:pPr>
              <a:buFont typeface="Wingdings" pitchFamily="2" charset="2"/>
              <a:buChar char="v"/>
            </a:pPr>
            <a:r>
              <a:rPr lang="en-US" sz="3200" b="0" i="0" dirty="0">
                <a:solidFill>
                  <a:schemeClr val="accent3">
                    <a:lumMod val="50000"/>
                  </a:schemeClr>
                </a:solidFill>
                <a:effectLst/>
                <a:latin typeface="+mj-lt"/>
              </a:rPr>
              <a:t>Self-awareness must account for: </a:t>
            </a:r>
          </a:p>
          <a:p>
            <a:pPr>
              <a:buFont typeface="Wingdings" pitchFamily="2" charset="2"/>
              <a:buChar char="q"/>
            </a:pPr>
            <a:r>
              <a:rPr lang="en-US" sz="3200" b="0" i="0" dirty="0">
                <a:solidFill>
                  <a:schemeClr val="accent3">
                    <a:lumMod val="50000"/>
                  </a:schemeClr>
                </a:solidFill>
                <a:effectLst/>
                <a:latin typeface="+mj-lt"/>
              </a:rPr>
              <a:t> Social – self :what others say/think about us </a:t>
            </a:r>
          </a:p>
          <a:p>
            <a:pPr>
              <a:buFont typeface="Wingdings" pitchFamily="2" charset="2"/>
              <a:buChar char="q"/>
            </a:pPr>
            <a:r>
              <a:rPr lang="en-US" sz="3200" b="0" i="0" dirty="0">
                <a:solidFill>
                  <a:schemeClr val="accent3">
                    <a:lumMod val="50000"/>
                  </a:schemeClr>
                </a:solidFill>
                <a:effectLst/>
                <a:latin typeface="+mj-lt"/>
              </a:rPr>
              <a:t>Self-knowledge : how we think and feel about ourselves,</a:t>
            </a:r>
          </a:p>
          <a:p>
            <a:pPr>
              <a:buFont typeface="Wingdings" pitchFamily="2" charset="2"/>
              <a:buChar char="q"/>
            </a:pPr>
            <a:r>
              <a:rPr lang="en-US" sz="3200" b="0" i="0" dirty="0">
                <a:solidFill>
                  <a:schemeClr val="accent3">
                    <a:lumMod val="50000"/>
                  </a:schemeClr>
                </a:solidFill>
                <a:effectLst/>
                <a:latin typeface="+mj-lt"/>
              </a:rPr>
              <a:t> Self- evaluation : who we really are  </a:t>
            </a:r>
            <a:endParaRPr lang="en-US" sz="3200" dirty="0">
              <a:solidFill>
                <a:schemeClr val="accent3">
                  <a:lumMod val="50000"/>
                </a:schemeClr>
              </a:solidFill>
              <a:latin typeface="+mj-lt"/>
            </a:endParaRPr>
          </a:p>
          <a:p>
            <a:pPr>
              <a:buFont typeface="Wingdings" pitchFamily="2" charset="2"/>
              <a:buChar char="q"/>
            </a:pPr>
            <a:r>
              <a:rPr lang="en-US" sz="3200" b="0" i="0" dirty="0">
                <a:solidFill>
                  <a:schemeClr val="accent3">
                    <a:lumMod val="50000"/>
                  </a:schemeClr>
                </a:solidFill>
                <a:effectLst/>
                <a:latin typeface="+mj-lt"/>
              </a:rPr>
              <a:t>Self- expectation: who we want to become</a:t>
            </a:r>
            <a:endParaRPr lang="en-US" sz="3200" dirty="0">
              <a:solidFill>
                <a:schemeClr val="accent3">
                  <a:lumMod val="50000"/>
                </a:schemeClr>
              </a:solidFill>
              <a:latin typeface="+mj-lt"/>
            </a:endParaRPr>
          </a:p>
        </p:txBody>
      </p:sp>
    </p:spTree>
    <p:extLst>
      <p:ext uri="{BB962C8B-B14F-4D97-AF65-F5344CB8AC3E}">
        <p14:creationId xmlns:p14="http://schemas.microsoft.com/office/powerpoint/2010/main" val="3862782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FEC1F-07AD-5F30-B78A-EDF3B4898208}"/>
              </a:ext>
            </a:extLst>
          </p:cNvPr>
          <p:cNvSpPr>
            <a:spLocks noGrp="1"/>
          </p:cNvSpPr>
          <p:nvPr>
            <p:ph type="title"/>
          </p:nvPr>
        </p:nvSpPr>
        <p:spPr/>
        <p:txBody>
          <a:bodyPr>
            <a:normAutofit fontScale="90000"/>
          </a:bodyPr>
          <a:lstStyle/>
          <a:p>
            <a:r>
              <a:rPr lang="en-US" sz="3600" b="1" i="0" dirty="0">
                <a:effectLst/>
                <a:latin typeface="+mj-lt"/>
              </a:rPr>
              <a:t>Awareness of What Others Say and Think About You</a:t>
            </a:r>
            <a:br>
              <a:rPr lang="en-US" sz="3600" b="1" i="0" dirty="0">
                <a:effectLst/>
                <a:latin typeface="+mj-lt"/>
              </a:rPr>
            </a:br>
            <a:endParaRPr lang="en-US" dirty="0"/>
          </a:p>
        </p:txBody>
      </p:sp>
      <p:sp>
        <p:nvSpPr>
          <p:cNvPr id="3" name="Content Placeholder 2">
            <a:extLst>
              <a:ext uri="{FF2B5EF4-FFF2-40B4-BE49-F238E27FC236}">
                <a16:creationId xmlns:a16="http://schemas.microsoft.com/office/drawing/2014/main" id="{43265C0A-6712-F78D-BD6A-62809D1BCC49}"/>
              </a:ext>
            </a:extLst>
          </p:cNvPr>
          <p:cNvSpPr>
            <a:spLocks noGrp="1"/>
          </p:cNvSpPr>
          <p:nvPr>
            <p:ph idx="1"/>
          </p:nvPr>
        </p:nvSpPr>
        <p:spPr>
          <a:xfrm>
            <a:off x="1603949" y="2133600"/>
            <a:ext cx="10462865" cy="4402111"/>
          </a:xfrm>
        </p:spPr>
        <p:txBody>
          <a:bodyPr>
            <a:noAutofit/>
          </a:bodyPr>
          <a:lstStyle/>
          <a:p>
            <a:pPr algn="l" fontAlgn="auto"/>
            <a:r>
              <a:rPr lang="en-US" sz="2000" b="0" i="0" dirty="0">
                <a:effectLst/>
                <a:latin typeface="+mj-lt"/>
              </a:rPr>
              <a:t> </a:t>
            </a:r>
            <a:r>
              <a:rPr lang="en-US" sz="2800" b="0" i="0" dirty="0">
                <a:effectLst/>
                <a:latin typeface="+mj-lt"/>
              </a:rPr>
              <a:t>first dimension of self-awareness - being aware of how you impact other people.</a:t>
            </a:r>
          </a:p>
          <a:p>
            <a:pPr algn="l" fontAlgn="auto"/>
            <a:r>
              <a:rPr lang="en-US" sz="2800" b="0" i="0" dirty="0">
                <a:effectLst/>
                <a:latin typeface="+mj-lt"/>
              </a:rPr>
              <a:t>We tend to think that what other people say about us is a reflection of who we are. The truth is, what people say / think about us is their reaction to how we impact them. </a:t>
            </a:r>
            <a:r>
              <a:rPr lang="en-US" sz="2800" b="1" i="0" dirty="0">
                <a:effectLst/>
                <a:latin typeface="+mj-lt"/>
              </a:rPr>
              <a:t>We cannot change people's reactions, only the impact we have on them.</a:t>
            </a:r>
            <a:endParaRPr lang="en-US" sz="2800" b="0" i="0" dirty="0">
              <a:effectLst/>
              <a:latin typeface="+mj-lt"/>
            </a:endParaRPr>
          </a:p>
          <a:p>
            <a:pPr algn="l" fontAlgn="auto"/>
            <a:r>
              <a:rPr lang="en-US" sz="2800" b="0" i="1" dirty="0">
                <a:effectLst/>
                <a:latin typeface="+mj-lt"/>
              </a:rPr>
              <a:t>NOTE: not everyone's reaction matters.</a:t>
            </a:r>
            <a:endParaRPr lang="en-US" sz="2800" b="0" i="0" dirty="0">
              <a:effectLst/>
              <a:latin typeface="+mj-lt"/>
            </a:endParaRPr>
          </a:p>
          <a:p>
            <a:pPr marL="0" indent="0">
              <a:buNone/>
            </a:pPr>
            <a:br>
              <a:rPr lang="en-US" sz="2000" dirty="0">
                <a:latin typeface="+mj-lt"/>
              </a:rPr>
            </a:br>
            <a:endParaRPr lang="en-US" sz="2000" dirty="0">
              <a:latin typeface="+mj-lt"/>
            </a:endParaRPr>
          </a:p>
        </p:txBody>
      </p:sp>
    </p:spTree>
    <p:extLst>
      <p:ext uri="{BB962C8B-B14F-4D97-AF65-F5344CB8AC3E}">
        <p14:creationId xmlns:p14="http://schemas.microsoft.com/office/powerpoint/2010/main" val="2348038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52061-6075-D2C3-D87D-4F155346C8D2}"/>
              </a:ext>
            </a:extLst>
          </p:cNvPr>
          <p:cNvSpPr>
            <a:spLocks noGrp="1"/>
          </p:cNvSpPr>
          <p:nvPr>
            <p:ph type="title"/>
          </p:nvPr>
        </p:nvSpPr>
        <p:spPr/>
        <p:txBody>
          <a:bodyPr/>
          <a:lstStyle/>
          <a:p>
            <a:r>
              <a:rPr lang="en-US" b="1" i="0" dirty="0">
                <a:effectLst/>
                <a:latin typeface="-apple-system"/>
              </a:rPr>
              <a:t>Awareness of the Thoughts and Feelings You Have About Yourself</a:t>
            </a:r>
            <a:endParaRPr lang="en-US" dirty="0"/>
          </a:p>
        </p:txBody>
      </p:sp>
      <p:sp>
        <p:nvSpPr>
          <p:cNvPr id="3" name="Content Placeholder 2">
            <a:extLst>
              <a:ext uri="{FF2B5EF4-FFF2-40B4-BE49-F238E27FC236}">
                <a16:creationId xmlns:a16="http://schemas.microsoft.com/office/drawing/2014/main" id="{39C6AA6F-4C2D-4E04-3522-A50A98ECB916}"/>
              </a:ext>
            </a:extLst>
          </p:cNvPr>
          <p:cNvSpPr>
            <a:spLocks noGrp="1"/>
          </p:cNvSpPr>
          <p:nvPr>
            <p:ph idx="1"/>
          </p:nvPr>
        </p:nvSpPr>
        <p:spPr/>
        <p:txBody>
          <a:bodyPr/>
          <a:lstStyle/>
          <a:p>
            <a:pPr marL="0" indent="0" algn="l" fontAlgn="auto">
              <a:buNone/>
            </a:pPr>
            <a:endParaRPr lang="en-US" b="1" i="0" dirty="0">
              <a:effectLst/>
              <a:latin typeface="-apple-system"/>
            </a:endParaRPr>
          </a:p>
          <a:p>
            <a:pPr algn="l" fontAlgn="auto"/>
            <a:r>
              <a:rPr lang="en-US" sz="2800" b="0" i="0" dirty="0">
                <a:effectLst/>
                <a:latin typeface="+mj-lt"/>
              </a:rPr>
              <a:t>The second dimension of self-awareness is understanding the root causes of the thoughts and emotions we have toward ourselves. Look back over the course of your young life, what memories come to mind?</a:t>
            </a:r>
          </a:p>
          <a:p>
            <a:pPr marL="0" indent="0" algn="l" fontAlgn="auto">
              <a:buNone/>
            </a:pPr>
            <a:r>
              <a:rPr lang="en-US" sz="2800" b="0" i="0" dirty="0">
                <a:effectLst/>
                <a:latin typeface="+mj-lt"/>
              </a:rPr>
              <a:t>.</a:t>
            </a:r>
          </a:p>
          <a:p>
            <a:endParaRPr lang="en-US" dirty="0"/>
          </a:p>
        </p:txBody>
      </p:sp>
    </p:spTree>
    <p:extLst>
      <p:ext uri="{BB962C8B-B14F-4D97-AF65-F5344CB8AC3E}">
        <p14:creationId xmlns:p14="http://schemas.microsoft.com/office/powerpoint/2010/main" val="3919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003C7-E531-0CD5-328B-8EAEA52FE23E}"/>
              </a:ext>
            </a:extLst>
          </p:cNvPr>
          <p:cNvSpPr>
            <a:spLocks noGrp="1"/>
          </p:cNvSpPr>
          <p:nvPr>
            <p:ph type="title"/>
          </p:nvPr>
        </p:nvSpPr>
        <p:spPr/>
        <p:txBody>
          <a:bodyPr>
            <a:noAutofit/>
          </a:bodyPr>
          <a:lstStyle/>
          <a:p>
            <a:r>
              <a:rPr lang="en-US" sz="4000" b="1" i="0" dirty="0">
                <a:effectLst/>
              </a:rPr>
              <a:t>Awareness of Who You Really Are</a:t>
            </a:r>
            <a:br>
              <a:rPr lang="en-US" sz="4000" b="1" i="0" dirty="0">
                <a:effectLst/>
              </a:rPr>
            </a:br>
            <a:endParaRPr lang="en-US" sz="4000" dirty="0"/>
          </a:p>
        </p:txBody>
      </p:sp>
      <p:sp>
        <p:nvSpPr>
          <p:cNvPr id="3" name="Content Placeholder 2">
            <a:extLst>
              <a:ext uri="{FF2B5EF4-FFF2-40B4-BE49-F238E27FC236}">
                <a16:creationId xmlns:a16="http://schemas.microsoft.com/office/drawing/2014/main" id="{BF130CDB-1EEE-A24E-2A69-74919AE7AB0F}"/>
              </a:ext>
            </a:extLst>
          </p:cNvPr>
          <p:cNvSpPr>
            <a:spLocks noGrp="1"/>
          </p:cNvSpPr>
          <p:nvPr>
            <p:ph idx="1"/>
          </p:nvPr>
        </p:nvSpPr>
        <p:spPr/>
        <p:txBody>
          <a:bodyPr>
            <a:normAutofit lnSpcReduction="10000"/>
          </a:bodyPr>
          <a:lstStyle/>
          <a:p>
            <a:pPr algn="l" fontAlgn="auto"/>
            <a:r>
              <a:rPr lang="en-US" sz="2400" b="0" i="0" dirty="0">
                <a:effectLst/>
                <a:latin typeface="+mj-lt"/>
              </a:rPr>
              <a:t>The third dimension of self-awareness is viewing </a:t>
            </a:r>
            <a:r>
              <a:rPr lang="en-US" sz="2400" b="0" i="1" dirty="0">
                <a:effectLst/>
                <a:latin typeface="+mj-lt"/>
              </a:rPr>
              <a:t>who we actually are </a:t>
            </a:r>
            <a:r>
              <a:rPr lang="en-US" sz="2400" b="0" i="0" dirty="0">
                <a:effectLst/>
                <a:latin typeface="+mj-lt"/>
              </a:rPr>
              <a:t>as reflected by our actions, motivations and emotions. </a:t>
            </a:r>
          </a:p>
          <a:p>
            <a:pPr algn="l" fontAlgn="auto"/>
            <a:endParaRPr lang="en-US" sz="2400" dirty="0">
              <a:latin typeface="+mj-lt"/>
            </a:endParaRPr>
          </a:p>
          <a:p>
            <a:pPr algn="l" fontAlgn="auto"/>
            <a:r>
              <a:rPr lang="en-US" sz="2400" b="0" i="0" dirty="0">
                <a:effectLst/>
                <a:latin typeface="+mj-lt"/>
              </a:rPr>
              <a:t>In his book </a:t>
            </a:r>
            <a:r>
              <a:rPr lang="en-US" sz="2400" b="1" i="0" u="none" strike="noStrike" dirty="0">
                <a:effectLst/>
                <a:latin typeface="+mj-lt"/>
                <a:hlinkClick r:id="rId2"/>
              </a:rPr>
              <a:t>The Speed of Trust</a:t>
            </a:r>
            <a:r>
              <a:rPr lang="en-US" sz="2400" b="0" i="0" dirty="0">
                <a:effectLst/>
                <a:latin typeface="+mj-lt"/>
              </a:rPr>
              <a:t>, author </a:t>
            </a:r>
            <a:r>
              <a:rPr lang="en-US" sz="2400" b="1" i="0" u="none" strike="noStrike" dirty="0">
                <a:effectLst/>
                <a:latin typeface="+mj-lt"/>
                <a:hlinkClick r:id="rId3"/>
              </a:rPr>
              <a:t>Stephen M.R. Covey</a:t>
            </a:r>
            <a:r>
              <a:rPr lang="en-US" sz="2400" b="0" i="0" dirty="0">
                <a:effectLst/>
                <a:latin typeface="+mj-lt"/>
              </a:rPr>
              <a:t> said "</a:t>
            </a:r>
            <a:r>
              <a:rPr lang="en-US" sz="2400" b="0" i="1" dirty="0">
                <a:effectLst/>
                <a:latin typeface="+mj-lt"/>
              </a:rPr>
              <a:t>We judge ourselves by our intentions and others by their behavior.</a:t>
            </a:r>
            <a:r>
              <a:rPr lang="en-US" sz="2400" b="0" i="0" dirty="0">
                <a:effectLst/>
                <a:latin typeface="+mj-lt"/>
              </a:rPr>
              <a:t>" </a:t>
            </a:r>
          </a:p>
          <a:p>
            <a:pPr algn="l" fontAlgn="auto"/>
            <a:r>
              <a:rPr lang="en-US" sz="2400" b="0" i="0" dirty="0">
                <a:effectLst/>
                <a:latin typeface="+mj-lt"/>
              </a:rPr>
              <a:t>believing we're one person but acting like we're another- that's the result of only being aware of our intentions and not our actions.</a:t>
            </a:r>
          </a:p>
          <a:p>
            <a:endParaRPr lang="en-US" dirty="0"/>
          </a:p>
        </p:txBody>
      </p:sp>
    </p:spTree>
    <p:extLst>
      <p:ext uri="{BB962C8B-B14F-4D97-AF65-F5344CB8AC3E}">
        <p14:creationId xmlns:p14="http://schemas.microsoft.com/office/powerpoint/2010/main" val="2977253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7655B-1396-4C68-4BC3-4FD57C590D59}"/>
              </a:ext>
            </a:extLst>
          </p:cNvPr>
          <p:cNvSpPr>
            <a:spLocks noGrp="1"/>
          </p:cNvSpPr>
          <p:nvPr>
            <p:ph type="title"/>
          </p:nvPr>
        </p:nvSpPr>
        <p:spPr>
          <a:xfrm>
            <a:off x="2592925" y="624110"/>
            <a:ext cx="8911687" cy="894447"/>
          </a:xfrm>
        </p:spPr>
        <p:txBody>
          <a:bodyPr>
            <a:normAutofit fontScale="90000"/>
          </a:bodyPr>
          <a:lstStyle/>
          <a:p>
            <a:r>
              <a:rPr lang="en-US" b="1" i="0" dirty="0">
                <a:effectLst/>
                <a:latin typeface="-apple-system"/>
              </a:rPr>
              <a:t>Awareness of Who You Want to Become</a:t>
            </a:r>
            <a:br>
              <a:rPr lang="en-US" b="1" i="0" dirty="0">
                <a:effectLst/>
                <a:latin typeface="-apple-system"/>
              </a:rPr>
            </a:br>
            <a:endParaRPr lang="en-US" dirty="0"/>
          </a:p>
        </p:txBody>
      </p:sp>
      <p:sp>
        <p:nvSpPr>
          <p:cNvPr id="3" name="Content Placeholder 2">
            <a:extLst>
              <a:ext uri="{FF2B5EF4-FFF2-40B4-BE49-F238E27FC236}">
                <a16:creationId xmlns:a16="http://schemas.microsoft.com/office/drawing/2014/main" id="{D81C887D-EE4A-FAD3-371B-B3F76F60C9C3}"/>
              </a:ext>
            </a:extLst>
          </p:cNvPr>
          <p:cNvSpPr>
            <a:spLocks noGrp="1"/>
          </p:cNvSpPr>
          <p:nvPr>
            <p:ph idx="1"/>
          </p:nvPr>
        </p:nvSpPr>
        <p:spPr>
          <a:xfrm>
            <a:off x="1975757" y="1387929"/>
            <a:ext cx="10216243" cy="5470071"/>
          </a:xfrm>
        </p:spPr>
        <p:txBody>
          <a:bodyPr>
            <a:normAutofit fontScale="25000" lnSpcReduction="20000"/>
          </a:bodyPr>
          <a:lstStyle/>
          <a:p>
            <a:pPr marL="0" indent="0" algn="l" fontAlgn="auto">
              <a:buNone/>
            </a:pPr>
            <a:endParaRPr lang="en-US" b="1" i="0" dirty="0">
              <a:effectLst/>
              <a:latin typeface="-apple-system"/>
            </a:endParaRPr>
          </a:p>
          <a:p>
            <a:pPr algn="l" fontAlgn="auto"/>
            <a:r>
              <a:rPr lang="en-US" sz="9600" b="0" i="0" dirty="0">
                <a:effectLst/>
                <a:latin typeface="+mj-lt"/>
              </a:rPr>
              <a:t>The fourth dimension of self-awareness is understanding who you want to be in the future; an awareness of your future self.</a:t>
            </a:r>
          </a:p>
          <a:p>
            <a:pPr algn="l" fontAlgn="auto"/>
            <a:r>
              <a:rPr lang="en-US" sz="9600" b="0" i="0" dirty="0">
                <a:effectLst/>
                <a:latin typeface="+mj-lt"/>
              </a:rPr>
              <a:t>Do you know who it is you desire to be? Have you written your own eulogy? What kinds of things do you want people to say about you when you're not around?</a:t>
            </a:r>
          </a:p>
          <a:p>
            <a:pPr algn="l" fontAlgn="auto"/>
            <a:r>
              <a:rPr lang="en-US" sz="9600" b="0" i="0" dirty="0">
                <a:effectLst/>
                <a:latin typeface="+mj-lt"/>
              </a:rPr>
              <a:t>We should regularly take time to </a:t>
            </a:r>
            <a:r>
              <a:rPr lang="en-US" sz="9600" b="1" i="0" u="none" strike="noStrike" dirty="0">
                <a:effectLst/>
                <a:latin typeface="+mj-lt"/>
                <a:hlinkClick r:id="rId2"/>
              </a:rPr>
              <a:t>reflect</a:t>
            </a:r>
            <a:r>
              <a:rPr lang="en-US" sz="9600" b="0" i="0" dirty="0">
                <a:effectLst/>
                <a:latin typeface="+mj-lt"/>
              </a:rPr>
              <a:t> on who we want to become over time, as we grow older and more mature. This requires us to 1) let go of what other people think about us, 2) let go of what we think about ourselves, and 3) let go of the norms, behaviors, and habits we have today. </a:t>
            </a:r>
          </a:p>
          <a:p>
            <a:pPr algn="l" fontAlgn="auto"/>
            <a:r>
              <a:rPr lang="en-US" sz="9600" b="1" i="0" dirty="0">
                <a:effectLst/>
                <a:latin typeface="+mj-lt"/>
              </a:rPr>
              <a:t>We must take our mind's eye off of the past, away from the present, and into the future.</a:t>
            </a:r>
            <a:endParaRPr lang="en-US" sz="9600" b="0" i="0" dirty="0">
              <a:effectLst/>
              <a:latin typeface="+mj-lt"/>
            </a:endParaRPr>
          </a:p>
          <a:p>
            <a:br>
              <a:rPr lang="en-US" sz="9600" dirty="0">
                <a:latin typeface="+mj-lt"/>
              </a:rPr>
            </a:br>
            <a:endParaRPr lang="en-US" sz="9600" dirty="0">
              <a:latin typeface="+mj-lt"/>
            </a:endParaRPr>
          </a:p>
        </p:txBody>
      </p:sp>
    </p:spTree>
    <p:extLst>
      <p:ext uri="{BB962C8B-B14F-4D97-AF65-F5344CB8AC3E}">
        <p14:creationId xmlns:p14="http://schemas.microsoft.com/office/powerpoint/2010/main" val="4001843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7655B-1396-4C68-4BC3-4FD57C590D59}"/>
              </a:ext>
            </a:extLst>
          </p:cNvPr>
          <p:cNvSpPr>
            <a:spLocks noGrp="1"/>
          </p:cNvSpPr>
          <p:nvPr>
            <p:ph type="title"/>
          </p:nvPr>
        </p:nvSpPr>
        <p:spPr>
          <a:xfrm>
            <a:off x="2592925" y="624110"/>
            <a:ext cx="8911687" cy="894447"/>
          </a:xfrm>
        </p:spPr>
        <p:txBody>
          <a:bodyPr>
            <a:normAutofit/>
          </a:bodyPr>
          <a:lstStyle/>
          <a:p>
            <a:r>
              <a:rPr lang="en-US" b="1" i="0" dirty="0">
                <a:solidFill>
                  <a:schemeClr val="accent4">
                    <a:lumMod val="75000"/>
                  </a:schemeClr>
                </a:solidFill>
                <a:effectLst/>
              </a:rPr>
              <a:t>Benefits of Self-Awareness:</a:t>
            </a:r>
            <a:endParaRPr lang="en-US" b="1" dirty="0">
              <a:solidFill>
                <a:schemeClr val="accent4">
                  <a:lumMod val="75000"/>
                </a:schemeClr>
              </a:solidFill>
            </a:endParaRPr>
          </a:p>
        </p:txBody>
      </p:sp>
      <p:sp>
        <p:nvSpPr>
          <p:cNvPr id="3" name="Content Placeholder 2">
            <a:extLst>
              <a:ext uri="{FF2B5EF4-FFF2-40B4-BE49-F238E27FC236}">
                <a16:creationId xmlns:a16="http://schemas.microsoft.com/office/drawing/2014/main" id="{D81C887D-EE4A-FAD3-371B-B3F76F60C9C3}"/>
              </a:ext>
            </a:extLst>
          </p:cNvPr>
          <p:cNvSpPr>
            <a:spLocks noGrp="1"/>
          </p:cNvSpPr>
          <p:nvPr>
            <p:ph idx="1"/>
          </p:nvPr>
        </p:nvSpPr>
        <p:spPr>
          <a:xfrm>
            <a:off x="1975757" y="1387929"/>
            <a:ext cx="10216243" cy="5470071"/>
          </a:xfrm>
        </p:spPr>
        <p:txBody>
          <a:bodyPr>
            <a:normAutofit/>
          </a:bodyPr>
          <a:lstStyle/>
          <a:p>
            <a:pPr algn="l" fontAlgn="auto">
              <a:buFont typeface="Wingdings" pitchFamily="2" charset="2"/>
              <a:buChar char="v"/>
            </a:pPr>
            <a:r>
              <a:rPr lang="en-US" sz="2800" b="0" i="0" dirty="0">
                <a:solidFill>
                  <a:srgbClr val="0D0D0D"/>
                </a:solidFill>
                <a:effectLst/>
                <a:latin typeface="Söhne"/>
              </a:rPr>
              <a:t>Improved Emotional Intelligence:</a:t>
            </a:r>
          </a:p>
          <a:p>
            <a:pPr algn="l" fontAlgn="auto">
              <a:buFont typeface="Wingdings" pitchFamily="2" charset="2"/>
              <a:buChar char="v"/>
            </a:pPr>
            <a:endParaRPr lang="en-US" sz="2800" dirty="0">
              <a:solidFill>
                <a:srgbClr val="0D0D0D"/>
              </a:solidFill>
              <a:latin typeface="Söhne"/>
            </a:endParaRPr>
          </a:p>
          <a:p>
            <a:pPr algn="l" fontAlgn="auto">
              <a:buFont typeface="Wingdings" pitchFamily="2" charset="2"/>
              <a:buChar char="v"/>
            </a:pPr>
            <a:r>
              <a:rPr lang="en-US" sz="2800" b="0" i="0" dirty="0">
                <a:solidFill>
                  <a:srgbClr val="0D0D0D"/>
                </a:solidFill>
                <a:effectLst/>
                <a:latin typeface="Söhne"/>
              </a:rPr>
              <a:t>Enhanced Decision-Making</a:t>
            </a:r>
          </a:p>
          <a:p>
            <a:pPr algn="l" fontAlgn="auto">
              <a:buFont typeface="Wingdings" pitchFamily="2" charset="2"/>
              <a:buChar char="v"/>
            </a:pPr>
            <a:endParaRPr lang="en-US" sz="2800" dirty="0">
              <a:solidFill>
                <a:srgbClr val="0D0D0D"/>
              </a:solidFill>
              <a:latin typeface="Söhne"/>
            </a:endParaRPr>
          </a:p>
          <a:p>
            <a:pPr algn="l" fontAlgn="auto">
              <a:buFont typeface="Wingdings" pitchFamily="2" charset="2"/>
              <a:buChar char="v"/>
            </a:pPr>
            <a:r>
              <a:rPr lang="en-US" sz="2800" b="0" i="0" dirty="0">
                <a:solidFill>
                  <a:srgbClr val="0D0D0D"/>
                </a:solidFill>
                <a:effectLst/>
                <a:latin typeface="Söhne"/>
              </a:rPr>
              <a:t>Greater Resilience</a:t>
            </a:r>
          </a:p>
          <a:p>
            <a:pPr algn="l" fontAlgn="auto">
              <a:buFont typeface="Wingdings" pitchFamily="2" charset="2"/>
              <a:buChar char="v"/>
            </a:pPr>
            <a:endParaRPr lang="en-US" sz="2800" dirty="0">
              <a:solidFill>
                <a:srgbClr val="0D0D0D"/>
              </a:solidFill>
              <a:latin typeface="Söhne"/>
            </a:endParaRPr>
          </a:p>
          <a:p>
            <a:pPr algn="l" fontAlgn="auto">
              <a:buFont typeface="Wingdings" pitchFamily="2" charset="2"/>
              <a:buChar char="v"/>
            </a:pPr>
            <a:r>
              <a:rPr lang="en-US" sz="2800" b="0" i="0" dirty="0">
                <a:solidFill>
                  <a:srgbClr val="0D0D0D"/>
                </a:solidFill>
                <a:effectLst/>
                <a:latin typeface="Söhne"/>
              </a:rPr>
              <a:t>Increased Self-Confidence</a:t>
            </a:r>
          </a:p>
          <a:p>
            <a:pPr algn="l" fontAlgn="auto">
              <a:buFont typeface="Wingdings" pitchFamily="2" charset="2"/>
              <a:buChar char="v"/>
            </a:pPr>
            <a:endParaRPr lang="en-US" sz="2800" dirty="0">
              <a:solidFill>
                <a:srgbClr val="0D0D0D"/>
              </a:solidFill>
              <a:latin typeface="Söhne"/>
            </a:endParaRPr>
          </a:p>
          <a:p>
            <a:pPr algn="l" fontAlgn="auto">
              <a:buFont typeface="Wingdings" pitchFamily="2" charset="2"/>
              <a:buChar char="v"/>
            </a:pPr>
            <a:r>
              <a:rPr lang="en-US" sz="2800" b="0" i="0" dirty="0">
                <a:solidFill>
                  <a:srgbClr val="0D0D0D"/>
                </a:solidFill>
                <a:effectLst/>
                <a:latin typeface="Söhne"/>
              </a:rPr>
              <a:t>Authenticity and Fulfillment</a:t>
            </a:r>
          </a:p>
          <a:p>
            <a:pPr marL="0" indent="0" algn="l" fontAlgn="auto">
              <a:buNone/>
            </a:pPr>
            <a:endParaRPr lang="en-US" sz="2800" b="1" i="0" dirty="0">
              <a:solidFill>
                <a:srgbClr val="0D0D0D"/>
              </a:solidFill>
              <a:effectLst/>
              <a:latin typeface="Söhne"/>
            </a:endParaRPr>
          </a:p>
          <a:p>
            <a:pPr marL="0" indent="0" algn="l" fontAlgn="auto">
              <a:buNone/>
            </a:pPr>
            <a:endParaRPr lang="en-US" sz="2800" b="1" i="0" dirty="0">
              <a:effectLst/>
              <a:latin typeface="-apple-system"/>
            </a:endParaRPr>
          </a:p>
        </p:txBody>
      </p:sp>
    </p:spTree>
    <p:extLst>
      <p:ext uri="{BB962C8B-B14F-4D97-AF65-F5344CB8AC3E}">
        <p14:creationId xmlns:p14="http://schemas.microsoft.com/office/powerpoint/2010/main" val="731273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7655B-1396-4C68-4BC3-4FD57C590D59}"/>
              </a:ext>
            </a:extLst>
          </p:cNvPr>
          <p:cNvSpPr>
            <a:spLocks noGrp="1"/>
          </p:cNvSpPr>
          <p:nvPr>
            <p:ph type="title"/>
          </p:nvPr>
        </p:nvSpPr>
        <p:spPr>
          <a:xfrm>
            <a:off x="2592925" y="624110"/>
            <a:ext cx="8911687" cy="894447"/>
          </a:xfrm>
        </p:spPr>
        <p:txBody>
          <a:bodyPr>
            <a:normAutofit/>
          </a:bodyPr>
          <a:lstStyle/>
          <a:p>
            <a:r>
              <a:rPr lang="en-US" b="1" i="0" dirty="0">
                <a:solidFill>
                  <a:schemeClr val="accent4">
                    <a:lumMod val="50000"/>
                  </a:schemeClr>
                </a:solidFill>
                <a:effectLst/>
              </a:rPr>
              <a:t>Cultivating Self-Awareness:</a:t>
            </a:r>
            <a:endParaRPr lang="en-US" b="1" dirty="0">
              <a:solidFill>
                <a:schemeClr val="accent4">
                  <a:lumMod val="50000"/>
                </a:schemeClr>
              </a:solidFill>
            </a:endParaRPr>
          </a:p>
        </p:txBody>
      </p:sp>
      <p:sp>
        <p:nvSpPr>
          <p:cNvPr id="3" name="Content Placeholder 2">
            <a:extLst>
              <a:ext uri="{FF2B5EF4-FFF2-40B4-BE49-F238E27FC236}">
                <a16:creationId xmlns:a16="http://schemas.microsoft.com/office/drawing/2014/main" id="{D81C887D-EE4A-FAD3-371B-B3F76F60C9C3}"/>
              </a:ext>
            </a:extLst>
          </p:cNvPr>
          <p:cNvSpPr>
            <a:spLocks noGrp="1"/>
          </p:cNvSpPr>
          <p:nvPr>
            <p:ph idx="1"/>
          </p:nvPr>
        </p:nvSpPr>
        <p:spPr>
          <a:xfrm>
            <a:off x="1975757" y="1387929"/>
            <a:ext cx="10216243" cy="5470071"/>
          </a:xfrm>
        </p:spPr>
        <p:txBody>
          <a:bodyPr>
            <a:normAutofit/>
          </a:bodyPr>
          <a:lstStyle/>
          <a:p>
            <a:pPr algn="l" fontAlgn="auto">
              <a:buFont typeface="Wingdings" pitchFamily="2" charset="2"/>
              <a:buChar char="q"/>
            </a:pPr>
            <a:r>
              <a:rPr lang="en-US" sz="3600" b="0" i="0" dirty="0">
                <a:solidFill>
                  <a:srgbClr val="0D0D0D"/>
                </a:solidFill>
                <a:effectLst/>
                <a:latin typeface="Söhne"/>
              </a:rPr>
              <a:t>Reflection</a:t>
            </a:r>
            <a:endParaRPr lang="en-US" sz="3600" dirty="0">
              <a:solidFill>
                <a:srgbClr val="0D0D0D"/>
              </a:solidFill>
              <a:latin typeface="Söhne"/>
            </a:endParaRPr>
          </a:p>
          <a:p>
            <a:pPr algn="l" fontAlgn="auto">
              <a:buFont typeface="Wingdings" pitchFamily="2" charset="2"/>
              <a:buChar char="q"/>
            </a:pPr>
            <a:r>
              <a:rPr lang="en-US" sz="3600" b="0" i="0" dirty="0">
                <a:solidFill>
                  <a:srgbClr val="0D0D0D"/>
                </a:solidFill>
                <a:effectLst/>
                <a:latin typeface="Söhne"/>
              </a:rPr>
              <a:t>Seek Feedback</a:t>
            </a:r>
            <a:endParaRPr lang="en-US" sz="3600" dirty="0">
              <a:solidFill>
                <a:srgbClr val="0D0D0D"/>
              </a:solidFill>
              <a:latin typeface="Söhne"/>
            </a:endParaRPr>
          </a:p>
          <a:p>
            <a:pPr algn="l" fontAlgn="auto">
              <a:buFont typeface="Wingdings" pitchFamily="2" charset="2"/>
              <a:buChar char="q"/>
            </a:pPr>
            <a:r>
              <a:rPr lang="en-US" sz="3600" b="0" i="0" dirty="0">
                <a:solidFill>
                  <a:srgbClr val="0D0D0D"/>
                </a:solidFill>
                <a:effectLst/>
                <a:latin typeface="Söhne"/>
              </a:rPr>
              <a:t>Embrace Vulnerability</a:t>
            </a:r>
          </a:p>
          <a:p>
            <a:pPr algn="l" fontAlgn="auto">
              <a:buFont typeface="Wingdings" pitchFamily="2" charset="2"/>
              <a:buChar char="q"/>
            </a:pPr>
            <a:r>
              <a:rPr lang="en-US" sz="3600" b="0" i="0" dirty="0">
                <a:solidFill>
                  <a:srgbClr val="0D0D0D"/>
                </a:solidFill>
                <a:effectLst/>
                <a:latin typeface="Söhne"/>
              </a:rPr>
              <a:t>Practice Empathy</a:t>
            </a:r>
          </a:p>
          <a:p>
            <a:pPr algn="l" fontAlgn="auto">
              <a:buFont typeface="Wingdings" pitchFamily="2" charset="2"/>
              <a:buChar char="q"/>
            </a:pPr>
            <a:r>
              <a:rPr lang="en-US" sz="3600" b="0" i="0" dirty="0">
                <a:solidFill>
                  <a:srgbClr val="0D0D0D"/>
                </a:solidFill>
                <a:effectLst/>
                <a:latin typeface="Söhne"/>
              </a:rPr>
              <a:t>Continuous Learning</a:t>
            </a:r>
          </a:p>
          <a:p>
            <a:pPr algn="l" fontAlgn="auto">
              <a:buFont typeface="Wingdings" pitchFamily="2" charset="2"/>
              <a:buChar char="q"/>
            </a:pPr>
            <a:endParaRPr lang="en-US" sz="3600" dirty="0">
              <a:solidFill>
                <a:srgbClr val="0D0D0D"/>
              </a:solidFill>
              <a:latin typeface="Söhne"/>
            </a:endParaRPr>
          </a:p>
          <a:p>
            <a:pPr marL="0" indent="0" algn="l" fontAlgn="auto">
              <a:buNone/>
            </a:pPr>
            <a:endParaRPr lang="en-US" sz="3600" dirty="0">
              <a:solidFill>
                <a:srgbClr val="0D0D0D"/>
              </a:solidFill>
              <a:latin typeface="Söhne"/>
            </a:endParaRPr>
          </a:p>
          <a:p>
            <a:pPr algn="l" fontAlgn="auto">
              <a:buFont typeface="Wingdings" pitchFamily="2" charset="2"/>
              <a:buChar char="q"/>
            </a:pPr>
            <a:endParaRPr lang="en-US" sz="3600" b="1" i="0" dirty="0">
              <a:effectLst/>
              <a:latin typeface="-apple-system"/>
            </a:endParaRPr>
          </a:p>
        </p:txBody>
      </p:sp>
    </p:spTree>
    <p:extLst>
      <p:ext uri="{BB962C8B-B14F-4D97-AF65-F5344CB8AC3E}">
        <p14:creationId xmlns:p14="http://schemas.microsoft.com/office/powerpoint/2010/main" val="287931238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Wisp</Template>
  <TotalTime>893</TotalTime>
  <Words>877</Words>
  <Application>Microsoft Macintosh PowerPoint</Application>
  <PresentationFormat>Widescreen</PresentationFormat>
  <Paragraphs>71</Paragraphs>
  <Slides>13</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-apple-system</vt:lpstr>
      <vt:lpstr>Aptos</vt:lpstr>
      <vt:lpstr>Arial</vt:lpstr>
      <vt:lpstr>Bebas Neue</vt:lpstr>
      <vt:lpstr>Century Gothic</vt:lpstr>
      <vt:lpstr>Söhne</vt:lpstr>
      <vt:lpstr>Wingdings</vt:lpstr>
      <vt:lpstr>Wingdings 3</vt:lpstr>
      <vt:lpstr>Wisp</vt:lpstr>
      <vt:lpstr> </vt:lpstr>
      <vt:lpstr>Self-awareness  </vt:lpstr>
      <vt:lpstr>4 stages /dimensions of self awareness</vt:lpstr>
      <vt:lpstr>Awareness of What Others Say and Think About You </vt:lpstr>
      <vt:lpstr>Awareness of the Thoughts and Feelings You Have About Yourself</vt:lpstr>
      <vt:lpstr>Awareness of Who You Really Are </vt:lpstr>
      <vt:lpstr>Awareness of Who You Want to Become </vt:lpstr>
      <vt:lpstr>Benefits of Self-Awareness:</vt:lpstr>
      <vt:lpstr>Cultivating Self-Awareness:</vt:lpstr>
      <vt:lpstr>\</vt:lpstr>
      <vt:lpstr>PowerPoint Presentation</vt:lpstr>
      <vt:lpstr>PowerPoint Presentation</vt:lpstr>
      <vt:lpstr>ACTIVITY: SELF-COMPLIMENT LIST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Josephine Cariaso</dc:creator>
  <cp:lastModifiedBy>Josephine Cariaso</cp:lastModifiedBy>
  <cp:revision>11</cp:revision>
  <dcterms:created xsi:type="dcterms:W3CDTF">2024-02-25T12:55:13Z</dcterms:created>
  <dcterms:modified xsi:type="dcterms:W3CDTF">2024-09-10T15:14:33Z</dcterms:modified>
</cp:coreProperties>
</file>