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1361"/>
  </p:normalViewPr>
  <p:slideViewPr>
    <p:cSldViewPr snapToGrid="0" snapToObjects="1">
      <p:cViewPr varScale="1">
        <p:scale>
          <a:sx n="76" d="100"/>
          <a:sy n="76" d="100"/>
        </p:scale>
        <p:origin x="19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DBA-3CA8-1149-97EB-E50F476B909F}" type="datetimeFigureOut">
              <a:rPr lang="en-US" smtClean="0"/>
              <a:t>12/12/21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78D8A-898E-3D49-B98D-C08BB6B33591}" type="slidenum">
              <a:rPr lang="en-US" smtClean="0"/>
              <a:t>‹#›</a:t>
            </a:fld>
            <a:endParaRPr lang="en-US"/>
          </a:p>
        </p:txBody>
      </p:sp>
    </p:spTree>
    <p:extLst>
      <p:ext uri="{BB962C8B-B14F-4D97-AF65-F5344CB8AC3E}">
        <p14:creationId xmlns:p14="http://schemas.microsoft.com/office/powerpoint/2010/main" val="2582666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achmeanatomy.info/pelvis/the-male-reproductive-system/testes-epididymi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achmeanatomy.info/pelvis/female-reproductive-tract/ovari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a:solidFill>
                  <a:schemeClr val="tx1"/>
                </a:solidFill>
                <a:effectLst/>
                <a:latin typeface="+mn-lt"/>
                <a:ea typeface="+mn-ea"/>
                <a:cs typeface="+mn-cs"/>
              </a:rPr>
              <a:t>Indifferent Stage</a:t>
            </a:r>
            <a:endParaRPr lang="en-PH" sz="1200" kern="1200" dirty="0">
              <a:solidFill>
                <a:schemeClr val="tx1"/>
              </a:solidFill>
              <a:effectLst/>
              <a:latin typeface="+mn-lt"/>
              <a:ea typeface="+mn-ea"/>
              <a:cs typeface="+mn-cs"/>
            </a:endParaRPr>
          </a:p>
          <a:p>
            <a:r>
              <a:rPr lang="en-PH" sz="1200" kern="1200" dirty="0">
                <a:solidFill>
                  <a:schemeClr val="tx1"/>
                </a:solidFill>
                <a:effectLst/>
                <a:latin typeface="+mn-lt"/>
                <a:ea typeface="+mn-ea"/>
                <a:cs typeface="+mn-cs"/>
              </a:rPr>
              <a:t>In the first stage of gonadal development, it is impossible to distinguish between the male and female gonad. Thus, it is known as the </a:t>
            </a:r>
            <a:r>
              <a:rPr lang="en-PH" sz="1200" b="1" kern="1200" dirty="0">
                <a:solidFill>
                  <a:schemeClr val="tx1"/>
                </a:solidFill>
                <a:effectLst/>
                <a:latin typeface="+mn-lt"/>
                <a:ea typeface="+mn-ea"/>
                <a:cs typeface="+mn-cs"/>
              </a:rPr>
              <a:t>indifferent stage</a:t>
            </a:r>
            <a:r>
              <a:rPr lang="en-PH" sz="1200" kern="1200" dirty="0">
                <a:solidFill>
                  <a:schemeClr val="tx1"/>
                </a:solidFill>
                <a:effectLst/>
                <a:latin typeface="+mn-lt"/>
                <a:ea typeface="+mn-ea"/>
                <a:cs typeface="+mn-cs"/>
              </a:rPr>
              <a:t>.</a:t>
            </a:r>
          </a:p>
          <a:p>
            <a:r>
              <a:rPr lang="en-PH" sz="1200" kern="1200" dirty="0">
                <a:solidFill>
                  <a:schemeClr val="tx1"/>
                </a:solidFill>
                <a:effectLst/>
                <a:latin typeface="+mn-lt"/>
                <a:ea typeface="+mn-ea"/>
                <a:cs typeface="+mn-cs"/>
              </a:rPr>
              <a:t>The gonads begin as </a:t>
            </a:r>
            <a:r>
              <a:rPr lang="en-PH" sz="1200" b="1" kern="1200" dirty="0">
                <a:solidFill>
                  <a:schemeClr val="tx1"/>
                </a:solidFill>
                <a:effectLst/>
                <a:latin typeface="+mn-lt"/>
                <a:ea typeface="+mn-ea"/>
                <a:cs typeface="+mn-cs"/>
              </a:rPr>
              <a:t>genital ridges</a:t>
            </a:r>
            <a:r>
              <a:rPr lang="en-PH" sz="1200" kern="1200" dirty="0">
                <a:solidFill>
                  <a:schemeClr val="tx1"/>
                </a:solidFill>
                <a:effectLst/>
                <a:latin typeface="+mn-lt"/>
                <a:ea typeface="+mn-ea"/>
                <a:cs typeface="+mn-cs"/>
              </a:rPr>
              <a:t> – a pair of longitudinal ridges derived from intermediate mesoderm and overlying epithelium. They initially do not contain any germ cells.</a:t>
            </a:r>
          </a:p>
          <a:p>
            <a:r>
              <a:rPr lang="en-PH" sz="1200" kern="1200" dirty="0">
                <a:solidFill>
                  <a:schemeClr val="tx1"/>
                </a:solidFill>
                <a:effectLst/>
                <a:latin typeface="+mn-lt"/>
                <a:ea typeface="+mn-ea"/>
                <a:cs typeface="+mn-cs"/>
              </a:rPr>
              <a:t>In the fourth week, germ cells begin to migrate from the endoderm lining of the </a:t>
            </a:r>
            <a:r>
              <a:rPr lang="en-PH" sz="1200" b="1" kern="1200" dirty="0">
                <a:solidFill>
                  <a:schemeClr val="tx1"/>
                </a:solidFill>
                <a:effectLst/>
                <a:latin typeface="+mn-lt"/>
                <a:ea typeface="+mn-ea"/>
                <a:cs typeface="+mn-cs"/>
              </a:rPr>
              <a:t>yolk sac</a:t>
            </a:r>
            <a:r>
              <a:rPr lang="en-PH" sz="1200" kern="1200" dirty="0">
                <a:solidFill>
                  <a:schemeClr val="tx1"/>
                </a:solidFill>
                <a:effectLst/>
                <a:latin typeface="+mn-lt"/>
                <a:ea typeface="+mn-ea"/>
                <a:cs typeface="+mn-cs"/>
              </a:rPr>
              <a:t> to the genital ridges, via the dorsal </a:t>
            </a:r>
            <a:r>
              <a:rPr lang="en-PH" sz="1200" kern="1200" dirty="0" err="1">
                <a:solidFill>
                  <a:schemeClr val="tx1"/>
                </a:solidFill>
                <a:effectLst/>
                <a:latin typeface="+mn-lt"/>
                <a:ea typeface="+mn-ea"/>
                <a:cs typeface="+mn-cs"/>
              </a:rPr>
              <a:t>mesentary</a:t>
            </a:r>
            <a:r>
              <a:rPr lang="en-PH" sz="1200" kern="1200" dirty="0">
                <a:solidFill>
                  <a:schemeClr val="tx1"/>
                </a:solidFill>
                <a:effectLst/>
                <a:latin typeface="+mn-lt"/>
                <a:ea typeface="+mn-ea"/>
                <a:cs typeface="+mn-cs"/>
              </a:rPr>
              <a:t> of the hindgut. They reach the genital ridges in the sixth week.</a:t>
            </a:r>
          </a:p>
          <a:p>
            <a:r>
              <a:rPr lang="en-PH" sz="1200" kern="1200" dirty="0">
                <a:solidFill>
                  <a:schemeClr val="tx1"/>
                </a:solidFill>
                <a:effectLst/>
                <a:latin typeface="+mn-lt"/>
                <a:ea typeface="+mn-ea"/>
                <a:cs typeface="+mn-cs"/>
              </a:rPr>
              <a:t>Simultaneously, the epithelium of the genital ridges proliferates and penetrates the intermediate mesoderm to form the </a:t>
            </a:r>
            <a:r>
              <a:rPr lang="en-PH" sz="1200" b="1" kern="1200" dirty="0">
                <a:solidFill>
                  <a:schemeClr val="tx1"/>
                </a:solidFill>
                <a:effectLst/>
                <a:latin typeface="+mn-lt"/>
                <a:ea typeface="+mn-ea"/>
                <a:cs typeface="+mn-cs"/>
              </a:rPr>
              <a:t>primitive sex cords</a:t>
            </a:r>
            <a:r>
              <a:rPr lang="en-PH" sz="1200" kern="1200" dirty="0">
                <a:solidFill>
                  <a:schemeClr val="tx1"/>
                </a:solidFill>
                <a:effectLst/>
                <a:latin typeface="+mn-lt"/>
                <a:ea typeface="+mn-ea"/>
                <a:cs typeface="+mn-cs"/>
              </a:rPr>
              <a:t>. The combination of germ cells and primitive sex cords forms the indifferent gonad – from which development into the testes or ovaries can occur.</a:t>
            </a:r>
          </a:p>
          <a:p>
            <a:endParaRPr lang="en-US" dirty="0"/>
          </a:p>
        </p:txBody>
      </p:sp>
      <p:sp>
        <p:nvSpPr>
          <p:cNvPr id="4" name="Slide Number Placeholder 3"/>
          <p:cNvSpPr>
            <a:spLocks noGrp="1"/>
          </p:cNvSpPr>
          <p:nvPr>
            <p:ph type="sldNum" sz="quarter" idx="5"/>
          </p:nvPr>
        </p:nvSpPr>
        <p:spPr/>
        <p:txBody>
          <a:bodyPr/>
          <a:lstStyle/>
          <a:p>
            <a:fld id="{0C578D8A-898E-3D49-B98D-C08BB6B33591}" type="slidenum">
              <a:rPr lang="en-US" smtClean="0"/>
              <a:t>3</a:t>
            </a:fld>
            <a:endParaRPr lang="en-US"/>
          </a:p>
        </p:txBody>
      </p:sp>
    </p:spTree>
    <p:extLst>
      <p:ext uri="{BB962C8B-B14F-4D97-AF65-F5344CB8AC3E}">
        <p14:creationId xmlns:p14="http://schemas.microsoft.com/office/powerpoint/2010/main" val="275298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a:solidFill>
                  <a:schemeClr val="tx1"/>
                </a:solidFill>
                <a:effectLst/>
                <a:latin typeface="+mn-lt"/>
                <a:ea typeface="+mn-ea"/>
                <a:cs typeface="+mn-cs"/>
              </a:rPr>
              <a:t>Testes</a:t>
            </a:r>
            <a:endParaRPr lang="en-PH" sz="1200" kern="1200" dirty="0">
              <a:solidFill>
                <a:schemeClr val="tx1"/>
              </a:solidFill>
              <a:effectLst/>
              <a:latin typeface="+mn-lt"/>
              <a:ea typeface="+mn-ea"/>
              <a:cs typeface="+mn-cs"/>
            </a:endParaRPr>
          </a:p>
          <a:p>
            <a:r>
              <a:rPr lang="en-PH" sz="1200" kern="1200" dirty="0">
                <a:solidFill>
                  <a:schemeClr val="tx1"/>
                </a:solidFill>
                <a:effectLst/>
                <a:latin typeface="+mn-lt"/>
                <a:ea typeface="+mn-ea"/>
                <a:cs typeface="+mn-cs"/>
              </a:rPr>
              <a:t>In a male embryo, the XY sex chromosomes are present. The Y chromosome contains the </a:t>
            </a:r>
            <a:r>
              <a:rPr lang="en-PH" sz="1200" b="1" kern="1200" dirty="0">
                <a:solidFill>
                  <a:schemeClr val="tx1"/>
                </a:solidFill>
                <a:effectLst/>
                <a:latin typeface="+mn-lt"/>
                <a:ea typeface="+mn-ea"/>
                <a:cs typeface="+mn-cs"/>
              </a:rPr>
              <a:t>SRY gene</a:t>
            </a:r>
            <a:r>
              <a:rPr lang="en-PH" sz="1200" kern="1200" dirty="0">
                <a:solidFill>
                  <a:schemeClr val="tx1"/>
                </a:solidFill>
                <a:effectLst/>
                <a:latin typeface="+mn-lt"/>
                <a:ea typeface="+mn-ea"/>
                <a:cs typeface="+mn-cs"/>
              </a:rPr>
              <a:t>, which stimulates the development of the primitive sex cords to form testis (medullary) cords. The tunica albuginea, a fibrous connective tissue layer, forms around the cords.</a:t>
            </a:r>
          </a:p>
          <a:p>
            <a:r>
              <a:rPr lang="en-PH" sz="1200" kern="1200" dirty="0">
                <a:solidFill>
                  <a:schemeClr val="tx1"/>
                </a:solidFill>
                <a:effectLst/>
                <a:latin typeface="+mn-lt"/>
                <a:ea typeface="+mn-ea"/>
                <a:cs typeface="+mn-cs"/>
              </a:rPr>
              <a:t>A portion of the testis cords breaks off to form the future rete testis. The remaining cords contain two types of cells:</a:t>
            </a:r>
          </a:p>
          <a:p>
            <a:pPr lvl="0"/>
            <a:r>
              <a:rPr lang="en-PH" sz="1200" b="1" kern="1200" dirty="0">
                <a:solidFill>
                  <a:schemeClr val="tx1"/>
                </a:solidFill>
                <a:effectLst/>
                <a:latin typeface="+mn-lt"/>
                <a:ea typeface="+mn-ea"/>
                <a:cs typeface="+mn-cs"/>
              </a:rPr>
              <a:t>Germ cells</a:t>
            </a:r>
            <a:endParaRPr lang="en-PH" sz="1200" kern="1200" dirty="0">
              <a:solidFill>
                <a:schemeClr val="tx1"/>
              </a:solidFill>
              <a:effectLst/>
              <a:latin typeface="+mn-lt"/>
              <a:ea typeface="+mn-ea"/>
              <a:cs typeface="+mn-cs"/>
            </a:endParaRPr>
          </a:p>
          <a:p>
            <a:pPr lvl="0"/>
            <a:r>
              <a:rPr lang="en-PH" sz="1200" b="1" kern="1200" dirty="0">
                <a:solidFill>
                  <a:schemeClr val="tx1"/>
                </a:solidFill>
                <a:effectLst/>
                <a:latin typeface="+mn-lt"/>
                <a:ea typeface="+mn-ea"/>
                <a:cs typeface="+mn-cs"/>
              </a:rPr>
              <a:t>Sertoli cells </a:t>
            </a:r>
            <a:r>
              <a:rPr lang="en-PH" sz="1200" kern="1200" dirty="0">
                <a:solidFill>
                  <a:schemeClr val="tx1"/>
                </a:solidFill>
                <a:effectLst/>
                <a:latin typeface="+mn-lt"/>
                <a:ea typeface="+mn-ea"/>
                <a:cs typeface="+mn-cs"/>
              </a:rPr>
              <a:t>(derived from the surface epithelium of the gland).</a:t>
            </a:r>
          </a:p>
          <a:p>
            <a:r>
              <a:rPr lang="en-PH" sz="1200" kern="1200" dirty="0">
                <a:solidFill>
                  <a:schemeClr val="tx1"/>
                </a:solidFill>
                <a:effectLst/>
                <a:latin typeface="+mn-lt"/>
                <a:ea typeface="+mn-ea"/>
                <a:cs typeface="+mn-cs"/>
              </a:rPr>
              <a:t>In puberty, these cords acquire a lumen and become the </a:t>
            </a:r>
            <a:r>
              <a:rPr lang="en-PH" sz="1200" b="1" kern="1200" dirty="0">
                <a:solidFill>
                  <a:schemeClr val="tx1"/>
                </a:solidFill>
                <a:effectLst/>
                <a:latin typeface="+mn-lt"/>
                <a:ea typeface="+mn-ea"/>
                <a:cs typeface="+mn-cs"/>
              </a:rPr>
              <a:t>seminiferous tubules </a:t>
            </a:r>
            <a:r>
              <a:rPr lang="en-PH" sz="1200" kern="1200" dirty="0">
                <a:solidFill>
                  <a:schemeClr val="tx1"/>
                </a:solidFill>
                <a:effectLst/>
                <a:latin typeface="+mn-lt"/>
                <a:ea typeface="+mn-ea"/>
                <a:cs typeface="+mn-cs"/>
              </a:rPr>
              <a:t>– the site within which sperm will be formed.</a:t>
            </a:r>
          </a:p>
          <a:p>
            <a:r>
              <a:rPr lang="en-PH" sz="1200" kern="1200" dirty="0">
                <a:solidFill>
                  <a:schemeClr val="tx1"/>
                </a:solidFill>
                <a:effectLst/>
                <a:latin typeface="+mn-lt"/>
                <a:ea typeface="+mn-ea"/>
                <a:cs typeface="+mn-cs"/>
              </a:rPr>
              <a:t>Located between the testis cords are the </a:t>
            </a:r>
            <a:r>
              <a:rPr lang="en-PH" sz="1200" b="1" kern="1200" dirty="0">
                <a:solidFill>
                  <a:schemeClr val="tx1"/>
                </a:solidFill>
                <a:effectLst/>
                <a:latin typeface="+mn-lt"/>
                <a:ea typeface="+mn-ea"/>
                <a:cs typeface="+mn-cs"/>
              </a:rPr>
              <a:t>Leydig cells</a:t>
            </a:r>
            <a:r>
              <a:rPr lang="en-PH" sz="1200" kern="1200" dirty="0">
                <a:solidFill>
                  <a:schemeClr val="tx1"/>
                </a:solidFill>
                <a:effectLst/>
                <a:latin typeface="+mn-lt"/>
                <a:ea typeface="+mn-ea"/>
                <a:cs typeface="+mn-cs"/>
              </a:rPr>
              <a:t> (derived from the intermediate mesoderm). In the eighth week, they begin production of </a:t>
            </a:r>
            <a:r>
              <a:rPr lang="en-PH" sz="1200" b="1" kern="1200" dirty="0">
                <a:solidFill>
                  <a:schemeClr val="tx1"/>
                </a:solidFill>
                <a:effectLst/>
                <a:latin typeface="+mn-lt"/>
                <a:ea typeface="+mn-ea"/>
                <a:cs typeface="+mn-cs"/>
              </a:rPr>
              <a:t>testosterone </a:t>
            </a:r>
            <a:r>
              <a:rPr lang="en-PH" sz="1200" kern="1200" dirty="0">
                <a:solidFill>
                  <a:schemeClr val="tx1"/>
                </a:solidFill>
                <a:effectLst/>
                <a:latin typeface="+mn-lt"/>
                <a:ea typeface="+mn-ea"/>
                <a:cs typeface="+mn-cs"/>
              </a:rPr>
              <a:t>– which drives differentiation of the internal and external genitalia.</a:t>
            </a:r>
          </a:p>
          <a:p>
            <a:r>
              <a:rPr lang="en-PH" sz="1200" b="1" kern="1200" dirty="0">
                <a:solidFill>
                  <a:schemeClr val="tx1"/>
                </a:solidFill>
                <a:effectLst/>
                <a:latin typeface="+mn-lt"/>
                <a:ea typeface="+mn-ea"/>
                <a:cs typeface="+mn-cs"/>
              </a:rPr>
              <a:t>Ovaries</a:t>
            </a:r>
            <a:endParaRPr lang="en-PH" sz="1200" kern="1200" dirty="0">
              <a:solidFill>
                <a:schemeClr val="tx1"/>
              </a:solidFill>
              <a:effectLst/>
              <a:latin typeface="+mn-lt"/>
              <a:ea typeface="+mn-ea"/>
              <a:cs typeface="+mn-cs"/>
            </a:endParaRPr>
          </a:p>
          <a:p>
            <a:r>
              <a:rPr lang="en-PH" sz="1200" kern="1200" dirty="0">
                <a:solidFill>
                  <a:schemeClr val="tx1"/>
                </a:solidFill>
                <a:effectLst/>
                <a:latin typeface="+mn-lt"/>
                <a:ea typeface="+mn-ea"/>
                <a:cs typeface="+mn-cs"/>
              </a:rPr>
              <a:t>In a female embryo, the XX sex chromosomes are present. As there is no Y chromosome, there is no SRY gene to influence development. Without it, the primitive sex cords </a:t>
            </a:r>
            <a:r>
              <a:rPr lang="en-PH" sz="1200" b="1" kern="1200" dirty="0">
                <a:solidFill>
                  <a:schemeClr val="tx1"/>
                </a:solidFill>
                <a:effectLst/>
                <a:latin typeface="+mn-lt"/>
                <a:ea typeface="+mn-ea"/>
                <a:cs typeface="+mn-cs"/>
              </a:rPr>
              <a:t>degenerate</a:t>
            </a:r>
            <a:r>
              <a:rPr lang="en-PH" sz="1200" kern="1200" dirty="0">
                <a:solidFill>
                  <a:schemeClr val="tx1"/>
                </a:solidFill>
                <a:effectLst/>
                <a:latin typeface="+mn-lt"/>
                <a:ea typeface="+mn-ea"/>
                <a:cs typeface="+mn-cs"/>
              </a:rPr>
              <a:t> and do not form the testis cords.</a:t>
            </a:r>
          </a:p>
          <a:p>
            <a:r>
              <a:rPr lang="en-PH" sz="1200" kern="1200" dirty="0">
                <a:solidFill>
                  <a:schemeClr val="tx1"/>
                </a:solidFill>
                <a:effectLst/>
                <a:latin typeface="+mn-lt"/>
                <a:ea typeface="+mn-ea"/>
                <a:cs typeface="+mn-cs"/>
              </a:rPr>
              <a:t>Instead, the epithelium of the gonad continues to proliferate, producing </a:t>
            </a:r>
            <a:r>
              <a:rPr lang="en-PH" sz="1200" b="1" kern="1200" dirty="0">
                <a:solidFill>
                  <a:schemeClr val="tx1"/>
                </a:solidFill>
                <a:effectLst/>
                <a:latin typeface="+mn-lt"/>
                <a:ea typeface="+mn-ea"/>
                <a:cs typeface="+mn-cs"/>
              </a:rPr>
              <a:t>cortical cords</a:t>
            </a:r>
            <a:r>
              <a:rPr lang="en-PH" sz="1200" kern="1200" dirty="0">
                <a:solidFill>
                  <a:schemeClr val="tx1"/>
                </a:solidFill>
                <a:effectLst/>
                <a:latin typeface="+mn-lt"/>
                <a:ea typeface="+mn-ea"/>
                <a:cs typeface="+mn-cs"/>
              </a:rPr>
              <a:t>. In the third month, these cords break up into clusters, surrounding each oogonium (germ cell) with a layer of epithelial follicular cells, forming a primordial follicle.</a:t>
            </a:r>
          </a:p>
          <a:p>
            <a:endParaRPr lang="en-US" dirty="0"/>
          </a:p>
        </p:txBody>
      </p:sp>
      <p:sp>
        <p:nvSpPr>
          <p:cNvPr id="4" name="Slide Number Placeholder 3"/>
          <p:cNvSpPr>
            <a:spLocks noGrp="1"/>
          </p:cNvSpPr>
          <p:nvPr>
            <p:ph type="sldNum" sz="quarter" idx="5"/>
          </p:nvPr>
        </p:nvSpPr>
        <p:spPr/>
        <p:txBody>
          <a:bodyPr/>
          <a:lstStyle/>
          <a:p>
            <a:fld id="{0C578D8A-898E-3D49-B98D-C08BB6B33591}" type="slidenum">
              <a:rPr lang="en-US" smtClean="0"/>
              <a:t>4</a:t>
            </a:fld>
            <a:endParaRPr lang="en-US"/>
          </a:p>
        </p:txBody>
      </p:sp>
    </p:spTree>
    <p:extLst>
      <p:ext uri="{BB962C8B-B14F-4D97-AF65-F5344CB8AC3E}">
        <p14:creationId xmlns:p14="http://schemas.microsoft.com/office/powerpoint/2010/main" val="367264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a:solidFill>
                  <a:schemeClr val="tx1"/>
                </a:solidFill>
                <a:effectLst/>
                <a:latin typeface="+mn-lt"/>
                <a:ea typeface="+mn-ea"/>
                <a:cs typeface="+mn-cs"/>
              </a:rPr>
              <a:t>Indifferent Stage</a:t>
            </a:r>
            <a:endParaRPr lang="en-PH" sz="1200" kern="1200" dirty="0">
              <a:solidFill>
                <a:schemeClr val="tx1"/>
              </a:solidFill>
              <a:effectLst/>
              <a:latin typeface="+mn-lt"/>
              <a:ea typeface="+mn-ea"/>
              <a:cs typeface="+mn-cs"/>
            </a:endParaRPr>
          </a:p>
          <a:p>
            <a:r>
              <a:rPr lang="en-PH" sz="1200" kern="1200" dirty="0">
                <a:solidFill>
                  <a:schemeClr val="tx1"/>
                </a:solidFill>
                <a:effectLst/>
                <a:latin typeface="+mn-lt"/>
                <a:ea typeface="+mn-ea"/>
                <a:cs typeface="+mn-cs"/>
              </a:rPr>
              <a:t>In the first weeks of urogenital development, all embryos have two pairs of ducts, both ending at the </a:t>
            </a:r>
            <a:r>
              <a:rPr lang="en-PH" sz="1200" b="1" kern="1200" dirty="0">
                <a:solidFill>
                  <a:schemeClr val="tx1"/>
                </a:solidFill>
                <a:effectLst/>
                <a:latin typeface="+mn-lt"/>
                <a:ea typeface="+mn-ea"/>
                <a:cs typeface="+mn-cs"/>
              </a:rPr>
              <a:t>cloaca</a:t>
            </a:r>
            <a:r>
              <a:rPr lang="en-PH" sz="1200" kern="1200" dirty="0">
                <a:solidFill>
                  <a:schemeClr val="tx1"/>
                </a:solidFill>
                <a:effectLst/>
                <a:latin typeface="+mn-lt"/>
                <a:ea typeface="+mn-ea"/>
                <a:cs typeface="+mn-cs"/>
              </a:rPr>
              <a:t>. These are the:</a:t>
            </a:r>
          </a:p>
          <a:p>
            <a:pPr lvl="0"/>
            <a:r>
              <a:rPr lang="en-PH" sz="1200" b="1" kern="1200" dirty="0">
                <a:solidFill>
                  <a:schemeClr val="tx1"/>
                </a:solidFill>
                <a:effectLst/>
                <a:latin typeface="+mn-lt"/>
                <a:ea typeface="+mn-ea"/>
                <a:cs typeface="+mn-cs"/>
              </a:rPr>
              <a:t>Mesonephric (Wolffian) ducts</a:t>
            </a:r>
            <a:endParaRPr lang="en-PH" sz="1200" kern="1200" dirty="0">
              <a:solidFill>
                <a:schemeClr val="tx1"/>
              </a:solidFill>
              <a:effectLst/>
              <a:latin typeface="+mn-lt"/>
              <a:ea typeface="+mn-ea"/>
              <a:cs typeface="+mn-cs"/>
            </a:endParaRPr>
          </a:p>
          <a:p>
            <a:pPr lvl="0"/>
            <a:r>
              <a:rPr lang="en-PH" sz="1200" b="1" kern="1200" dirty="0">
                <a:solidFill>
                  <a:schemeClr val="tx1"/>
                </a:solidFill>
                <a:effectLst/>
                <a:latin typeface="+mn-lt"/>
                <a:ea typeface="+mn-ea"/>
                <a:cs typeface="+mn-cs"/>
              </a:rPr>
              <a:t>Paramesonephric (Mullerian) ducts</a:t>
            </a:r>
            <a:endParaRPr lang="en-PH" sz="1200" kern="1200" dirty="0">
              <a:solidFill>
                <a:schemeClr val="tx1"/>
              </a:solidFill>
              <a:effectLst/>
              <a:latin typeface="+mn-lt"/>
              <a:ea typeface="+mn-ea"/>
              <a:cs typeface="+mn-cs"/>
            </a:endParaRPr>
          </a:p>
          <a:p>
            <a:r>
              <a:rPr lang="en-PH" sz="1200" b="1" kern="1200" dirty="0">
                <a:solidFill>
                  <a:schemeClr val="tx1"/>
                </a:solidFill>
                <a:effectLst/>
                <a:latin typeface="+mn-lt"/>
                <a:ea typeface="+mn-ea"/>
                <a:cs typeface="+mn-cs"/>
              </a:rPr>
              <a:t>Male</a:t>
            </a:r>
            <a:endParaRPr lang="en-PH" sz="1200" kern="1200" dirty="0">
              <a:solidFill>
                <a:schemeClr val="tx1"/>
              </a:solidFill>
              <a:effectLst/>
              <a:latin typeface="+mn-lt"/>
              <a:ea typeface="+mn-ea"/>
              <a:cs typeface="+mn-cs"/>
            </a:endParaRPr>
          </a:p>
          <a:p>
            <a:r>
              <a:rPr lang="en-PH" sz="1200" kern="1200" dirty="0">
                <a:solidFill>
                  <a:schemeClr val="tx1"/>
                </a:solidFill>
                <a:effectLst/>
                <a:latin typeface="+mn-lt"/>
                <a:ea typeface="+mn-ea"/>
                <a:cs typeface="+mn-cs"/>
              </a:rPr>
              <a:t>In the presence of testosterone (produced by the Leydig cells), the </a:t>
            </a:r>
            <a:r>
              <a:rPr lang="en-PH" sz="1200" b="1" kern="1200" dirty="0">
                <a:solidFill>
                  <a:schemeClr val="tx1"/>
                </a:solidFill>
                <a:effectLst/>
                <a:latin typeface="+mn-lt"/>
                <a:ea typeface="+mn-ea"/>
                <a:cs typeface="+mn-cs"/>
              </a:rPr>
              <a:t>mesonephric ducts </a:t>
            </a:r>
            <a:r>
              <a:rPr lang="en-PH" sz="1200" kern="1200" dirty="0">
                <a:solidFill>
                  <a:schemeClr val="tx1"/>
                </a:solidFill>
                <a:effectLst/>
                <a:latin typeface="+mn-lt"/>
                <a:ea typeface="+mn-ea"/>
                <a:cs typeface="+mn-cs"/>
              </a:rPr>
              <a:t>develop to form the primary male genital ducts. They give rise to the efferent </a:t>
            </a:r>
            <a:r>
              <a:rPr lang="en-PH" sz="1200" kern="1200" dirty="0" err="1">
                <a:solidFill>
                  <a:schemeClr val="tx1"/>
                </a:solidFill>
                <a:effectLst/>
                <a:latin typeface="+mn-lt"/>
                <a:ea typeface="+mn-ea"/>
                <a:cs typeface="+mn-cs"/>
              </a:rPr>
              <a:t>ductules</a:t>
            </a:r>
            <a:r>
              <a:rPr lang="en-PH" sz="1200" kern="1200" dirty="0">
                <a:solidFill>
                  <a:schemeClr val="tx1"/>
                </a:solidFill>
                <a:effectLst/>
                <a:latin typeface="+mn-lt"/>
                <a:ea typeface="+mn-ea"/>
                <a:cs typeface="+mn-cs"/>
              </a:rPr>
              <a:t>, epididymis, vas deferens and seminal vesicles.</a:t>
            </a:r>
          </a:p>
          <a:p>
            <a:r>
              <a:rPr lang="en-PH" sz="1200" kern="1200" dirty="0">
                <a:solidFill>
                  <a:schemeClr val="tx1"/>
                </a:solidFill>
                <a:effectLst/>
                <a:latin typeface="+mn-lt"/>
                <a:ea typeface="+mn-ea"/>
                <a:cs typeface="+mn-cs"/>
              </a:rPr>
              <a:t>Meanwhile, the </a:t>
            </a:r>
            <a:r>
              <a:rPr lang="en-PH" sz="1200" b="1" kern="1200" dirty="0">
                <a:solidFill>
                  <a:schemeClr val="tx1"/>
                </a:solidFill>
                <a:effectLst/>
                <a:latin typeface="+mn-lt"/>
                <a:ea typeface="+mn-ea"/>
                <a:cs typeface="+mn-cs"/>
              </a:rPr>
              <a:t>paramesonephric ducts</a:t>
            </a:r>
            <a:r>
              <a:rPr lang="en-PH" sz="1200" kern="1200" dirty="0">
                <a:solidFill>
                  <a:schemeClr val="tx1"/>
                </a:solidFill>
                <a:effectLst/>
                <a:latin typeface="+mn-lt"/>
                <a:ea typeface="+mn-ea"/>
                <a:cs typeface="+mn-cs"/>
              </a:rPr>
              <a:t> degenerate in the presence of anti-Mullerian hormone – produced by </a:t>
            </a:r>
            <a:r>
              <a:rPr lang="en-PH" sz="1200" kern="1200" dirty="0" err="1">
                <a:solidFill>
                  <a:schemeClr val="tx1"/>
                </a:solidFill>
                <a:effectLst/>
                <a:latin typeface="+mn-lt"/>
                <a:ea typeface="+mn-ea"/>
                <a:cs typeface="+mn-cs"/>
              </a:rPr>
              <a:t>sertoli</a:t>
            </a:r>
            <a:r>
              <a:rPr lang="en-PH" sz="1200" kern="1200" dirty="0">
                <a:solidFill>
                  <a:schemeClr val="tx1"/>
                </a:solidFill>
                <a:effectLst/>
                <a:latin typeface="+mn-lt"/>
                <a:ea typeface="+mn-ea"/>
                <a:cs typeface="+mn-cs"/>
              </a:rPr>
              <a:t> cells in the testes. Its developmental remnant is the appendix testis; a small portion of tissue located on the upper pole of each testicle, which has no physiological function.</a:t>
            </a:r>
          </a:p>
          <a:p>
            <a:r>
              <a:rPr lang="en-PH" sz="1200" b="1" kern="1200" dirty="0">
                <a:solidFill>
                  <a:schemeClr val="tx1"/>
                </a:solidFill>
                <a:effectLst/>
                <a:latin typeface="+mn-lt"/>
                <a:ea typeface="+mn-ea"/>
                <a:cs typeface="+mn-cs"/>
              </a:rPr>
              <a:t>Female</a:t>
            </a:r>
            <a:endParaRPr lang="en-PH" sz="1200" kern="1200" dirty="0">
              <a:solidFill>
                <a:schemeClr val="tx1"/>
              </a:solidFill>
              <a:effectLst/>
              <a:latin typeface="+mn-lt"/>
              <a:ea typeface="+mn-ea"/>
              <a:cs typeface="+mn-cs"/>
            </a:endParaRPr>
          </a:p>
          <a:p>
            <a:r>
              <a:rPr lang="en-PH" sz="1200" kern="1200" dirty="0">
                <a:solidFill>
                  <a:schemeClr val="tx1"/>
                </a:solidFill>
                <a:effectLst/>
                <a:latin typeface="+mn-lt"/>
                <a:ea typeface="+mn-ea"/>
                <a:cs typeface="+mn-cs"/>
              </a:rPr>
              <a:t>In the female, there are no Leydig cells to produce testosterone. In the absence of this hormone, the </a:t>
            </a:r>
            <a:r>
              <a:rPr lang="en-PH" sz="1200" b="1" kern="1200" dirty="0">
                <a:solidFill>
                  <a:schemeClr val="tx1"/>
                </a:solidFill>
                <a:effectLst/>
                <a:latin typeface="+mn-lt"/>
                <a:ea typeface="+mn-ea"/>
                <a:cs typeface="+mn-cs"/>
              </a:rPr>
              <a:t>mesonephric ducts </a:t>
            </a:r>
            <a:r>
              <a:rPr lang="en-PH" sz="1200" kern="1200" dirty="0">
                <a:solidFill>
                  <a:schemeClr val="tx1"/>
                </a:solidFill>
                <a:effectLst/>
                <a:latin typeface="+mn-lt"/>
                <a:ea typeface="+mn-ea"/>
                <a:cs typeface="+mn-cs"/>
              </a:rPr>
              <a:t>degenerate, leaving behind only a vestigial remnant – Gartner’s duct.</a:t>
            </a:r>
          </a:p>
          <a:p>
            <a:r>
              <a:rPr lang="en-PH" sz="1200" kern="1200" dirty="0">
                <a:solidFill>
                  <a:schemeClr val="tx1"/>
                </a:solidFill>
                <a:effectLst/>
                <a:latin typeface="+mn-lt"/>
                <a:ea typeface="+mn-ea"/>
                <a:cs typeface="+mn-cs"/>
              </a:rPr>
              <a:t>Equally, the absence of anti-Mullerian hormone also allows for development of the </a:t>
            </a:r>
            <a:r>
              <a:rPr lang="en-PH" sz="1200" b="1" kern="1200" dirty="0">
                <a:solidFill>
                  <a:schemeClr val="tx1"/>
                </a:solidFill>
                <a:effectLst/>
                <a:latin typeface="+mn-lt"/>
                <a:ea typeface="+mn-ea"/>
                <a:cs typeface="+mn-cs"/>
              </a:rPr>
              <a:t>paramesonephric ducts</a:t>
            </a:r>
            <a:r>
              <a:rPr lang="en-PH" sz="1200" kern="1200" dirty="0">
                <a:solidFill>
                  <a:schemeClr val="tx1"/>
                </a:solidFill>
                <a:effectLst/>
                <a:latin typeface="+mn-lt"/>
                <a:ea typeface="+mn-ea"/>
                <a:cs typeface="+mn-cs"/>
              </a:rPr>
              <a:t>. Initially, these ducts can be described as having three parts:</a:t>
            </a:r>
          </a:p>
          <a:p>
            <a:pPr lvl="0"/>
            <a:r>
              <a:rPr lang="en-PH" sz="1200" b="1" kern="1200" dirty="0">
                <a:solidFill>
                  <a:schemeClr val="tx1"/>
                </a:solidFill>
                <a:effectLst/>
                <a:latin typeface="+mn-lt"/>
                <a:ea typeface="+mn-ea"/>
                <a:cs typeface="+mn-cs"/>
              </a:rPr>
              <a:t>Cranial</a:t>
            </a:r>
            <a:r>
              <a:rPr lang="en-PH" sz="1200" kern="1200" dirty="0">
                <a:solidFill>
                  <a:schemeClr val="tx1"/>
                </a:solidFill>
                <a:effectLst/>
                <a:latin typeface="+mn-lt"/>
                <a:ea typeface="+mn-ea"/>
                <a:cs typeface="+mn-cs"/>
              </a:rPr>
              <a:t> – becomes the Fallopian tubes</a:t>
            </a:r>
          </a:p>
          <a:p>
            <a:pPr lvl="0"/>
            <a:r>
              <a:rPr lang="en-PH" sz="1200" b="1" kern="1200" dirty="0">
                <a:solidFill>
                  <a:schemeClr val="tx1"/>
                </a:solidFill>
                <a:effectLst/>
                <a:latin typeface="+mn-lt"/>
                <a:ea typeface="+mn-ea"/>
                <a:cs typeface="+mn-cs"/>
              </a:rPr>
              <a:t>Horizontal</a:t>
            </a:r>
            <a:r>
              <a:rPr lang="en-PH" sz="1200" kern="1200" dirty="0">
                <a:solidFill>
                  <a:schemeClr val="tx1"/>
                </a:solidFill>
                <a:effectLst/>
                <a:latin typeface="+mn-lt"/>
                <a:ea typeface="+mn-ea"/>
                <a:cs typeface="+mn-cs"/>
              </a:rPr>
              <a:t> – becomes the Fallopian tubes</a:t>
            </a:r>
          </a:p>
          <a:p>
            <a:pPr lvl="0"/>
            <a:r>
              <a:rPr lang="en-PH" sz="1200" b="1" kern="1200" dirty="0">
                <a:solidFill>
                  <a:schemeClr val="tx1"/>
                </a:solidFill>
                <a:effectLst/>
                <a:latin typeface="+mn-lt"/>
                <a:ea typeface="+mn-ea"/>
                <a:cs typeface="+mn-cs"/>
              </a:rPr>
              <a:t>Caudal</a:t>
            </a:r>
            <a:r>
              <a:rPr lang="en-PH" sz="1200" kern="1200" dirty="0">
                <a:solidFill>
                  <a:schemeClr val="tx1"/>
                </a:solidFill>
                <a:effectLst/>
                <a:latin typeface="+mn-lt"/>
                <a:ea typeface="+mn-ea"/>
                <a:cs typeface="+mn-cs"/>
              </a:rPr>
              <a:t> – fuses to form the uterus, cervix and upper 1/3 of the vagina.</a:t>
            </a:r>
          </a:p>
          <a:p>
            <a:r>
              <a:rPr lang="en-PH" sz="1200" kern="1200" dirty="0">
                <a:solidFill>
                  <a:schemeClr val="tx1"/>
                </a:solidFill>
                <a:effectLst/>
                <a:latin typeface="+mn-lt"/>
                <a:ea typeface="+mn-ea"/>
                <a:cs typeface="+mn-cs"/>
              </a:rPr>
              <a:t>The lower 2/3 of the vagina is formed by </a:t>
            </a:r>
            <a:r>
              <a:rPr lang="en-PH" sz="1200" b="1" kern="1200" dirty="0" err="1">
                <a:solidFill>
                  <a:schemeClr val="tx1"/>
                </a:solidFill>
                <a:effectLst/>
                <a:latin typeface="+mn-lt"/>
                <a:ea typeface="+mn-ea"/>
                <a:cs typeface="+mn-cs"/>
              </a:rPr>
              <a:t>sinovaginal</a:t>
            </a:r>
            <a:r>
              <a:rPr lang="en-PH" sz="1200" b="1" kern="1200" dirty="0">
                <a:solidFill>
                  <a:schemeClr val="tx1"/>
                </a:solidFill>
                <a:effectLst/>
                <a:latin typeface="+mn-lt"/>
                <a:ea typeface="+mn-ea"/>
                <a:cs typeface="+mn-cs"/>
              </a:rPr>
              <a:t> bulbs </a:t>
            </a:r>
            <a:r>
              <a:rPr lang="en-PH" sz="1200" kern="1200" dirty="0">
                <a:solidFill>
                  <a:schemeClr val="tx1"/>
                </a:solidFill>
                <a:effectLst/>
                <a:latin typeface="+mn-lt"/>
                <a:ea typeface="+mn-ea"/>
                <a:cs typeface="+mn-cs"/>
              </a:rPr>
              <a:t>(derived from the pelvic part of the urogenital sinus).</a:t>
            </a:r>
          </a:p>
        </p:txBody>
      </p:sp>
      <p:sp>
        <p:nvSpPr>
          <p:cNvPr id="4" name="Slide Number Placeholder 3"/>
          <p:cNvSpPr>
            <a:spLocks noGrp="1"/>
          </p:cNvSpPr>
          <p:nvPr>
            <p:ph type="sldNum" sz="quarter" idx="5"/>
          </p:nvPr>
        </p:nvSpPr>
        <p:spPr/>
        <p:txBody>
          <a:bodyPr/>
          <a:lstStyle/>
          <a:p>
            <a:fld id="{0C578D8A-898E-3D49-B98D-C08BB6B33591}" type="slidenum">
              <a:rPr lang="en-US" smtClean="0"/>
              <a:t>5</a:t>
            </a:fld>
            <a:endParaRPr lang="en-US"/>
          </a:p>
        </p:txBody>
      </p:sp>
    </p:spTree>
    <p:extLst>
      <p:ext uri="{BB962C8B-B14F-4D97-AF65-F5344CB8AC3E}">
        <p14:creationId xmlns:p14="http://schemas.microsoft.com/office/powerpoint/2010/main" val="2009934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a:solidFill>
                  <a:schemeClr val="tx1"/>
                </a:solidFill>
                <a:effectLst/>
                <a:latin typeface="+mn-lt"/>
                <a:ea typeface="+mn-ea"/>
                <a:cs typeface="+mn-cs"/>
              </a:rPr>
              <a:t>Bicornuate Uterus</a:t>
            </a:r>
            <a:endParaRPr lang="en-PH" sz="1200" kern="1200" dirty="0">
              <a:solidFill>
                <a:schemeClr val="tx1"/>
              </a:solidFill>
              <a:effectLst/>
              <a:latin typeface="+mn-lt"/>
              <a:ea typeface="+mn-ea"/>
              <a:cs typeface="+mn-cs"/>
            </a:endParaRPr>
          </a:p>
          <a:p>
            <a:r>
              <a:rPr lang="en-PH" sz="1200" kern="1200" dirty="0">
                <a:solidFill>
                  <a:schemeClr val="tx1"/>
                </a:solidFill>
                <a:effectLst/>
                <a:latin typeface="+mn-lt"/>
                <a:ea typeface="+mn-ea"/>
                <a:cs typeface="+mn-cs"/>
              </a:rPr>
              <a:t>Bicornate uterus is a relatively common structural defect. It occurs when there is</a:t>
            </a:r>
            <a:r>
              <a:rPr lang="en-PH" sz="1200" b="1" kern="1200" dirty="0">
                <a:solidFill>
                  <a:schemeClr val="tx1"/>
                </a:solidFill>
                <a:effectLst/>
                <a:latin typeface="+mn-lt"/>
                <a:ea typeface="+mn-ea"/>
                <a:cs typeface="+mn-cs"/>
              </a:rPr>
              <a:t> incomplete fusion</a:t>
            </a:r>
            <a:r>
              <a:rPr lang="en-PH" sz="1200" kern="1200" dirty="0">
                <a:solidFill>
                  <a:schemeClr val="tx1"/>
                </a:solidFill>
                <a:effectLst/>
                <a:latin typeface="+mn-lt"/>
                <a:ea typeface="+mn-ea"/>
                <a:cs typeface="+mn-cs"/>
              </a:rPr>
              <a:t> of the paramesonephric ducts.</a:t>
            </a:r>
          </a:p>
          <a:p>
            <a:r>
              <a:rPr lang="en-PH" sz="1200" kern="1200" dirty="0">
                <a:solidFill>
                  <a:schemeClr val="tx1"/>
                </a:solidFill>
                <a:effectLst/>
                <a:latin typeface="+mn-lt"/>
                <a:ea typeface="+mn-ea"/>
                <a:cs typeface="+mn-cs"/>
              </a:rPr>
              <a:t>This results in two distinct uterine horns, both opening into a single vagina. As it is asymptomatic, the condition is often only picked up on </a:t>
            </a:r>
            <a:r>
              <a:rPr lang="en-PH" sz="1200" b="1" kern="1200" dirty="0">
                <a:solidFill>
                  <a:schemeClr val="tx1"/>
                </a:solidFill>
                <a:effectLst/>
                <a:latin typeface="+mn-lt"/>
                <a:ea typeface="+mn-ea"/>
                <a:cs typeface="+mn-cs"/>
              </a:rPr>
              <a:t>ultrasound scan</a:t>
            </a:r>
            <a:r>
              <a:rPr lang="en-PH" sz="1200" kern="1200" dirty="0">
                <a:solidFill>
                  <a:schemeClr val="tx1"/>
                </a:solidFill>
                <a:effectLst/>
                <a:latin typeface="+mn-lt"/>
                <a:ea typeface="+mn-ea"/>
                <a:cs typeface="+mn-cs"/>
              </a:rPr>
              <a:t> during pregnancy.</a:t>
            </a:r>
          </a:p>
          <a:p>
            <a:r>
              <a:rPr lang="en-PH" sz="1200" kern="1200" dirty="0">
                <a:solidFill>
                  <a:schemeClr val="tx1"/>
                </a:solidFill>
                <a:effectLst/>
                <a:latin typeface="+mn-lt"/>
                <a:ea typeface="+mn-ea"/>
                <a:cs typeface="+mn-cs"/>
              </a:rPr>
              <a:t>This malformation is considered </a:t>
            </a:r>
            <a:r>
              <a:rPr lang="en-PH" sz="1200" b="1" kern="1200" dirty="0">
                <a:solidFill>
                  <a:schemeClr val="tx1"/>
                </a:solidFill>
                <a:effectLst/>
                <a:latin typeface="+mn-lt"/>
                <a:ea typeface="+mn-ea"/>
                <a:cs typeface="+mn-cs"/>
              </a:rPr>
              <a:t>high-risk</a:t>
            </a:r>
            <a:r>
              <a:rPr lang="en-PH" sz="1200" kern="1200" dirty="0">
                <a:solidFill>
                  <a:schemeClr val="tx1"/>
                </a:solidFill>
                <a:effectLst/>
                <a:latin typeface="+mn-lt"/>
                <a:ea typeface="+mn-ea"/>
                <a:cs typeface="+mn-cs"/>
              </a:rPr>
              <a:t> in pregnancy, as there is an associated risk of miscarriage and premature delivery.</a:t>
            </a:r>
          </a:p>
          <a:p>
            <a:endParaRPr lang="en-US" dirty="0"/>
          </a:p>
        </p:txBody>
      </p:sp>
      <p:sp>
        <p:nvSpPr>
          <p:cNvPr id="4" name="Slide Number Placeholder 3"/>
          <p:cNvSpPr>
            <a:spLocks noGrp="1"/>
          </p:cNvSpPr>
          <p:nvPr>
            <p:ph type="sldNum" sz="quarter" idx="5"/>
          </p:nvPr>
        </p:nvSpPr>
        <p:spPr/>
        <p:txBody>
          <a:bodyPr/>
          <a:lstStyle/>
          <a:p>
            <a:fld id="{0C578D8A-898E-3D49-B98D-C08BB6B33591}" type="slidenum">
              <a:rPr lang="en-US" smtClean="0"/>
              <a:t>6</a:t>
            </a:fld>
            <a:endParaRPr lang="en-US"/>
          </a:p>
        </p:txBody>
      </p:sp>
    </p:spTree>
    <p:extLst>
      <p:ext uri="{BB962C8B-B14F-4D97-AF65-F5344CB8AC3E}">
        <p14:creationId xmlns:p14="http://schemas.microsoft.com/office/powerpoint/2010/main" val="184669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a:solidFill>
                  <a:schemeClr val="tx1"/>
                </a:solidFill>
                <a:effectLst/>
                <a:latin typeface="+mn-lt"/>
                <a:ea typeface="+mn-ea"/>
                <a:cs typeface="+mn-cs"/>
              </a:rPr>
              <a:t>The development of the external genitalia begins in the third week. Mesenchymal cells from the primitive streak migrate to the cloacal membrane to form a pair of </a:t>
            </a:r>
            <a:r>
              <a:rPr lang="en-PH" sz="1200" b="1" kern="1200" dirty="0">
                <a:solidFill>
                  <a:schemeClr val="tx1"/>
                </a:solidFill>
                <a:effectLst/>
                <a:latin typeface="+mn-lt"/>
                <a:ea typeface="+mn-ea"/>
                <a:cs typeface="+mn-cs"/>
              </a:rPr>
              <a:t>cloacal folds</a:t>
            </a:r>
            <a:r>
              <a:rPr lang="en-PH" sz="1200" kern="1200" dirty="0">
                <a:solidFill>
                  <a:schemeClr val="tx1"/>
                </a:solidFill>
                <a:effectLst/>
                <a:latin typeface="+mn-lt"/>
                <a:ea typeface="+mn-ea"/>
                <a:cs typeface="+mn-cs"/>
              </a:rPr>
              <a:t>.</a:t>
            </a:r>
          </a:p>
          <a:p>
            <a:r>
              <a:rPr lang="en-PH" sz="1200" kern="1200" dirty="0">
                <a:solidFill>
                  <a:schemeClr val="tx1"/>
                </a:solidFill>
                <a:effectLst/>
                <a:latin typeface="+mn-lt"/>
                <a:ea typeface="+mn-ea"/>
                <a:cs typeface="+mn-cs"/>
              </a:rPr>
              <a:t>Cranially, these folds fuse to form the </a:t>
            </a:r>
            <a:r>
              <a:rPr lang="en-PH" sz="1200" b="1" kern="1200" dirty="0">
                <a:solidFill>
                  <a:schemeClr val="tx1"/>
                </a:solidFill>
                <a:effectLst/>
                <a:latin typeface="+mn-lt"/>
                <a:ea typeface="+mn-ea"/>
                <a:cs typeface="+mn-cs"/>
              </a:rPr>
              <a:t>genital tubercle</a:t>
            </a:r>
            <a:r>
              <a:rPr lang="en-PH" sz="1200" kern="1200" dirty="0">
                <a:solidFill>
                  <a:schemeClr val="tx1"/>
                </a:solidFill>
                <a:effectLst/>
                <a:latin typeface="+mn-lt"/>
                <a:ea typeface="+mn-ea"/>
                <a:cs typeface="+mn-cs"/>
              </a:rPr>
              <a:t>. Caudally, they divide into the urethral folds (anterior) and anal folds (posterior).</a:t>
            </a:r>
          </a:p>
          <a:p>
            <a:r>
              <a:rPr lang="en-PH" sz="1200" b="1" kern="1200" dirty="0">
                <a:solidFill>
                  <a:schemeClr val="tx1"/>
                </a:solidFill>
                <a:effectLst/>
                <a:latin typeface="+mn-lt"/>
                <a:ea typeface="+mn-ea"/>
                <a:cs typeface="+mn-cs"/>
              </a:rPr>
              <a:t>Genital swellings</a:t>
            </a:r>
            <a:r>
              <a:rPr lang="en-PH" sz="1200" kern="1200" dirty="0">
                <a:solidFill>
                  <a:schemeClr val="tx1"/>
                </a:solidFill>
                <a:effectLst/>
                <a:latin typeface="+mn-lt"/>
                <a:ea typeface="+mn-ea"/>
                <a:cs typeface="+mn-cs"/>
              </a:rPr>
              <a:t> develop either side of the urethral folds.</a:t>
            </a:r>
          </a:p>
          <a:p>
            <a:r>
              <a:rPr lang="en-PH" sz="1200" b="1" kern="1200" dirty="0">
                <a:solidFill>
                  <a:schemeClr val="tx1"/>
                </a:solidFill>
                <a:effectLst/>
                <a:latin typeface="+mn-lt"/>
                <a:ea typeface="+mn-ea"/>
                <a:cs typeface="+mn-cs"/>
              </a:rPr>
              <a:t>Male</a:t>
            </a:r>
            <a:endParaRPr lang="en-PH" sz="1200" kern="1200" dirty="0">
              <a:solidFill>
                <a:schemeClr val="tx1"/>
              </a:solidFill>
              <a:effectLst/>
              <a:latin typeface="+mn-lt"/>
              <a:ea typeface="+mn-ea"/>
              <a:cs typeface="+mn-cs"/>
            </a:endParaRPr>
          </a:p>
          <a:p>
            <a:r>
              <a:rPr lang="en-PH" sz="1200" kern="1200" dirty="0">
                <a:solidFill>
                  <a:schemeClr val="tx1"/>
                </a:solidFill>
                <a:effectLst/>
                <a:latin typeface="+mn-lt"/>
                <a:ea typeface="+mn-ea"/>
                <a:cs typeface="+mn-cs"/>
              </a:rPr>
              <a:t>The development of the indifferent genitalia into the male genitalia is driven by the presence of androgens from the testes, namely </a:t>
            </a:r>
            <a:r>
              <a:rPr lang="en-PH" sz="1200" b="1" kern="1200" dirty="0">
                <a:solidFill>
                  <a:schemeClr val="tx1"/>
                </a:solidFill>
                <a:effectLst/>
                <a:latin typeface="+mn-lt"/>
                <a:ea typeface="+mn-ea"/>
                <a:cs typeface="+mn-cs"/>
              </a:rPr>
              <a:t>dihydrotestosterone (DHT)</a:t>
            </a:r>
            <a:r>
              <a:rPr lang="en-PH" sz="1200" kern="1200" dirty="0">
                <a:solidFill>
                  <a:schemeClr val="tx1"/>
                </a:solidFill>
                <a:effectLst/>
                <a:latin typeface="+mn-lt"/>
                <a:ea typeface="+mn-ea"/>
                <a:cs typeface="+mn-cs"/>
              </a:rPr>
              <a:t>.</a:t>
            </a:r>
          </a:p>
          <a:p>
            <a:r>
              <a:rPr lang="en-PH" sz="1200" kern="1200" dirty="0">
                <a:solidFill>
                  <a:schemeClr val="tx1"/>
                </a:solidFill>
                <a:effectLst/>
                <a:latin typeface="+mn-lt"/>
                <a:ea typeface="+mn-ea"/>
                <a:cs typeface="+mn-cs"/>
              </a:rPr>
              <a:t>There is rapid elongation of the genital tubercle, which becomes the </a:t>
            </a:r>
            <a:r>
              <a:rPr lang="en-PH" sz="1200" b="1" kern="1200" dirty="0">
                <a:solidFill>
                  <a:schemeClr val="tx1"/>
                </a:solidFill>
                <a:effectLst/>
                <a:latin typeface="+mn-lt"/>
                <a:ea typeface="+mn-ea"/>
                <a:cs typeface="+mn-cs"/>
              </a:rPr>
              <a:t>phallus</a:t>
            </a:r>
            <a:r>
              <a:rPr lang="en-PH" sz="1200" kern="1200" dirty="0">
                <a:solidFill>
                  <a:schemeClr val="tx1"/>
                </a:solidFill>
                <a:effectLst/>
                <a:latin typeface="+mn-lt"/>
                <a:ea typeface="+mn-ea"/>
                <a:cs typeface="+mn-cs"/>
              </a:rPr>
              <a:t>. The urethral folds are pulled to form the </a:t>
            </a:r>
            <a:r>
              <a:rPr lang="en-PH" sz="1200" b="1" kern="1200" dirty="0">
                <a:solidFill>
                  <a:schemeClr val="tx1"/>
                </a:solidFill>
                <a:effectLst/>
                <a:latin typeface="+mn-lt"/>
                <a:ea typeface="+mn-ea"/>
                <a:cs typeface="+mn-cs"/>
              </a:rPr>
              <a:t>urethral groove </a:t>
            </a:r>
            <a:r>
              <a:rPr lang="en-PH" sz="1200" kern="1200" dirty="0">
                <a:solidFill>
                  <a:schemeClr val="tx1"/>
                </a:solidFill>
                <a:effectLst/>
                <a:latin typeface="+mn-lt"/>
                <a:ea typeface="+mn-ea"/>
                <a:cs typeface="+mn-cs"/>
              </a:rPr>
              <a:t>– this extends along the caudal aspect of the phallus. The folds close over by the 4</a:t>
            </a:r>
            <a:r>
              <a:rPr lang="en-PH" sz="1200" kern="1200" baseline="30000" dirty="0">
                <a:solidFill>
                  <a:schemeClr val="tx1"/>
                </a:solidFill>
                <a:effectLst/>
                <a:latin typeface="+mn-lt"/>
                <a:ea typeface="+mn-ea"/>
                <a:cs typeface="+mn-cs"/>
              </a:rPr>
              <a:t>th</a:t>
            </a:r>
            <a:r>
              <a:rPr lang="en-PH" sz="1200" kern="1200" dirty="0">
                <a:solidFill>
                  <a:schemeClr val="tx1"/>
                </a:solidFill>
                <a:effectLst/>
                <a:latin typeface="+mn-lt"/>
                <a:ea typeface="+mn-ea"/>
                <a:cs typeface="+mn-cs"/>
              </a:rPr>
              <a:t> month, forming the penile </a:t>
            </a:r>
            <a:r>
              <a:rPr lang="en-PH" sz="1200" b="1" kern="1200" dirty="0">
                <a:solidFill>
                  <a:schemeClr val="tx1"/>
                </a:solidFill>
                <a:effectLst/>
                <a:latin typeface="+mn-lt"/>
                <a:ea typeface="+mn-ea"/>
                <a:cs typeface="+mn-cs"/>
              </a:rPr>
              <a:t>urethra</a:t>
            </a:r>
            <a:r>
              <a:rPr lang="en-PH" sz="1200" kern="1200" dirty="0">
                <a:solidFill>
                  <a:schemeClr val="tx1"/>
                </a:solidFill>
                <a:effectLst/>
                <a:latin typeface="+mn-lt"/>
                <a:ea typeface="+mn-ea"/>
                <a:cs typeface="+mn-cs"/>
              </a:rPr>
              <a:t>.</a:t>
            </a:r>
          </a:p>
          <a:p>
            <a:r>
              <a:rPr lang="en-PH" sz="1200" kern="1200" dirty="0">
                <a:solidFill>
                  <a:schemeClr val="tx1"/>
                </a:solidFill>
                <a:effectLst/>
                <a:latin typeface="+mn-lt"/>
                <a:ea typeface="+mn-ea"/>
                <a:cs typeface="+mn-cs"/>
              </a:rPr>
              <a:t>The genital swellings become the </a:t>
            </a:r>
            <a:r>
              <a:rPr lang="en-PH" sz="1200" b="1" kern="1200" dirty="0">
                <a:solidFill>
                  <a:schemeClr val="tx1"/>
                </a:solidFill>
                <a:effectLst/>
                <a:latin typeface="+mn-lt"/>
                <a:ea typeface="+mn-ea"/>
                <a:cs typeface="+mn-cs"/>
              </a:rPr>
              <a:t>scrotal swellings</a:t>
            </a:r>
            <a:r>
              <a:rPr lang="en-PH" sz="1200" kern="1200" dirty="0">
                <a:solidFill>
                  <a:schemeClr val="tx1"/>
                </a:solidFill>
                <a:effectLst/>
                <a:latin typeface="+mn-lt"/>
                <a:ea typeface="+mn-ea"/>
                <a:cs typeface="+mn-cs"/>
              </a:rPr>
              <a:t>, moving caudally to eventually form the scrotum.</a:t>
            </a:r>
          </a:p>
          <a:p>
            <a:endParaRPr lang="en-PH" sz="1200" kern="1200" dirty="0">
              <a:solidFill>
                <a:schemeClr val="tx1"/>
              </a:solidFill>
              <a:effectLst/>
              <a:latin typeface="+mn-lt"/>
              <a:ea typeface="+mn-ea"/>
              <a:cs typeface="+mn-cs"/>
            </a:endParaRPr>
          </a:p>
          <a:p>
            <a:r>
              <a:rPr lang="en-PH" sz="1200" kern="1200" dirty="0">
                <a:solidFill>
                  <a:schemeClr val="tx1"/>
                </a:solidFill>
                <a:effectLst/>
                <a:latin typeface="+mn-lt"/>
                <a:ea typeface="+mn-ea"/>
                <a:cs typeface="+mn-cs"/>
              </a:rPr>
              <a:t>By the end of month two, there are already differences between males and females. However, these differences are only on the inside. By now, the internal gonads have developed into either testes or ovaries. However, the external structures still look pretty much the same.</a:t>
            </a:r>
          </a:p>
          <a:p>
            <a:r>
              <a:rPr lang="en-PH" sz="1200" kern="1200" dirty="0">
                <a:solidFill>
                  <a:schemeClr val="tx1"/>
                </a:solidFill>
                <a:effectLst/>
                <a:latin typeface="+mn-lt"/>
                <a:ea typeface="+mn-ea"/>
                <a:cs typeface="+mn-cs"/>
              </a:rPr>
              <a:t>Both males and females start out in what is called a state of undifferentiation, where their tissues look exactly the same and even have the same potential to develop into either male or female parts! They both </a:t>
            </a:r>
            <a:r>
              <a:rPr lang="en-PH" sz="1200" kern="1200" dirty="0" err="1">
                <a:solidFill>
                  <a:schemeClr val="tx1"/>
                </a:solidFill>
                <a:effectLst/>
                <a:latin typeface="+mn-lt"/>
                <a:ea typeface="+mn-ea"/>
                <a:cs typeface="+mn-cs"/>
              </a:rPr>
              <a:t>kinda</a:t>
            </a:r>
            <a:r>
              <a:rPr lang="en-PH" sz="1200" kern="1200" dirty="0">
                <a:solidFill>
                  <a:schemeClr val="tx1"/>
                </a:solidFill>
                <a:effectLst/>
                <a:latin typeface="+mn-lt"/>
                <a:ea typeface="+mn-ea"/>
                <a:cs typeface="+mn-cs"/>
              </a:rPr>
              <a:t> look like the picture below - neither male nor female.</a:t>
            </a:r>
          </a:p>
          <a:p>
            <a:endParaRPr lang="en-PH"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578D8A-898E-3D49-B98D-C08BB6B33591}" type="slidenum">
              <a:rPr lang="en-US" smtClean="0"/>
              <a:t>7</a:t>
            </a:fld>
            <a:endParaRPr lang="en-US"/>
          </a:p>
        </p:txBody>
      </p:sp>
    </p:spTree>
    <p:extLst>
      <p:ext uri="{BB962C8B-B14F-4D97-AF65-F5344CB8AC3E}">
        <p14:creationId xmlns:p14="http://schemas.microsoft.com/office/powerpoint/2010/main" val="1941455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Once the internal gonads have developed, the testes start producing a hormone called testosterone. This happens between weeks 7-9 of gestation and is the beginning of the steps leading to the differences in male and female development. This process is known as </a:t>
            </a:r>
            <a:r>
              <a:rPr lang="en-PH" sz="1200" b="1" kern="1200" dirty="0">
                <a:solidFill>
                  <a:schemeClr val="tx1"/>
                </a:solidFill>
                <a:effectLst/>
                <a:latin typeface="+mn-lt"/>
                <a:ea typeface="+mn-ea"/>
                <a:cs typeface="+mn-cs"/>
              </a:rPr>
              <a:t>sexual differentiation</a:t>
            </a:r>
            <a:r>
              <a:rPr lang="en-PH" sz="1200" kern="1200" dirty="0">
                <a:solidFill>
                  <a:schemeClr val="tx1"/>
                </a:solidFill>
                <a:effectLst/>
                <a:latin typeface="+mn-lt"/>
                <a:ea typeface="+mn-ea"/>
                <a:cs typeface="+mn-cs"/>
              </a:rPr>
              <a:t> and can officially be defined as the process of developing sex- or gender-specific tissues, organs, and functions. </a:t>
            </a:r>
            <a:endParaRPr lang="en-US" dirty="0"/>
          </a:p>
          <a:p>
            <a:r>
              <a:rPr lang="en-PH" sz="1200" kern="1200" dirty="0">
                <a:solidFill>
                  <a:schemeClr val="tx1"/>
                </a:solidFill>
                <a:effectLst/>
                <a:latin typeface="+mn-lt"/>
                <a:ea typeface="+mn-ea"/>
                <a:cs typeface="+mn-cs"/>
              </a:rPr>
              <a:t>Testosterone is released from the testes into the bloodstream. </a:t>
            </a:r>
            <a:r>
              <a:rPr lang="en-PH" sz="1200" b="1" kern="1200" dirty="0">
                <a:solidFill>
                  <a:schemeClr val="tx1"/>
                </a:solidFill>
                <a:effectLst/>
                <a:latin typeface="+mn-lt"/>
                <a:ea typeface="+mn-ea"/>
                <a:cs typeface="+mn-cs"/>
              </a:rPr>
              <a:t>Testosterone</a:t>
            </a:r>
            <a:r>
              <a:rPr lang="en-PH" sz="1200" kern="1200" dirty="0">
                <a:solidFill>
                  <a:schemeClr val="tx1"/>
                </a:solidFill>
                <a:effectLst/>
                <a:latin typeface="+mn-lt"/>
                <a:ea typeface="+mn-ea"/>
                <a:cs typeface="+mn-cs"/>
              </a:rPr>
              <a:t> is a male steroid hormone that is part of a class of hormones called androgens. Another hormone in this class is </a:t>
            </a:r>
            <a:r>
              <a:rPr lang="en-PH" sz="1200" b="1" kern="1200" dirty="0">
                <a:solidFill>
                  <a:schemeClr val="tx1"/>
                </a:solidFill>
                <a:effectLst/>
                <a:latin typeface="+mn-lt"/>
                <a:ea typeface="+mn-ea"/>
                <a:cs typeface="+mn-cs"/>
              </a:rPr>
              <a:t>dihydrotestosterone</a:t>
            </a:r>
            <a:r>
              <a:rPr lang="en-PH" sz="1200" kern="1200" dirty="0">
                <a:solidFill>
                  <a:schemeClr val="tx1"/>
                </a:solidFill>
                <a:effectLst/>
                <a:latin typeface="+mn-lt"/>
                <a:ea typeface="+mn-ea"/>
                <a:cs typeface="+mn-cs"/>
              </a:rPr>
              <a:t>, or </a:t>
            </a:r>
            <a:r>
              <a:rPr lang="en-PH" sz="1200" b="1" kern="1200" dirty="0">
                <a:solidFill>
                  <a:schemeClr val="tx1"/>
                </a:solidFill>
                <a:effectLst/>
                <a:latin typeface="+mn-lt"/>
                <a:ea typeface="+mn-ea"/>
                <a:cs typeface="+mn-cs"/>
              </a:rPr>
              <a:t>DHT</a:t>
            </a:r>
            <a:r>
              <a:rPr lang="en-PH" sz="1200" kern="1200" dirty="0">
                <a:solidFill>
                  <a:schemeClr val="tx1"/>
                </a:solidFill>
                <a:effectLst/>
                <a:latin typeface="+mn-lt"/>
                <a:ea typeface="+mn-ea"/>
                <a:cs typeface="+mn-cs"/>
              </a:rPr>
              <a:t> for short. While testosterone is important for many aspects of male development, about 5% of testosterone is converted into DHT. And, it is DHT that is the main hormone required for normal external development of the male genitals.</a:t>
            </a:r>
          </a:p>
          <a:p>
            <a:r>
              <a:rPr lang="en-PH" sz="1200" kern="1200" dirty="0">
                <a:solidFill>
                  <a:schemeClr val="tx1"/>
                </a:solidFill>
                <a:effectLst/>
                <a:latin typeface="+mn-lt"/>
                <a:ea typeface="+mn-ea"/>
                <a:cs typeface="+mn-cs"/>
              </a:rPr>
              <a:t>Now, in order for DHT to be able to carry out its effects on the external tissues, it has to be able to bind to them. It does that by binding to receptors for androgens known as androgen receptors. Once the DHT has bound to its receptors, it begins to carry out its job which is to  direct the development, or differentiation, of the undifferentiated tissues. Without testosterone, DHT, or androgen receptors, the undifferentiated tissues would end up following more of a female path of differentiation.</a:t>
            </a:r>
          </a:p>
          <a:p>
            <a:r>
              <a:rPr lang="en-PH" sz="1200" kern="1200" dirty="0">
                <a:solidFill>
                  <a:schemeClr val="tx1"/>
                </a:solidFill>
                <a:effectLst/>
                <a:latin typeface="+mn-lt"/>
                <a:ea typeface="+mn-ea"/>
                <a:cs typeface="+mn-cs"/>
              </a:rPr>
              <a:t>Under the influence of androgens, mostly DHT, the male tissues will enlarge and fuse to create the penis and the scrotum. In comparison, the female tissues will develop into the female genitals in the absence of androgens.</a:t>
            </a:r>
          </a:p>
          <a:p>
            <a:r>
              <a:rPr lang="en-PH" sz="1200" kern="1200" dirty="0">
                <a:solidFill>
                  <a:schemeClr val="tx1"/>
                </a:solidFill>
                <a:effectLst/>
                <a:latin typeface="+mn-lt"/>
                <a:ea typeface="+mn-ea"/>
                <a:cs typeface="+mn-cs"/>
              </a:rPr>
              <a:t>Estrogens in the female embryo are responsible for external genital development. The </a:t>
            </a:r>
            <a:r>
              <a:rPr lang="en-PH" sz="1200" b="1" kern="1200" dirty="0">
                <a:solidFill>
                  <a:schemeClr val="tx1"/>
                </a:solidFill>
                <a:effectLst/>
                <a:latin typeface="+mn-lt"/>
                <a:ea typeface="+mn-ea"/>
                <a:cs typeface="+mn-cs"/>
              </a:rPr>
              <a:t>genital tubercle</a:t>
            </a:r>
            <a:r>
              <a:rPr lang="en-PH" sz="1200" kern="1200" dirty="0">
                <a:solidFill>
                  <a:schemeClr val="tx1"/>
                </a:solidFill>
                <a:effectLst/>
                <a:latin typeface="+mn-lt"/>
                <a:ea typeface="+mn-ea"/>
                <a:cs typeface="+mn-cs"/>
              </a:rPr>
              <a:t> only elongates slightly to form the </a:t>
            </a:r>
            <a:r>
              <a:rPr lang="en-PH" sz="1200" b="1" kern="1200" dirty="0">
                <a:solidFill>
                  <a:schemeClr val="tx1"/>
                </a:solidFill>
                <a:effectLst/>
                <a:latin typeface="+mn-lt"/>
                <a:ea typeface="+mn-ea"/>
                <a:cs typeface="+mn-cs"/>
              </a:rPr>
              <a:t>clitoris</a:t>
            </a:r>
            <a:r>
              <a:rPr lang="en-PH" sz="1200" kern="1200" dirty="0">
                <a:solidFill>
                  <a:schemeClr val="tx1"/>
                </a:solidFill>
                <a:effectLst/>
                <a:latin typeface="+mn-lt"/>
                <a:ea typeface="+mn-ea"/>
                <a:cs typeface="+mn-cs"/>
              </a:rPr>
              <a:t>.</a:t>
            </a:r>
          </a:p>
          <a:p>
            <a:r>
              <a:rPr lang="en-PH" sz="1200" kern="1200" dirty="0">
                <a:solidFill>
                  <a:schemeClr val="tx1"/>
                </a:solidFill>
                <a:effectLst/>
                <a:latin typeface="+mn-lt"/>
                <a:ea typeface="+mn-ea"/>
                <a:cs typeface="+mn-cs"/>
              </a:rPr>
              <a:t>The urethral folds and genital swellings do not fuse, but instead form the labia minora and </a:t>
            </a:r>
            <a:r>
              <a:rPr lang="en-PH" sz="1200" b="1" kern="1200" dirty="0">
                <a:solidFill>
                  <a:schemeClr val="tx1"/>
                </a:solidFill>
                <a:effectLst/>
                <a:latin typeface="+mn-lt"/>
                <a:ea typeface="+mn-ea"/>
                <a:cs typeface="+mn-cs"/>
              </a:rPr>
              <a:t>labia majora</a:t>
            </a:r>
            <a:r>
              <a:rPr lang="en-PH" sz="1200" kern="1200" dirty="0">
                <a:solidFill>
                  <a:schemeClr val="tx1"/>
                </a:solidFill>
                <a:effectLst/>
                <a:latin typeface="+mn-lt"/>
                <a:ea typeface="+mn-ea"/>
                <a:cs typeface="+mn-cs"/>
              </a:rPr>
              <a:t> respectively.</a:t>
            </a:r>
          </a:p>
          <a:p>
            <a:r>
              <a:rPr lang="en-PH" sz="1200" kern="1200" dirty="0">
                <a:solidFill>
                  <a:schemeClr val="tx1"/>
                </a:solidFill>
                <a:effectLst/>
                <a:latin typeface="+mn-lt"/>
                <a:ea typeface="+mn-ea"/>
                <a:cs typeface="+mn-cs"/>
              </a:rPr>
              <a:t>The urogenital groove therefore remains open, forming the </a:t>
            </a:r>
            <a:r>
              <a:rPr lang="en-PH" sz="1200" b="1" kern="1200" dirty="0">
                <a:solidFill>
                  <a:schemeClr val="tx1"/>
                </a:solidFill>
                <a:effectLst/>
                <a:latin typeface="+mn-lt"/>
                <a:ea typeface="+mn-ea"/>
                <a:cs typeface="+mn-cs"/>
              </a:rPr>
              <a:t>vestibule</a:t>
            </a:r>
            <a:r>
              <a:rPr lang="en-PH" sz="1200" kern="1200" dirty="0">
                <a:solidFill>
                  <a:schemeClr val="tx1"/>
                </a:solidFill>
                <a:effectLst/>
                <a:latin typeface="+mn-lt"/>
                <a:ea typeface="+mn-ea"/>
                <a:cs typeface="+mn-cs"/>
              </a:rPr>
              <a:t> into which the urethra and vagina open.</a:t>
            </a:r>
          </a:p>
          <a:p>
            <a:endParaRPr lang="en-PH"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578D8A-898E-3D49-B98D-C08BB6B33591}" type="slidenum">
              <a:rPr lang="en-US" smtClean="0"/>
              <a:t>8</a:t>
            </a:fld>
            <a:endParaRPr lang="en-US"/>
          </a:p>
        </p:txBody>
      </p:sp>
    </p:spTree>
    <p:extLst>
      <p:ext uri="{BB962C8B-B14F-4D97-AF65-F5344CB8AC3E}">
        <p14:creationId xmlns:p14="http://schemas.microsoft.com/office/powerpoint/2010/main" val="1261818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PH" sz="1200" b="0" i="0" kern="1200" cap="all" dirty="0">
                <a:solidFill>
                  <a:schemeClr val="tx1"/>
                </a:solidFill>
                <a:effectLst/>
                <a:latin typeface="+mn-lt"/>
                <a:ea typeface="+mn-ea"/>
                <a:cs typeface="+mn-cs"/>
              </a:rPr>
              <a:t>TESTICULAR DESCENT:</a:t>
            </a:r>
          </a:p>
          <a:p>
            <a:pPr fontAlgn="base"/>
            <a:r>
              <a:rPr lang="en-PH" sz="1200" b="1" i="1" kern="1200" dirty="0">
                <a:solidFill>
                  <a:schemeClr val="tx1"/>
                </a:solidFill>
                <a:effectLst/>
                <a:latin typeface="+mn-lt"/>
                <a:ea typeface="+mn-ea"/>
                <a:cs typeface="+mn-cs"/>
              </a:rPr>
              <a:t>Week 7</a:t>
            </a:r>
            <a:endParaRPr lang="en-PH" sz="1200" b="1" i="0" kern="1200" dirty="0">
              <a:solidFill>
                <a:schemeClr val="tx1"/>
              </a:solidFill>
              <a:effectLst/>
              <a:latin typeface="+mn-lt"/>
              <a:ea typeface="+mn-ea"/>
              <a:cs typeface="+mn-cs"/>
            </a:endParaRPr>
          </a:p>
          <a:p>
            <a:pPr fontAlgn="base"/>
            <a:r>
              <a:rPr lang="en-PH" sz="1200" b="0" i="0" kern="1200" dirty="0">
                <a:solidFill>
                  <a:schemeClr val="tx1"/>
                </a:solidFill>
                <a:effectLst/>
                <a:latin typeface="+mn-lt"/>
                <a:ea typeface="+mn-ea"/>
                <a:cs typeface="+mn-cs"/>
              </a:rPr>
              <a:t>The testes are originally located within the abdominal cavity, deep to the peritoneum (aka, retroperitoneal).</a:t>
            </a:r>
          </a:p>
          <a:p>
            <a:pPr fontAlgn="base"/>
            <a:r>
              <a:rPr lang="en-PH" sz="1200" b="0" i="0" kern="1200" dirty="0">
                <a:solidFill>
                  <a:schemeClr val="tx1"/>
                </a:solidFill>
                <a:effectLst/>
                <a:latin typeface="+mn-lt"/>
                <a:ea typeface="+mn-ea"/>
                <a:cs typeface="+mn-cs"/>
              </a:rPr>
              <a:t>The caudal genital ligament attaches to the superior pole of the testes.</a:t>
            </a:r>
          </a:p>
          <a:p>
            <a:pPr fontAlgn="base"/>
            <a:r>
              <a:rPr lang="en-PH" sz="1200" b="0" i="0" kern="1200" dirty="0">
                <a:solidFill>
                  <a:schemeClr val="tx1"/>
                </a:solidFill>
                <a:effectLst/>
                <a:latin typeface="+mn-lt"/>
                <a:ea typeface="+mn-ea"/>
                <a:cs typeface="+mn-cs"/>
              </a:rPr>
              <a:t>The gubernaculum anchors the inferior pole to the scrotal swelling, inferiorly.</a:t>
            </a:r>
          </a:p>
          <a:p>
            <a:pPr fontAlgn="base"/>
            <a:r>
              <a:rPr lang="en-PH" sz="1200" b="1" i="1" kern="1200" dirty="0">
                <a:solidFill>
                  <a:schemeClr val="tx1"/>
                </a:solidFill>
                <a:effectLst/>
                <a:latin typeface="+mn-lt"/>
                <a:ea typeface="+mn-ea"/>
                <a:cs typeface="+mn-cs"/>
              </a:rPr>
              <a:t>Week 12</a:t>
            </a:r>
            <a:endParaRPr lang="en-PH" sz="1200" b="1" i="0" kern="1200" dirty="0">
              <a:solidFill>
                <a:schemeClr val="tx1"/>
              </a:solidFill>
              <a:effectLst/>
              <a:latin typeface="+mn-lt"/>
              <a:ea typeface="+mn-ea"/>
              <a:cs typeface="+mn-cs"/>
            </a:endParaRPr>
          </a:p>
          <a:p>
            <a:pPr fontAlgn="base"/>
            <a:r>
              <a:rPr lang="en-PH" sz="1200" b="0" i="0" kern="1200" dirty="0">
                <a:solidFill>
                  <a:schemeClr val="tx1"/>
                </a:solidFill>
                <a:effectLst/>
                <a:latin typeface="+mn-lt"/>
                <a:ea typeface="+mn-ea"/>
                <a:cs typeface="+mn-cs"/>
              </a:rPr>
              <a:t>The peritoneum begins to evaginate, forming the vaginal process as it grows towards and into the scrotal swelling.</a:t>
            </a:r>
            <a:br>
              <a:rPr lang="en-PH" sz="1200" b="0" i="0" kern="1200" dirty="0">
                <a:solidFill>
                  <a:schemeClr val="tx1"/>
                </a:solidFill>
                <a:effectLst/>
                <a:latin typeface="+mn-lt"/>
                <a:ea typeface="+mn-ea"/>
                <a:cs typeface="+mn-cs"/>
              </a:rPr>
            </a:br>
            <a:r>
              <a:rPr lang="en-PH" sz="1200" b="0" i="0" kern="1200" dirty="0">
                <a:solidFill>
                  <a:schemeClr val="tx1"/>
                </a:solidFill>
                <a:effectLst/>
                <a:latin typeface="+mn-lt"/>
                <a:ea typeface="+mn-ea"/>
                <a:cs typeface="+mn-cs"/>
              </a:rPr>
              <a:t>As it migrates, the vaginal process creates a cavity as it pushes through the abdominal wall layers, ultimately giving rise to the inguinal canals.</a:t>
            </a:r>
          </a:p>
          <a:p>
            <a:pPr fontAlgn="base"/>
            <a:r>
              <a:rPr lang="en-PH" sz="1200" b="1" i="1" kern="1200" dirty="0">
                <a:solidFill>
                  <a:schemeClr val="tx1"/>
                </a:solidFill>
                <a:effectLst/>
                <a:latin typeface="+mn-lt"/>
                <a:ea typeface="+mn-ea"/>
                <a:cs typeface="+mn-cs"/>
              </a:rPr>
              <a:t>9 Months</a:t>
            </a:r>
            <a:endParaRPr lang="en-PH" sz="1200" b="1" i="0" kern="1200" dirty="0">
              <a:solidFill>
                <a:schemeClr val="tx1"/>
              </a:solidFill>
              <a:effectLst/>
              <a:latin typeface="+mn-lt"/>
              <a:ea typeface="+mn-ea"/>
              <a:cs typeface="+mn-cs"/>
            </a:endParaRPr>
          </a:p>
          <a:p>
            <a:pPr fontAlgn="base"/>
            <a:r>
              <a:rPr lang="en-PH" sz="1200" b="0" i="0" kern="1200" dirty="0">
                <a:solidFill>
                  <a:schemeClr val="tx1"/>
                </a:solidFill>
                <a:effectLst/>
                <a:latin typeface="+mn-lt"/>
                <a:ea typeface="+mn-ea"/>
                <a:cs typeface="+mn-cs"/>
              </a:rPr>
              <a:t>The testes have traveled through the inguinal canals to reach the scrotal sac; thus, in the mature form, the testes are external to the pelvic cavity.</a:t>
            </a:r>
          </a:p>
          <a:p>
            <a:pPr fontAlgn="base"/>
            <a:r>
              <a:rPr lang="en-PH" sz="1200" b="0" i="0" kern="1200" dirty="0">
                <a:solidFill>
                  <a:schemeClr val="tx1"/>
                </a:solidFill>
                <a:effectLst/>
                <a:latin typeface="+mn-lt"/>
                <a:ea typeface="+mn-ea"/>
                <a:cs typeface="+mn-cs"/>
              </a:rPr>
              <a:t>Though the caudal genital ligament regresses, the gubernaculum persists to anchor the testis.</a:t>
            </a:r>
            <a:br>
              <a:rPr lang="en-PH" sz="1200" b="0" i="0" kern="1200" dirty="0">
                <a:solidFill>
                  <a:schemeClr val="tx1"/>
                </a:solidFill>
                <a:effectLst/>
                <a:latin typeface="+mn-lt"/>
                <a:ea typeface="+mn-ea"/>
                <a:cs typeface="+mn-cs"/>
              </a:rPr>
            </a:br>
            <a:r>
              <a:rPr lang="en-PH" sz="1200" b="0" i="0" kern="1200" dirty="0">
                <a:solidFill>
                  <a:schemeClr val="tx1"/>
                </a:solidFill>
                <a:effectLst/>
                <a:latin typeface="+mn-lt"/>
                <a:ea typeface="+mn-ea"/>
                <a:cs typeface="+mn-cs"/>
              </a:rPr>
              <a:t>-— The gubernaculum directs the testis during its migration through the inguinal canal to the scrotal sac; although the exact mechanisms are uncertain, shortening of the gubernaculum paired with growth of the abdominal organs (and, consequently, increased intra-abdominal pressure) likely facilitate testes descent.</a:t>
            </a:r>
          </a:p>
          <a:p>
            <a:r>
              <a:rPr lang="en-PH" sz="1200" kern="1200" dirty="0">
                <a:solidFill>
                  <a:schemeClr val="tx1"/>
                </a:solidFill>
                <a:effectLst/>
                <a:latin typeface="+mn-lt"/>
                <a:ea typeface="+mn-ea"/>
                <a:cs typeface="+mn-cs"/>
              </a:rPr>
              <a:t>While the gonads arise in the upper lumbar region, they are each tethered to the scrotum or labia by the </a:t>
            </a:r>
            <a:r>
              <a:rPr lang="en-PH" sz="1200" b="1" kern="1200" dirty="0">
                <a:solidFill>
                  <a:schemeClr val="tx1"/>
                </a:solidFill>
                <a:effectLst/>
                <a:latin typeface="+mn-lt"/>
                <a:ea typeface="+mn-ea"/>
                <a:cs typeface="+mn-cs"/>
              </a:rPr>
              <a:t>gubernaculum</a:t>
            </a:r>
            <a:r>
              <a:rPr lang="en-PH" sz="1200" kern="1200" dirty="0">
                <a:solidFill>
                  <a:schemeClr val="tx1"/>
                </a:solidFill>
                <a:effectLst/>
                <a:latin typeface="+mn-lt"/>
                <a:ea typeface="+mn-ea"/>
                <a:cs typeface="+mn-cs"/>
              </a:rPr>
              <a:t> – a ligamentous structure formed from mesenchyme.</a:t>
            </a:r>
          </a:p>
          <a:p>
            <a:endParaRPr lang="en-PH" sz="1200" kern="1200" dirty="0">
              <a:solidFill>
                <a:schemeClr val="tx1"/>
              </a:solidFill>
              <a:effectLst/>
              <a:latin typeface="+mn-lt"/>
              <a:ea typeface="+mn-ea"/>
              <a:cs typeface="+mn-cs"/>
            </a:endParaRPr>
          </a:p>
          <a:p>
            <a:r>
              <a:rPr lang="en-PH" sz="1200" b="1" kern="1200" dirty="0">
                <a:solidFill>
                  <a:schemeClr val="tx1"/>
                </a:solidFill>
                <a:effectLst/>
                <a:latin typeface="+mn-lt"/>
                <a:ea typeface="+mn-ea"/>
                <a:cs typeface="+mn-cs"/>
              </a:rPr>
              <a:t>Testes</a:t>
            </a:r>
            <a:endParaRPr lang="en-PH" sz="1200" kern="1200" dirty="0">
              <a:solidFill>
                <a:schemeClr val="tx1"/>
              </a:solidFill>
              <a:effectLst/>
              <a:latin typeface="+mn-lt"/>
              <a:ea typeface="+mn-ea"/>
              <a:cs typeface="+mn-cs"/>
            </a:endParaRPr>
          </a:p>
          <a:p>
            <a:r>
              <a:rPr lang="en-PH" sz="1200" kern="1200" dirty="0">
                <a:solidFill>
                  <a:schemeClr val="tx1"/>
                </a:solidFill>
                <a:effectLst/>
                <a:latin typeface="+mn-lt"/>
                <a:ea typeface="+mn-ea"/>
                <a:cs typeface="+mn-cs"/>
              </a:rPr>
              <a:t>As the body of the fetus grows, the testes become more </a:t>
            </a:r>
            <a:r>
              <a:rPr lang="en-PH" sz="1200" b="1" kern="1200" dirty="0">
                <a:solidFill>
                  <a:schemeClr val="tx1"/>
                </a:solidFill>
                <a:effectLst/>
                <a:latin typeface="+mn-lt"/>
                <a:ea typeface="+mn-ea"/>
                <a:cs typeface="+mn-cs"/>
              </a:rPr>
              <a:t>caudal</a:t>
            </a:r>
            <a:r>
              <a:rPr lang="en-PH" sz="1200" kern="1200" dirty="0">
                <a:solidFill>
                  <a:schemeClr val="tx1"/>
                </a:solidFill>
                <a:effectLst/>
                <a:latin typeface="+mn-lt"/>
                <a:ea typeface="+mn-ea"/>
                <a:cs typeface="+mn-cs"/>
              </a:rPr>
              <a:t>. They pass through the </a:t>
            </a:r>
            <a:r>
              <a:rPr lang="en-PH" sz="1200" b="1" kern="1200" dirty="0">
                <a:solidFill>
                  <a:schemeClr val="tx1"/>
                </a:solidFill>
                <a:effectLst/>
                <a:latin typeface="+mn-lt"/>
                <a:ea typeface="+mn-ea"/>
                <a:cs typeface="+mn-cs"/>
              </a:rPr>
              <a:t>inguinal canal </a:t>
            </a:r>
            <a:r>
              <a:rPr lang="en-PH" sz="1200" kern="1200" dirty="0">
                <a:solidFill>
                  <a:schemeClr val="tx1"/>
                </a:solidFill>
                <a:effectLst/>
                <a:latin typeface="+mn-lt"/>
                <a:ea typeface="+mn-ea"/>
                <a:cs typeface="+mn-cs"/>
              </a:rPr>
              <a:t>around the 28</a:t>
            </a:r>
            <a:r>
              <a:rPr lang="en-PH" sz="1200" kern="1200" baseline="30000" dirty="0">
                <a:solidFill>
                  <a:schemeClr val="tx1"/>
                </a:solidFill>
                <a:effectLst/>
                <a:latin typeface="+mn-lt"/>
                <a:ea typeface="+mn-ea"/>
                <a:cs typeface="+mn-cs"/>
              </a:rPr>
              <a:t>th</a:t>
            </a:r>
            <a:r>
              <a:rPr lang="en-PH" sz="1200" kern="1200" dirty="0">
                <a:solidFill>
                  <a:schemeClr val="tx1"/>
                </a:solidFill>
                <a:effectLst/>
                <a:latin typeface="+mn-lt"/>
                <a:ea typeface="+mn-ea"/>
                <a:cs typeface="+mn-cs"/>
              </a:rPr>
              <a:t> week, and reach the scrotum by the 33</a:t>
            </a:r>
            <a:r>
              <a:rPr lang="en-PH" sz="1200" kern="1200" baseline="30000" dirty="0">
                <a:solidFill>
                  <a:schemeClr val="tx1"/>
                </a:solidFill>
                <a:effectLst/>
                <a:latin typeface="+mn-lt"/>
                <a:ea typeface="+mn-ea"/>
                <a:cs typeface="+mn-cs"/>
              </a:rPr>
              <a:t>rd</a:t>
            </a:r>
            <a:r>
              <a:rPr lang="en-PH" sz="1200" kern="1200" dirty="0">
                <a:solidFill>
                  <a:schemeClr val="tx1"/>
                </a:solidFill>
                <a:effectLst/>
                <a:latin typeface="+mn-lt"/>
                <a:ea typeface="+mn-ea"/>
                <a:cs typeface="+mn-cs"/>
              </a:rPr>
              <a:t> week. During their descent, the </a:t>
            </a:r>
            <a:r>
              <a:rPr lang="en-PH" sz="1200" kern="1200" dirty="0">
                <a:solidFill>
                  <a:schemeClr val="tx1"/>
                </a:solidFill>
                <a:effectLst/>
                <a:latin typeface="+mn-lt"/>
                <a:ea typeface="+mn-ea"/>
                <a:cs typeface="+mn-cs"/>
                <a:hlinkClick r:id="rId3"/>
              </a:rPr>
              <a:t>testes</a:t>
            </a:r>
            <a:r>
              <a:rPr lang="en-PH" sz="1200" kern="1200" dirty="0">
                <a:solidFill>
                  <a:schemeClr val="tx1"/>
                </a:solidFill>
                <a:effectLst/>
                <a:latin typeface="+mn-lt"/>
                <a:ea typeface="+mn-ea"/>
                <a:cs typeface="+mn-cs"/>
              </a:rPr>
              <a:t> retain their original blood supply, with the testicular arteries branching from the lumbar aorta.</a:t>
            </a:r>
          </a:p>
          <a:p>
            <a:r>
              <a:rPr lang="en-PH" sz="1200" kern="1200" dirty="0">
                <a:solidFill>
                  <a:schemeClr val="tx1"/>
                </a:solidFill>
                <a:effectLst/>
                <a:latin typeface="+mn-lt"/>
                <a:ea typeface="+mn-ea"/>
                <a:cs typeface="+mn-cs"/>
              </a:rPr>
              <a:t>The scrotal ligament is the adult remnant of the gubernaculum.</a:t>
            </a:r>
          </a:p>
          <a:p>
            <a:r>
              <a:rPr lang="en-PH" sz="1200" b="1" kern="1200" dirty="0">
                <a:solidFill>
                  <a:schemeClr val="tx1"/>
                </a:solidFill>
                <a:effectLst/>
                <a:latin typeface="+mn-lt"/>
                <a:ea typeface="+mn-ea"/>
                <a:cs typeface="+mn-cs"/>
              </a:rPr>
              <a:t>Ovaries</a:t>
            </a:r>
            <a:endParaRPr lang="en-PH" sz="1200" kern="1200" dirty="0">
              <a:solidFill>
                <a:schemeClr val="tx1"/>
              </a:solidFill>
              <a:effectLst/>
              <a:latin typeface="+mn-lt"/>
              <a:ea typeface="+mn-ea"/>
              <a:cs typeface="+mn-cs"/>
            </a:endParaRPr>
          </a:p>
          <a:p>
            <a:r>
              <a:rPr lang="en-PH" sz="1200" kern="1200" dirty="0">
                <a:solidFill>
                  <a:schemeClr val="tx1"/>
                </a:solidFill>
                <a:effectLst/>
                <a:latin typeface="+mn-lt"/>
                <a:ea typeface="+mn-ea"/>
                <a:cs typeface="+mn-cs"/>
              </a:rPr>
              <a:t>The </a:t>
            </a:r>
            <a:r>
              <a:rPr lang="en-PH" sz="1200" kern="1200" dirty="0">
                <a:solidFill>
                  <a:schemeClr val="tx1"/>
                </a:solidFill>
                <a:effectLst/>
                <a:latin typeface="+mn-lt"/>
                <a:ea typeface="+mn-ea"/>
                <a:cs typeface="+mn-cs"/>
                <a:hlinkClick r:id="rId4"/>
              </a:rPr>
              <a:t>ovaries</a:t>
            </a:r>
            <a:r>
              <a:rPr lang="en-PH" sz="1200" kern="1200" dirty="0">
                <a:solidFill>
                  <a:schemeClr val="tx1"/>
                </a:solidFill>
                <a:effectLst/>
                <a:latin typeface="+mn-lt"/>
                <a:ea typeface="+mn-ea"/>
                <a:cs typeface="+mn-cs"/>
              </a:rPr>
              <a:t> initially migrate </a:t>
            </a:r>
            <a:r>
              <a:rPr lang="en-PH" sz="1200" b="1" kern="1200" dirty="0">
                <a:solidFill>
                  <a:schemeClr val="tx1"/>
                </a:solidFill>
                <a:effectLst/>
                <a:latin typeface="+mn-lt"/>
                <a:ea typeface="+mn-ea"/>
                <a:cs typeface="+mn-cs"/>
              </a:rPr>
              <a:t>caudally</a:t>
            </a:r>
            <a:r>
              <a:rPr lang="en-PH" sz="1200" kern="1200" dirty="0">
                <a:solidFill>
                  <a:schemeClr val="tx1"/>
                </a:solidFill>
                <a:effectLst/>
                <a:latin typeface="+mn-lt"/>
                <a:ea typeface="+mn-ea"/>
                <a:cs typeface="+mn-cs"/>
              </a:rPr>
              <a:t> in a similar fashion to the testes from their origin on the posterior abdominal wall. However they do not travel as far, reaching their final position just within the true pelvis.</a:t>
            </a:r>
          </a:p>
          <a:p>
            <a:r>
              <a:rPr lang="en-PH" sz="1200" kern="1200" dirty="0">
                <a:solidFill>
                  <a:schemeClr val="tx1"/>
                </a:solidFill>
                <a:effectLst/>
                <a:latin typeface="+mn-lt"/>
                <a:ea typeface="+mn-ea"/>
                <a:cs typeface="+mn-cs"/>
              </a:rPr>
              <a:t>The gubernaculum becomes the </a:t>
            </a:r>
            <a:r>
              <a:rPr lang="en-PH" sz="1200" b="1" kern="1200" dirty="0">
                <a:solidFill>
                  <a:schemeClr val="tx1"/>
                </a:solidFill>
                <a:effectLst/>
                <a:latin typeface="+mn-lt"/>
                <a:ea typeface="+mn-ea"/>
                <a:cs typeface="+mn-cs"/>
              </a:rPr>
              <a:t>ovarian ligament</a:t>
            </a:r>
            <a:r>
              <a:rPr lang="en-PH" sz="1200" kern="1200" dirty="0">
                <a:solidFill>
                  <a:schemeClr val="tx1"/>
                </a:solidFill>
                <a:effectLst/>
                <a:latin typeface="+mn-lt"/>
                <a:ea typeface="+mn-ea"/>
                <a:cs typeface="+mn-cs"/>
              </a:rPr>
              <a:t> and </a:t>
            </a:r>
            <a:r>
              <a:rPr lang="en-PH" sz="1200" b="1" kern="1200" dirty="0">
                <a:solidFill>
                  <a:schemeClr val="tx1"/>
                </a:solidFill>
                <a:effectLst/>
                <a:latin typeface="+mn-lt"/>
                <a:ea typeface="+mn-ea"/>
                <a:cs typeface="+mn-cs"/>
              </a:rPr>
              <a:t>round ligament of the</a:t>
            </a:r>
            <a:r>
              <a:rPr lang="en-PH" sz="1200" kern="1200" dirty="0">
                <a:solidFill>
                  <a:schemeClr val="tx1"/>
                </a:solidFill>
                <a:effectLst/>
                <a:latin typeface="+mn-lt"/>
                <a:ea typeface="+mn-ea"/>
                <a:cs typeface="+mn-cs"/>
              </a:rPr>
              <a:t> </a:t>
            </a:r>
            <a:r>
              <a:rPr lang="en-PH" sz="1200" b="1" kern="1200" dirty="0">
                <a:solidFill>
                  <a:schemeClr val="tx1"/>
                </a:solidFill>
                <a:effectLst/>
                <a:latin typeface="+mn-lt"/>
                <a:ea typeface="+mn-ea"/>
                <a:cs typeface="+mn-cs"/>
              </a:rPr>
              <a:t>uterus</a:t>
            </a:r>
            <a:r>
              <a:rPr lang="en-PH" sz="1200" kern="1200" dirty="0">
                <a:solidFill>
                  <a:schemeClr val="tx1"/>
                </a:solidFill>
                <a:effectLst/>
                <a:latin typeface="+mn-lt"/>
                <a:ea typeface="+mn-ea"/>
                <a:cs typeface="+mn-cs"/>
              </a:rPr>
              <a:t>.</a:t>
            </a:r>
          </a:p>
          <a:p>
            <a:pPr fontAlgn="base"/>
            <a:endParaRPr lang="en-PH"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578D8A-898E-3D49-B98D-C08BB6B33591}" type="slidenum">
              <a:rPr lang="en-US" smtClean="0"/>
              <a:t>9</a:t>
            </a:fld>
            <a:endParaRPr lang="en-US"/>
          </a:p>
        </p:txBody>
      </p:sp>
    </p:spTree>
    <p:extLst>
      <p:ext uri="{BB962C8B-B14F-4D97-AF65-F5344CB8AC3E}">
        <p14:creationId xmlns:p14="http://schemas.microsoft.com/office/powerpoint/2010/main" val="113993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98BE-320F-394B-8E0E-941FA136B0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8683C3-000F-F440-B1BA-31D2AA3C23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80F0FF-3607-EB49-A027-14D5C24350CD}"/>
              </a:ext>
            </a:extLst>
          </p:cNvPr>
          <p:cNvSpPr>
            <a:spLocks noGrp="1"/>
          </p:cNvSpPr>
          <p:nvPr>
            <p:ph type="dt" sz="half" idx="10"/>
          </p:nvPr>
        </p:nvSpPr>
        <p:spPr/>
        <p:txBody>
          <a:bodyPr/>
          <a:lstStyle/>
          <a:p>
            <a:fld id="{FB03900E-C603-4B42-99CA-AA6AC9E12669}" type="datetimeFigureOut">
              <a:rPr lang="en-US" smtClean="0"/>
              <a:t>12/12/21</a:t>
            </a:fld>
            <a:endParaRPr lang="en-US"/>
          </a:p>
        </p:txBody>
      </p:sp>
      <p:sp>
        <p:nvSpPr>
          <p:cNvPr id="5" name="Footer Placeholder 4">
            <a:extLst>
              <a:ext uri="{FF2B5EF4-FFF2-40B4-BE49-F238E27FC236}">
                <a16:creationId xmlns:a16="http://schemas.microsoft.com/office/drawing/2014/main" id="{3E1A0265-8628-5442-A7E9-9649A6F21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EADBA-5BD1-024D-87A6-F571D319D766}"/>
              </a:ext>
            </a:extLst>
          </p:cNvPr>
          <p:cNvSpPr>
            <a:spLocks noGrp="1"/>
          </p:cNvSpPr>
          <p:nvPr>
            <p:ph type="sldNum" sz="quarter" idx="12"/>
          </p:nvPr>
        </p:nvSpPr>
        <p:spPr/>
        <p:txBody>
          <a:bodyPr/>
          <a:lstStyle/>
          <a:p>
            <a:fld id="{75E919DC-36EB-5440-8440-50FB40B1907F}" type="slidenum">
              <a:rPr lang="en-US" smtClean="0"/>
              <a:t>‹#›</a:t>
            </a:fld>
            <a:endParaRPr lang="en-US"/>
          </a:p>
        </p:txBody>
      </p:sp>
    </p:spTree>
    <p:extLst>
      <p:ext uri="{BB962C8B-B14F-4D97-AF65-F5344CB8AC3E}">
        <p14:creationId xmlns:p14="http://schemas.microsoft.com/office/powerpoint/2010/main" val="2983927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83C07-D2EA-6542-A22F-5E4D364FBF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A762C2-4AF4-644C-AD03-80B8949656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EC744-1A0F-1644-BD91-EBD474DB38D2}"/>
              </a:ext>
            </a:extLst>
          </p:cNvPr>
          <p:cNvSpPr>
            <a:spLocks noGrp="1"/>
          </p:cNvSpPr>
          <p:nvPr>
            <p:ph type="dt" sz="half" idx="10"/>
          </p:nvPr>
        </p:nvSpPr>
        <p:spPr/>
        <p:txBody>
          <a:bodyPr/>
          <a:lstStyle/>
          <a:p>
            <a:fld id="{FB03900E-C603-4B42-99CA-AA6AC9E12669}" type="datetimeFigureOut">
              <a:rPr lang="en-US" smtClean="0"/>
              <a:t>12/12/21</a:t>
            </a:fld>
            <a:endParaRPr lang="en-US"/>
          </a:p>
        </p:txBody>
      </p:sp>
      <p:sp>
        <p:nvSpPr>
          <p:cNvPr id="5" name="Footer Placeholder 4">
            <a:extLst>
              <a:ext uri="{FF2B5EF4-FFF2-40B4-BE49-F238E27FC236}">
                <a16:creationId xmlns:a16="http://schemas.microsoft.com/office/drawing/2014/main" id="{1A6B3551-973A-794A-862E-97AF3E052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8BA26-316F-C340-8F38-8F7AB4178499}"/>
              </a:ext>
            </a:extLst>
          </p:cNvPr>
          <p:cNvSpPr>
            <a:spLocks noGrp="1"/>
          </p:cNvSpPr>
          <p:nvPr>
            <p:ph type="sldNum" sz="quarter" idx="12"/>
          </p:nvPr>
        </p:nvSpPr>
        <p:spPr/>
        <p:txBody>
          <a:bodyPr/>
          <a:lstStyle/>
          <a:p>
            <a:fld id="{75E919DC-36EB-5440-8440-50FB40B1907F}" type="slidenum">
              <a:rPr lang="en-US" smtClean="0"/>
              <a:t>‹#›</a:t>
            </a:fld>
            <a:endParaRPr lang="en-US"/>
          </a:p>
        </p:txBody>
      </p:sp>
    </p:spTree>
    <p:extLst>
      <p:ext uri="{BB962C8B-B14F-4D97-AF65-F5344CB8AC3E}">
        <p14:creationId xmlns:p14="http://schemas.microsoft.com/office/powerpoint/2010/main" val="3617427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06799A-D5CC-CF47-BAD8-BE7CFF2F68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BD15CD-DAC1-9C4C-9799-6ECD682297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7857C-BFEC-2242-9B2E-BB48B1C8CF8C}"/>
              </a:ext>
            </a:extLst>
          </p:cNvPr>
          <p:cNvSpPr>
            <a:spLocks noGrp="1"/>
          </p:cNvSpPr>
          <p:nvPr>
            <p:ph type="dt" sz="half" idx="10"/>
          </p:nvPr>
        </p:nvSpPr>
        <p:spPr/>
        <p:txBody>
          <a:bodyPr/>
          <a:lstStyle/>
          <a:p>
            <a:fld id="{FB03900E-C603-4B42-99CA-AA6AC9E12669}" type="datetimeFigureOut">
              <a:rPr lang="en-US" smtClean="0"/>
              <a:t>12/12/21</a:t>
            </a:fld>
            <a:endParaRPr lang="en-US"/>
          </a:p>
        </p:txBody>
      </p:sp>
      <p:sp>
        <p:nvSpPr>
          <p:cNvPr id="5" name="Footer Placeholder 4">
            <a:extLst>
              <a:ext uri="{FF2B5EF4-FFF2-40B4-BE49-F238E27FC236}">
                <a16:creationId xmlns:a16="http://schemas.microsoft.com/office/drawing/2014/main" id="{16337313-9DA6-A84F-AF7A-860A2CF1A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4B2A1-221D-7041-BCAA-75E5CE8189C4}"/>
              </a:ext>
            </a:extLst>
          </p:cNvPr>
          <p:cNvSpPr>
            <a:spLocks noGrp="1"/>
          </p:cNvSpPr>
          <p:nvPr>
            <p:ph type="sldNum" sz="quarter" idx="12"/>
          </p:nvPr>
        </p:nvSpPr>
        <p:spPr/>
        <p:txBody>
          <a:bodyPr/>
          <a:lstStyle/>
          <a:p>
            <a:fld id="{75E919DC-36EB-5440-8440-50FB40B1907F}" type="slidenum">
              <a:rPr lang="en-US" smtClean="0"/>
              <a:t>‹#›</a:t>
            </a:fld>
            <a:endParaRPr lang="en-US"/>
          </a:p>
        </p:txBody>
      </p:sp>
    </p:spTree>
    <p:extLst>
      <p:ext uri="{BB962C8B-B14F-4D97-AF65-F5344CB8AC3E}">
        <p14:creationId xmlns:p14="http://schemas.microsoft.com/office/powerpoint/2010/main" val="161550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99BBE-7E65-1140-A461-788DDFE0EC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296450-F1DC-B541-8B92-AEB4DEC492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95777-AC80-1A4F-80BB-63CE4A49D289}"/>
              </a:ext>
            </a:extLst>
          </p:cNvPr>
          <p:cNvSpPr>
            <a:spLocks noGrp="1"/>
          </p:cNvSpPr>
          <p:nvPr>
            <p:ph type="dt" sz="half" idx="10"/>
          </p:nvPr>
        </p:nvSpPr>
        <p:spPr/>
        <p:txBody>
          <a:bodyPr/>
          <a:lstStyle/>
          <a:p>
            <a:fld id="{FB03900E-C603-4B42-99CA-AA6AC9E12669}" type="datetimeFigureOut">
              <a:rPr lang="en-US" smtClean="0"/>
              <a:t>12/12/21</a:t>
            </a:fld>
            <a:endParaRPr lang="en-US"/>
          </a:p>
        </p:txBody>
      </p:sp>
      <p:sp>
        <p:nvSpPr>
          <p:cNvPr id="5" name="Footer Placeholder 4">
            <a:extLst>
              <a:ext uri="{FF2B5EF4-FFF2-40B4-BE49-F238E27FC236}">
                <a16:creationId xmlns:a16="http://schemas.microsoft.com/office/drawing/2014/main" id="{467CE5C6-BF60-FC43-AF87-2091DD3FE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DEEAF-29C9-154F-8E3F-C67AC59E0011}"/>
              </a:ext>
            </a:extLst>
          </p:cNvPr>
          <p:cNvSpPr>
            <a:spLocks noGrp="1"/>
          </p:cNvSpPr>
          <p:nvPr>
            <p:ph type="sldNum" sz="quarter" idx="12"/>
          </p:nvPr>
        </p:nvSpPr>
        <p:spPr/>
        <p:txBody>
          <a:bodyPr/>
          <a:lstStyle/>
          <a:p>
            <a:fld id="{75E919DC-36EB-5440-8440-50FB40B1907F}" type="slidenum">
              <a:rPr lang="en-US" smtClean="0"/>
              <a:t>‹#›</a:t>
            </a:fld>
            <a:endParaRPr lang="en-US"/>
          </a:p>
        </p:txBody>
      </p:sp>
    </p:spTree>
    <p:extLst>
      <p:ext uri="{BB962C8B-B14F-4D97-AF65-F5344CB8AC3E}">
        <p14:creationId xmlns:p14="http://schemas.microsoft.com/office/powerpoint/2010/main" val="26454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E404-2C77-4949-B17F-CE51D4A9DD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AE0CAB-C39F-D640-8370-4E2BF7D23E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98BFCD-E828-A34E-9FC3-E8F14A45D2CF}"/>
              </a:ext>
            </a:extLst>
          </p:cNvPr>
          <p:cNvSpPr>
            <a:spLocks noGrp="1"/>
          </p:cNvSpPr>
          <p:nvPr>
            <p:ph type="dt" sz="half" idx="10"/>
          </p:nvPr>
        </p:nvSpPr>
        <p:spPr/>
        <p:txBody>
          <a:bodyPr/>
          <a:lstStyle/>
          <a:p>
            <a:fld id="{FB03900E-C603-4B42-99CA-AA6AC9E12669}" type="datetimeFigureOut">
              <a:rPr lang="en-US" smtClean="0"/>
              <a:t>12/12/21</a:t>
            </a:fld>
            <a:endParaRPr lang="en-US"/>
          </a:p>
        </p:txBody>
      </p:sp>
      <p:sp>
        <p:nvSpPr>
          <p:cNvPr id="5" name="Footer Placeholder 4">
            <a:extLst>
              <a:ext uri="{FF2B5EF4-FFF2-40B4-BE49-F238E27FC236}">
                <a16:creationId xmlns:a16="http://schemas.microsoft.com/office/drawing/2014/main" id="{E1B8C1A2-9F35-584D-9DD9-94E00325D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7F35D-9EBD-714C-A0EC-54FDF25DAD61}"/>
              </a:ext>
            </a:extLst>
          </p:cNvPr>
          <p:cNvSpPr>
            <a:spLocks noGrp="1"/>
          </p:cNvSpPr>
          <p:nvPr>
            <p:ph type="sldNum" sz="quarter" idx="12"/>
          </p:nvPr>
        </p:nvSpPr>
        <p:spPr/>
        <p:txBody>
          <a:bodyPr/>
          <a:lstStyle/>
          <a:p>
            <a:fld id="{75E919DC-36EB-5440-8440-50FB40B1907F}" type="slidenum">
              <a:rPr lang="en-US" smtClean="0"/>
              <a:t>‹#›</a:t>
            </a:fld>
            <a:endParaRPr lang="en-US"/>
          </a:p>
        </p:txBody>
      </p:sp>
    </p:spTree>
    <p:extLst>
      <p:ext uri="{BB962C8B-B14F-4D97-AF65-F5344CB8AC3E}">
        <p14:creationId xmlns:p14="http://schemas.microsoft.com/office/powerpoint/2010/main" val="130571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BD46-2E8A-E546-AF30-DA81E09465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09FB0D-187C-C441-B13F-3A04F38E44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1A71E2-E1D8-7648-96E9-A85E974831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BE1150-142C-6542-8595-213721BEA30A}"/>
              </a:ext>
            </a:extLst>
          </p:cNvPr>
          <p:cNvSpPr>
            <a:spLocks noGrp="1"/>
          </p:cNvSpPr>
          <p:nvPr>
            <p:ph type="dt" sz="half" idx="10"/>
          </p:nvPr>
        </p:nvSpPr>
        <p:spPr/>
        <p:txBody>
          <a:bodyPr/>
          <a:lstStyle/>
          <a:p>
            <a:fld id="{FB03900E-C603-4B42-99CA-AA6AC9E12669}" type="datetimeFigureOut">
              <a:rPr lang="en-US" smtClean="0"/>
              <a:t>12/12/21</a:t>
            </a:fld>
            <a:endParaRPr lang="en-US"/>
          </a:p>
        </p:txBody>
      </p:sp>
      <p:sp>
        <p:nvSpPr>
          <p:cNvPr id="6" name="Footer Placeholder 5">
            <a:extLst>
              <a:ext uri="{FF2B5EF4-FFF2-40B4-BE49-F238E27FC236}">
                <a16:creationId xmlns:a16="http://schemas.microsoft.com/office/drawing/2014/main" id="{C4327845-2288-8A42-8072-17D3F9B2C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A9857-8FC4-634A-8B96-FCE271759A27}"/>
              </a:ext>
            </a:extLst>
          </p:cNvPr>
          <p:cNvSpPr>
            <a:spLocks noGrp="1"/>
          </p:cNvSpPr>
          <p:nvPr>
            <p:ph type="sldNum" sz="quarter" idx="12"/>
          </p:nvPr>
        </p:nvSpPr>
        <p:spPr/>
        <p:txBody>
          <a:bodyPr/>
          <a:lstStyle/>
          <a:p>
            <a:fld id="{75E919DC-36EB-5440-8440-50FB40B1907F}" type="slidenum">
              <a:rPr lang="en-US" smtClean="0"/>
              <a:t>‹#›</a:t>
            </a:fld>
            <a:endParaRPr lang="en-US"/>
          </a:p>
        </p:txBody>
      </p:sp>
    </p:spTree>
    <p:extLst>
      <p:ext uri="{BB962C8B-B14F-4D97-AF65-F5344CB8AC3E}">
        <p14:creationId xmlns:p14="http://schemas.microsoft.com/office/powerpoint/2010/main" val="178331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5FFC-FF14-5F42-8636-C64560D87D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D24570-E0AC-A845-9A4F-5C8FA86F87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AC8E00-142A-B045-88FF-11BD83FD04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64F44C-15EF-AA4C-A22C-83743524D3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21BE82-33A0-D246-A3CE-0EDAF9F66E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EE91A5-7896-814E-8E16-0BD8C0A7D23F}"/>
              </a:ext>
            </a:extLst>
          </p:cNvPr>
          <p:cNvSpPr>
            <a:spLocks noGrp="1"/>
          </p:cNvSpPr>
          <p:nvPr>
            <p:ph type="dt" sz="half" idx="10"/>
          </p:nvPr>
        </p:nvSpPr>
        <p:spPr/>
        <p:txBody>
          <a:bodyPr/>
          <a:lstStyle/>
          <a:p>
            <a:fld id="{FB03900E-C603-4B42-99CA-AA6AC9E12669}" type="datetimeFigureOut">
              <a:rPr lang="en-US" smtClean="0"/>
              <a:t>12/12/21</a:t>
            </a:fld>
            <a:endParaRPr lang="en-US"/>
          </a:p>
        </p:txBody>
      </p:sp>
      <p:sp>
        <p:nvSpPr>
          <p:cNvPr id="8" name="Footer Placeholder 7">
            <a:extLst>
              <a:ext uri="{FF2B5EF4-FFF2-40B4-BE49-F238E27FC236}">
                <a16:creationId xmlns:a16="http://schemas.microsoft.com/office/drawing/2014/main" id="{F71E4AAD-4C24-3D42-B762-DC34267C4C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BC9632-B8BA-A74F-BCC2-394D9BF3574A}"/>
              </a:ext>
            </a:extLst>
          </p:cNvPr>
          <p:cNvSpPr>
            <a:spLocks noGrp="1"/>
          </p:cNvSpPr>
          <p:nvPr>
            <p:ph type="sldNum" sz="quarter" idx="12"/>
          </p:nvPr>
        </p:nvSpPr>
        <p:spPr/>
        <p:txBody>
          <a:bodyPr/>
          <a:lstStyle/>
          <a:p>
            <a:fld id="{75E919DC-36EB-5440-8440-50FB40B1907F}" type="slidenum">
              <a:rPr lang="en-US" smtClean="0"/>
              <a:t>‹#›</a:t>
            </a:fld>
            <a:endParaRPr lang="en-US"/>
          </a:p>
        </p:txBody>
      </p:sp>
    </p:spTree>
    <p:extLst>
      <p:ext uri="{BB962C8B-B14F-4D97-AF65-F5344CB8AC3E}">
        <p14:creationId xmlns:p14="http://schemas.microsoft.com/office/powerpoint/2010/main" val="286897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888E2-5EE3-854D-93CA-0D23BAE2BB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74A2E4-2FB8-B147-BDA5-9A7A4758F2A3}"/>
              </a:ext>
            </a:extLst>
          </p:cNvPr>
          <p:cNvSpPr>
            <a:spLocks noGrp="1"/>
          </p:cNvSpPr>
          <p:nvPr>
            <p:ph type="dt" sz="half" idx="10"/>
          </p:nvPr>
        </p:nvSpPr>
        <p:spPr/>
        <p:txBody>
          <a:bodyPr/>
          <a:lstStyle/>
          <a:p>
            <a:fld id="{FB03900E-C603-4B42-99CA-AA6AC9E12669}" type="datetimeFigureOut">
              <a:rPr lang="en-US" smtClean="0"/>
              <a:t>12/12/21</a:t>
            </a:fld>
            <a:endParaRPr lang="en-US"/>
          </a:p>
        </p:txBody>
      </p:sp>
      <p:sp>
        <p:nvSpPr>
          <p:cNvPr id="4" name="Footer Placeholder 3">
            <a:extLst>
              <a:ext uri="{FF2B5EF4-FFF2-40B4-BE49-F238E27FC236}">
                <a16:creationId xmlns:a16="http://schemas.microsoft.com/office/drawing/2014/main" id="{5BB4142E-674E-534E-9719-61844F7EB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21EEE3-19B8-FB47-8630-CEF2957A7648}"/>
              </a:ext>
            </a:extLst>
          </p:cNvPr>
          <p:cNvSpPr>
            <a:spLocks noGrp="1"/>
          </p:cNvSpPr>
          <p:nvPr>
            <p:ph type="sldNum" sz="quarter" idx="12"/>
          </p:nvPr>
        </p:nvSpPr>
        <p:spPr/>
        <p:txBody>
          <a:bodyPr/>
          <a:lstStyle/>
          <a:p>
            <a:fld id="{75E919DC-36EB-5440-8440-50FB40B1907F}" type="slidenum">
              <a:rPr lang="en-US" smtClean="0"/>
              <a:t>‹#›</a:t>
            </a:fld>
            <a:endParaRPr lang="en-US"/>
          </a:p>
        </p:txBody>
      </p:sp>
    </p:spTree>
    <p:extLst>
      <p:ext uri="{BB962C8B-B14F-4D97-AF65-F5344CB8AC3E}">
        <p14:creationId xmlns:p14="http://schemas.microsoft.com/office/powerpoint/2010/main" val="29559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C8C68D-96D2-914D-94B0-52E4A522391E}"/>
              </a:ext>
            </a:extLst>
          </p:cNvPr>
          <p:cNvSpPr>
            <a:spLocks noGrp="1"/>
          </p:cNvSpPr>
          <p:nvPr>
            <p:ph type="dt" sz="half" idx="10"/>
          </p:nvPr>
        </p:nvSpPr>
        <p:spPr/>
        <p:txBody>
          <a:bodyPr/>
          <a:lstStyle/>
          <a:p>
            <a:fld id="{FB03900E-C603-4B42-99CA-AA6AC9E12669}" type="datetimeFigureOut">
              <a:rPr lang="en-US" smtClean="0"/>
              <a:t>12/12/21</a:t>
            </a:fld>
            <a:endParaRPr lang="en-US"/>
          </a:p>
        </p:txBody>
      </p:sp>
      <p:sp>
        <p:nvSpPr>
          <p:cNvPr id="3" name="Footer Placeholder 2">
            <a:extLst>
              <a:ext uri="{FF2B5EF4-FFF2-40B4-BE49-F238E27FC236}">
                <a16:creationId xmlns:a16="http://schemas.microsoft.com/office/drawing/2014/main" id="{BF86BC33-EDB0-904A-983C-ADCAA279C2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98402B-6F82-A142-B50B-C0C2F1D88C0F}"/>
              </a:ext>
            </a:extLst>
          </p:cNvPr>
          <p:cNvSpPr>
            <a:spLocks noGrp="1"/>
          </p:cNvSpPr>
          <p:nvPr>
            <p:ph type="sldNum" sz="quarter" idx="12"/>
          </p:nvPr>
        </p:nvSpPr>
        <p:spPr/>
        <p:txBody>
          <a:bodyPr/>
          <a:lstStyle/>
          <a:p>
            <a:fld id="{75E919DC-36EB-5440-8440-50FB40B1907F}" type="slidenum">
              <a:rPr lang="en-US" smtClean="0"/>
              <a:t>‹#›</a:t>
            </a:fld>
            <a:endParaRPr lang="en-US"/>
          </a:p>
        </p:txBody>
      </p:sp>
    </p:spTree>
    <p:extLst>
      <p:ext uri="{BB962C8B-B14F-4D97-AF65-F5344CB8AC3E}">
        <p14:creationId xmlns:p14="http://schemas.microsoft.com/office/powerpoint/2010/main" val="326902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2BAC-8419-A644-9821-438FC9DDF0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7E41C1-6171-EB40-9D20-59864CCA6B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64F9D9-2344-944C-85D8-02DD8D5A1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62900D-1650-D147-9022-B1A09C46E196}"/>
              </a:ext>
            </a:extLst>
          </p:cNvPr>
          <p:cNvSpPr>
            <a:spLocks noGrp="1"/>
          </p:cNvSpPr>
          <p:nvPr>
            <p:ph type="dt" sz="half" idx="10"/>
          </p:nvPr>
        </p:nvSpPr>
        <p:spPr/>
        <p:txBody>
          <a:bodyPr/>
          <a:lstStyle/>
          <a:p>
            <a:fld id="{FB03900E-C603-4B42-99CA-AA6AC9E12669}" type="datetimeFigureOut">
              <a:rPr lang="en-US" smtClean="0"/>
              <a:t>12/12/21</a:t>
            </a:fld>
            <a:endParaRPr lang="en-US"/>
          </a:p>
        </p:txBody>
      </p:sp>
      <p:sp>
        <p:nvSpPr>
          <p:cNvPr id="6" name="Footer Placeholder 5">
            <a:extLst>
              <a:ext uri="{FF2B5EF4-FFF2-40B4-BE49-F238E27FC236}">
                <a16:creationId xmlns:a16="http://schemas.microsoft.com/office/drawing/2014/main" id="{A3B0FA60-A732-9049-81A8-D55F29FDF2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3A2956-2EB3-4A43-928A-C168CE313A01}"/>
              </a:ext>
            </a:extLst>
          </p:cNvPr>
          <p:cNvSpPr>
            <a:spLocks noGrp="1"/>
          </p:cNvSpPr>
          <p:nvPr>
            <p:ph type="sldNum" sz="quarter" idx="12"/>
          </p:nvPr>
        </p:nvSpPr>
        <p:spPr/>
        <p:txBody>
          <a:bodyPr/>
          <a:lstStyle/>
          <a:p>
            <a:fld id="{75E919DC-36EB-5440-8440-50FB40B1907F}" type="slidenum">
              <a:rPr lang="en-US" smtClean="0"/>
              <a:t>‹#›</a:t>
            </a:fld>
            <a:endParaRPr lang="en-US"/>
          </a:p>
        </p:txBody>
      </p:sp>
    </p:spTree>
    <p:extLst>
      <p:ext uri="{BB962C8B-B14F-4D97-AF65-F5344CB8AC3E}">
        <p14:creationId xmlns:p14="http://schemas.microsoft.com/office/powerpoint/2010/main" val="2520470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AA66-EB03-9F40-B0F9-46882DE0E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53B252-DDE6-3D4C-B9CC-7635BD4EB5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0E86E5-AD00-4045-8DB8-EB2F7033A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34CC0A-4AED-C24C-9ED3-2EF9F069DF8E}"/>
              </a:ext>
            </a:extLst>
          </p:cNvPr>
          <p:cNvSpPr>
            <a:spLocks noGrp="1"/>
          </p:cNvSpPr>
          <p:nvPr>
            <p:ph type="dt" sz="half" idx="10"/>
          </p:nvPr>
        </p:nvSpPr>
        <p:spPr/>
        <p:txBody>
          <a:bodyPr/>
          <a:lstStyle/>
          <a:p>
            <a:fld id="{FB03900E-C603-4B42-99CA-AA6AC9E12669}" type="datetimeFigureOut">
              <a:rPr lang="en-US" smtClean="0"/>
              <a:t>12/12/21</a:t>
            </a:fld>
            <a:endParaRPr lang="en-US"/>
          </a:p>
        </p:txBody>
      </p:sp>
      <p:sp>
        <p:nvSpPr>
          <p:cNvPr id="6" name="Footer Placeholder 5">
            <a:extLst>
              <a:ext uri="{FF2B5EF4-FFF2-40B4-BE49-F238E27FC236}">
                <a16:creationId xmlns:a16="http://schemas.microsoft.com/office/drawing/2014/main" id="{79FF7340-49BC-494C-BC6E-DE72DA359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F24F3-DB1E-4942-8B82-85F27135CF90}"/>
              </a:ext>
            </a:extLst>
          </p:cNvPr>
          <p:cNvSpPr>
            <a:spLocks noGrp="1"/>
          </p:cNvSpPr>
          <p:nvPr>
            <p:ph type="sldNum" sz="quarter" idx="12"/>
          </p:nvPr>
        </p:nvSpPr>
        <p:spPr/>
        <p:txBody>
          <a:bodyPr/>
          <a:lstStyle/>
          <a:p>
            <a:fld id="{75E919DC-36EB-5440-8440-50FB40B1907F}" type="slidenum">
              <a:rPr lang="en-US" smtClean="0"/>
              <a:t>‹#›</a:t>
            </a:fld>
            <a:endParaRPr lang="en-US"/>
          </a:p>
        </p:txBody>
      </p:sp>
    </p:spTree>
    <p:extLst>
      <p:ext uri="{BB962C8B-B14F-4D97-AF65-F5344CB8AC3E}">
        <p14:creationId xmlns:p14="http://schemas.microsoft.com/office/powerpoint/2010/main" val="220350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C53EFE-0A40-224F-BE87-C622338F63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FAA107-18FD-9E46-8AA3-25C6F1057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EFE41-8A88-0C44-BC6A-325A91088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3900E-C603-4B42-99CA-AA6AC9E12669}" type="datetimeFigureOut">
              <a:rPr lang="en-US" smtClean="0"/>
              <a:t>12/12/21</a:t>
            </a:fld>
            <a:endParaRPr lang="en-US"/>
          </a:p>
        </p:txBody>
      </p:sp>
      <p:sp>
        <p:nvSpPr>
          <p:cNvPr id="5" name="Footer Placeholder 4">
            <a:extLst>
              <a:ext uri="{FF2B5EF4-FFF2-40B4-BE49-F238E27FC236}">
                <a16:creationId xmlns:a16="http://schemas.microsoft.com/office/drawing/2014/main" id="{B56C928F-D409-7D4E-9C0D-48EC0D32C7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79F92F-8D2E-FF40-9E3E-FF5A2A4D3D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919DC-36EB-5440-8440-50FB40B1907F}" type="slidenum">
              <a:rPr lang="en-US" smtClean="0"/>
              <a:t>‹#›</a:t>
            </a:fld>
            <a:endParaRPr lang="en-US"/>
          </a:p>
        </p:txBody>
      </p:sp>
    </p:spTree>
    <p:extLst>
      <p:ext uri="{BB962C8B-B14F-4D97-AF65-F5344CB8AC3E}">
        <p14:creationId xmlns:p14="http://schemas.microsoft.com/office/powerpoint/2010/main" val="2296379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teachmeanatomy.info/the-basics/embryology/urinary-syste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teachmeanatomy.info/wp-content/uploads/Development-of-the-Internal-Genitalia.pn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https://study.com/cimages/multimages/16/early-genital-tissues.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https://study.com/cimages/multimages/16/sexual-differentiation.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1FA5-D601-5040-869F-EEA0621198C7}"/>
              </a:ext>
            </a:extLst>
          </p:cNvPr>
          <p:cNvSpPr>
            <a:spLocks noGrp="1"/>
          </p:cNvSpPr>
          <p:nvPr>
            <p:ph type="ctrTitle"/>
          </p:nvPr>
        </p:nvSpPr>
        <p:spPr/>
        <p:txBody>
          <a:bodyPr/>
          <a:lstStyle/>
          <a:p>
            <a:r>
              <a:rPr lang="en-US" b="1" dirty="0"/>
              <a:t>Development of the Reproductive System </a:t>
            </a:r>
          </a:p>
        </p:txBody>
      </p:sp>
      <p:sp>
        <p:nvSpPr>
          <p:cNvPr id="3" name="Subtitle 2">
            <a:extLst>
              <a:ext uri="{FF2B5EF4-FFF2-40B4-BE49-F238E27FC236}">
                <a16:creationId xmlns:a16="http://schemas.microsoft.com/office/drawing/2014/main" id="{3729F4CB-A085-FE4C-86B5-8794A41A2DF3}"/>
              </a:ext>
            </a:extLst>
          </p:cNvPr>
          <p:cNvSpPr>
            <a:spLocks noGrp="1"/>
          </p:cNvSpPr>
          <p:nvPr>
            <p:ph type="subTitle" idx="1"/>
          </p:nvPr>
        </p:nvSpPr>
        <p:spPr>
          <a:xfrm>
            <a:off x="1524000" y="5272086"/>
            <a:ext cx="9144000" cy="1285875"/>
          </a:xfrm>
        </p:spPr>
        <p:txBody>
          <a:bodyPr/>
          <a:lstStyle/>
          <a:p>
            <a:r>
              <a:rPr lang="en-US" dirty="0"/>
              <a:t>Lydia R. Leonardo, DrPH</a:t>
            </a:r>
          </a:p>
          <a:p>
            <a:r>
              <a:rPr lang="en-US" dirty="0"/>
              <a:t>Biology 133</a:t>
            </a:r>
          </a:p>
        </p:txBody>
      </p:sp>
    </p:spTree>
    <p:extLst>
      <p:ext uri="{BB962C8B-B14F-4D97-AF65-F5344CB8AC3E}">
        <p14:creationId xmlns:p14="http://schemas.microsoft.com/office/powerpoint/2010/main" val="312113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01D5-0BBF-0D42-A856-DD52DE35A139}"/>
              </a:ext>
            </a:extLst>
          </p:cNvPr>
          <p:cNvSpPr>
            <a:spLocks noGrp="1"/>
          </p:cNvSpPr>
          <p:nvPr>
            <p:ph type="title"/>
          </p:nvPr>
        </p:nvSpPr>
        <p:spPr>
          <a:xfrm>
            <a:off x="990600" y="2346325"/>
            <a:ext cx="10515600" cy="1325563"/>
          </a:xfrm>
        </p:spPr>
        <p:txBody>
          <a:bodyPr/>
          <a:lstStyle/>
          <a:p>
            <a:pPr algn="ctr"/>
            <a:r>
              <a:rPr lang="en-US" b="1" dirty="0"/>
              <a:t>Thank you. </a:t>
            </a:r>
          </a:p>
        </p:txBody>
      </p:sp>
    </p:spTree>
    <p:extLst>
      <p:ext uri="{BB962C8B-B14F-4D97-AF65-F5344CB8AC3E}">
        <p14:creationId xmlns:p14="http://schemas.microsoft.com/office/powerpoint/2010/main" val="73217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B5267-CAE4-7D4E-BE6D-9B93CD109596}"/>
              </a:ext>
            </a:extLst>
          </p:cNvPr>
          <p:cNvSpPr>
            <a:spLocks noGrp="1"/>
          </p:cNvSpPr>
          <p:nvPr>
            <p:ph type="title"/>
          </p:nvPr>
        </p:nvSpPr>
        <p:spPr/>
        <p:txBody>
          <a:bodyPr/>
          <a:lstStyle/>
          <a:p>
            <a:pPr algn="ctr"/>
            <a:r>
              <a:rPr lang="en-US" b="1" dirty="0"/>
              <a:t>The Reproductive System</a:t>
            </a:r>
          </a:p>
        </p:txBody>
      </p:sp>
      <p:sp>
        <p:nvSpPr>
          <p:cNvPr id="3" name="Content Placeholder 2">
            <a:extLst>
              <a:ext uri="{FF2B5EF4-FFF2-40B4-BE49-F238E27FC236}">
                <a16:creationId xmlns:a16="http://schemas.microsoft.com/office/drawing/2014/main" id="{4B79BCA4-A47A-C646-829D-410AF8A6A135}"/>
              </a:ext>
            </a:extLst>
          </p:cNvPr>
          <p:cNvSpPr>
            <a:spLocks noGrp="1"/>
          </p:cNvSpPr>
          <p:nvPr>
            <p:ph idx="1"/>
          </p:nvPr>
        </p:nvSpPr>
        <p:spPr/>
        <p:txBody>
          <a:bodyPr/>
          <a:lstStyle/>
          <a:p>
            <a:r>
              <a:rPr lang="en-PH" dirty="0"/>
              <a:t>A collection of internal and external sex organs which work together for the purpose of sexual reproduction.</a:t>
            </a:r>
          </a:p>
          <a:p>
            <a:r>
              <a:rPr lang="en-PH" dirty="0"/>
              <a:t>Development of these reproductive organs begins at an early stage in the embryo. </a:t>
            </a:r>
          </a:p>
          <a:p>
            <a:r>
              <a:rPr lang="en-PH" dirty="0"/>
              <a:t>There is a close link throughout with the </a:t>
            </a:r>
            <a:r>
              <a:rPr lang="en-PH" dirty="0">
                <a:hlinkClick r:id="rId2"/>
              </a:rPr>
              <a:t>development of the urinary system</a:t>
            </a:r>
            <a:r>
              <a:rPr lang="en-PH" dirty="0"/>
              <a:t>.</a:t>
            </a:r>
          </a:p>
          <a:p>
            <a:endParaRPr lang="en-US" dirty="0"/>
          </a:p>
        </p:txBody>
      </p:sp>
    </p:spTree>
    <p:extLst>
      <p:ext uri="{BB962C8B-B14F-4D97-AF65-F5344CB8AC3E}">
        <p14:creationId xmlns:p14="http://schemas.microsoft.com/office/powerpoint/2010/main" val="231798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92D851-9328-724D-A88E-04F8CE232BD2}"/>
              </a:ext>
            </a:extLst>
          </p:cNvPr>
          <p:cNvPicPr>
            <a:picLocks noChangeAspect="1"/>
          </p:cNvPicPr>
          <p:nvPr/>
        </p:nvPicPr>
        <p:blipFill>
          <a:blip r:embed="rId3"/>
          <a:stretch>
            <a:fillRect/>
          </a:stretch>
        </p:blipFill>
        <p:spPr>
          <a:xfrm>
            <a:off x="951716" y="118533"/>
            <a:ext cx="6960220" cy="6739467"/>
          </a:xfrm>
          <a:prstGeom prst="rect">
            <a:avLst/>
          </a:prstGeom>
        </p:spPr>
      </p:pic>
      <p:sp>
        <p:nvSpPr>
          <p:cNvPr id="2" name="Rectangle 1">
            <a:extLst>
              <a:ext uri="{FF2B5EF4-FFF2-40B4-BE49-F238E27FC236}">
                <a16:creationId xmlns:a16="http://schemas.microsoft.com/office/drawing/2014/main" id="{1EFA7243-B8C2-8C40-B724-FD56A52D0EF1}"/>
              </a:ext>
            </a:extLst>
          </p:cNvPr>
          <p:cNvSpPr/>
          <p:nvPr/>
        </p:nvSpPr>
        <p:spPr>
          <a:xfrm>
            <a:off x="9087560" y="6211669"/>
            <a:ext cx="3104440" cy="646331"/>
          </a:xfrm>
          <a:prstGeom prst="rect">
            <a:avLst/>
          </a:prstGeom>
        </p:spPr>
        <p:txBody>
          <a:bodyPr wrap="none">
            <a:spAutoFit/>
          </a:bodyPr>
          <a:lstStyle/>
          <a:p>
            <a:r>
              <a:rPr lang="en-PH" dirty="0">
                <a:latin typeface="Arial" panose="020B0604020202020204" pitchFamily="34" charset="0"/>
                <a:ea typeface="Times New Roman" panose="02020603050405020304" pitchFamily="18" charset="0"/>
              </a:rPr>
              <a:t>Gilbert Scott F. [CC BY 3.0], </a:t>
            </a:r>
          </a:p>
          <a:p>
            <a:r>
              <a:rPr lang="en-PH" dirty="0">
                <a:latin typeface="Arial" panose="020B0604020202020204" pitchFamily="34" charset="0"/>
                <a:ea typeface="Times New Roman" panose="02020603050405020304" pitchFamily="18" charset="0"/>
              </a:rPr>
              <a:t>via Wikimedia Commons</a:t>
            </a:r>
            <a:r>
              <a:rPr lang="en-PH" dirty="0"/>
              <a:t> </a:t>
            </a:r>
            <a:endParaRPr lang="en-US" dirty="0"/>
          </a:p>
        </p:txBody>
      </p:sp>
    </p:spTree>
    <p:extLst>
      <p:ext uri="{BB962C8B-B14F-4D97-AF65-F5344CB8AC3E}">
        <p14:creationId xmlns:p14="http://schemas.microsoft.com/office/powerpoint/2010/main" val="169252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C4B0C0B-2925-A148-9F96-3A511B2FB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88" y="0"/>
            <a:ext cx="63960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4526B94-472B-2945-B10D-AFA43BE97A29}"/>
              </a:ext>
            </a:extLst>
          </p:cNvPr>
          <p:cNvSpPr/>
          <p:nvPr/>
        </p:nvSpPr>
        <p:spPr>
          <a:xfrm>
            <a:off x="9293225" y="6211669"/>
            <a:ext cx="6096000" cy="646331"/>
          </a:xfrm>
          <a:prstGeom prst="rect">
            <a:avLst/>
          </a:prstGeom>
        </p:spPr>
        <p:txBody>
          <a:bodyPr>
            <a:spAutoFit/>
          </a:bodyPr>
          <a:lstStyle/>
          <a:p>
            <a:r>
              <a:rPr lang="en-PH" dirty="0">
                <a:latin typeface="Arial" panose="020B0604020202020204" pitchFamily="34" charset="0"/>
                <a:ea typeface="Times New Roman" panose="02020603050405020304" pitchFamily="18" charset="0"/>
              </a:rPr>
              <a:t>Gilbert Scott F. [CC BY 3.0], </a:t>
            </a:r>
          </a:p>
          <a:p>
            <a:r>
              <a:rPr lang="en-PH" dirty="0">
                <a:latin typeface="Arial" panose="020B0604020202020204" pitchFamily="34" charset="0"/>
                <a:ea typeface="Times New Roman" panose="02020603050405020304" pitchFamily="18" charset="0"/>
              </a:rPr>
              <a:t>via Wikimedia Commons</a:t>
            </a:r>
            <a:r>
              <a:rPr lang="en-PH" dirty="0"/>
              <a:t> </a:t>
            </a:r>
            <a:endParaRPr lang="en-US" dirty="0"/>
          </a:p>
        </p:txBody>
      </p:sp>
    </p:spTree>
    <p:extLst>
      <p:ext uri="{BB962C8B-B14F-4D97-AF65-F5344CB8AC3E}">
        <p14:creationId xmlns:p14="http://schemas.microsoft.com/office/powerpoint/2010/main" val="1362611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hlinkClick r:id="rId3" tooltip="&quot; Fig 2 – Development of the internal genitalia in the male and female.&quot;"/>
            <a:extLst>
              <a:ext uri="{FF2B5EF4-FFF2-40B4-BE49-F238E27FC236}">
                <a16:creationId xmlns:a16="http://schemas.microsoft.com/office/drawing/2014/main" id="{BB073F85-21B7-E74D-BEF8-7D5902CCF0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9733" y="-28298"/>
            <a:ext cx="5607896" cy="6897415"/>
          </a:xfrm>
          <a:prstGeom prst="rect">
            <a:avLst/>
          </a:prstGeom>
          <a:noFill/>
          <a:ln>
            <a:noFill/>
          </a:ln>
        </p:spPr>
      </p:pic>
      <p:sp>
        <p:nvSpPr>
          <p:cNvPr id="3" name="Rectangle 2">
            <a:extLst>
              <a:ext uri="{FF2B5EF4-FFF2-40B4-BE49-F238E27FC236}">
                <a16:creationId xmlns:a16="http://schemas.microsoft.com/office/drawing/2014/main" id="{BED6E8E5-BDED-9B44-BC9C-137CD4DB5601}"/>
              </a:ext>
            </a:extLst>
          </p:cNvPr>
          <p:cNvSpPr/>
          <p:nvPr/>
        </p:nvSpPr>
        <p:spPr>
          <a:xfrm>
            <a:off x="9144000" y="6211669"/>
            <a:ext cx="6096000" cy="646331"/>
          </a:xfrm>
          <a:prstGeom prst="rect">
            <a:avLst/>
          </a:prstGeom>
        </p:spPr>
        <p:txBody>
          <a:bodyPr>
            <a:spAutoFit/>
          </a:bodyPr>
          <a:lstStyle/>
          <a:p>
            <a:r>
              <a:rPr lang="en-PH" dirty="0">
                <a:latin typeface="Arial" panose="020B0604020202020204" pitchFamily="34" charset="0"/>
                <a:ea typeface="Times New Roman" panose="02020603050405020304" pitchFamily="18" charset="0"/>
              </a:rPr>
              <a:t>Gilbert Scott F. [CC BY 3.0], </a:t>
            </a:r>
          </a:p>
          <a:p>
            <a:r>
              <a:rPr lang="en-PH" dirty="0">
                <a:latin typeface="Arial" panose="020B0604020202020204" pitchFamily="34" charset="0"/>
                <a:ea typeface="Times New Roman" panose="02020603050405020304" pitchFamily="18" charset="0"/>
              </a:rPr>
              <a:t>via Wikimedia Commons</a:t>
            </a:r>
            <a:r>
              <a:rPr lang="en-PH" dirty="0"/>
              <a:t> </a:t>
            </a:r>
            <a:endParaRPr lang="en-US" dirty="0"/>
          </a:p>
        </p:txBody>
      </p:sp>
    </p:spTree>
    <p:extLst>
      <p:ext uri="{BB962C8B-B14F-4D97-AF65-F5344CB8AC3E}">
        <p14:creationId xmlns:p14="http://schemas.microsoft.com/office/powerpoint/2010/main" val="240521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1FC8BE4-DD57-DE42-8521-7C4161AEA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0" y="1231900"/>
            <a:ext cx="6985000" cy="439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357D7DC-CAA1-7B48-843E-926F24F4BBCF}"/>
              </a:ext>
            </a:extLst>
          </p:cNvPr>
          <p:cNvSpPr txBox="1"/>
          <p:nvPr/>
        </p:nvSpPr>
        <p:spPr>
          <a:xfrm>
            <a:off x="2116667" y="5802468"/>
            <a:ext cx="9533467" cy="646331"/>
          </a:xfrm>
          <a:prstGeom prst="rect">
            <a:avLst/>
          </a:prstGeom>
          <a:noFill/>
        </p:spPr>
        <p:txBody>
          <a:bodyPr wrap="square" rtlCol="0">
            <a:spAutoFit/>
          </a:bodyPr>
          <a:lstStyle/>
          <a:p>
            <a:r>
              <a:rPr lang="en-PH" dirty="0"/>
              <a:t>A bicornate uterus, formed by failure of the paramesonephric ducts to fuse fully.</a:t>
            </a:r>
          </a:p>
          <a:p>
            <a:endParaRPr lang="en-US" dirty="0"/>
          </a:p>
        </p:txBody>
      </p:sp>
      <p:sp>
        <p:nvSpPr>
          <p:cNvPr id="3" name="Rectangle 2">
            <a:extLst>
              <a:ext uri="{FF2B5EF4-FFF2-40B4-BE49-F238E27FC236}">
                <a16:creationId xmlns:a16="http://schemas.microsoft.com/office/drawing/2014/main" id="{9030866F-7C30-A445-8152-C95D4E4AC4F3}"/>
              </a:ext>
            </a:extLst>
          </p:cNvPr>
          <p:cNvSpPr/>
          <p:nvPr/>
        </p:nvSpPr>
        <p:spPr>
          <a:xfrm>
            <a:off x="9279467" y="6125634"/>
            <a:ext cx="6096000" cy="646331"/>
          </a:xfrm>
          <a:prstGeom prst="rect">
            <a:avLst/>
          </a:prstGeom>
        </p:spPr>
        <p:txBody>
          <a:bodyPr>
            <a:spAutoFit/>
          </a:bodyPr>
          <a:lstStyle/>
          <a:p>
            <a:r>
              <a:rPr lang="en-PH" dirty="0">
                <a:latin typeface="Arial" panose="020B0604020202020204" pitchFamily="34" charset="0"/>
                <a:ea typeface="Times New Roman" panose="02020603050405020304" pitchFamily="18" charset="0"/>
              </a:rPr>
              <a:t>Gilbert Scott F. [CC BY 3.0], </a:t>
            </a:r>
          </a:p>
          <a:p>
            <a:r>
              <a:rPr lang="en-PH" dirty="0">
                <a:latin typeface="Arial" panose="020B0604020202020204" pitchFamily="34" charset="0"/>
                <a:ea typeface="Times New Roman" panose="02020603050405020304" pitchFamily="18" charset="0"/>
              </a:rPr>
              <a:t>via Wikimedia Commons</a:t>
            </a:r>
            <a:r>
              <a:rPr lang="en-PH" dirty="0"/>
              <a:t> </a:t>
            </a:r>
            <a:endParaRPr lang="en-US" dirty="0"/>
          </a:p>
        </p:txBody>
      </p:sp>
    </p:spTree>
    <p:extLst>
      <p:ext uri="{BB962C8B-B14F-4D97-AF65-F5344CB8AC3E}">
        <p14:creationId xmlns:p14="http://schemas.microsoft.com/office/powerpoint/2010/main" val="85075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702AA8-41DF-E44A-8EDA-74B937C9CAC3}"/>
              </a:ext>
            </a:extLst>
          </p:cNvPr>
          <p:cNvSpPr>
            <a:spLocks noChangeArrowheads="1"/>
          </p:cNvSpPr>
          <p:nvPr/>
        </p:nvSpPr>
        <p:spPr bwMode="auto">
          <a:xfrm>
            <a:off x="-2749855" y="2053648"/>
            <a:ext cx="25406655" cy="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0" descr="Early Genital Tissues">
            <a:extLst>
              <a:ext uri="{FF2B5EF4-FFF2-40B4-BE49-F238E27FC236}">
                <a16:creationId xmlns:a16="http://schemas.microsoft.com/office/drawing/2014/main" id="{BA421D40-6471-784E-8621-2B606539AA3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61181" y="140182"/>
            <a:ext cx="10469637" cy="59327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874ACB0-C759-C74B-9971-48F4AB479ECB}"/>
              </a:ext>
            </a:extLst>
          </p:cNvPr>
          <p:cNvSpPr/>
          <p:nvPr/>
        </p:nvSpPr>
        <p:spPr>
          <a:xfrm>
            <a:off x="6096000" y="6244381"/>
            <a:ext cx="6096000" cy="830997"/>
          </a:xfrm>
          <a:prstGeom prst="rect">
            <a:avLst/>
          </a:prstGeom>
        </p:spPr>
        <p:txBody>
          <a:bodyPr>
            <a:spAutoFit/>
          </a:bodyPr>
          <a:lstStyle/>
          <a:p>
            <a:r>
              <a:rPr lang="en-PH" sz="1200" dirty="0">
                <a:solidFill>
                  <a:srgbClr val="555555"/>
                </a:solidFill>
                <a:latin typeface="Open Sans" panose="020B0606030504020204" pitchFamily="34" charset="0"/>
                <a:ea typeface="Times New Roman" panose="02020603050405020304" pitchFamily="18" charset="0"/>
                <a:cs typeface="Times New Roman" panose="02020603050405020304" pitchFamily="18" charset="0"/>
              </a:rPr>
              <a:t>External Genital Development in Males and Females. (2013, April 9). Retrieved from https://</a:t>
            </a:r>
            <a:r>
              <a:rPr lang="en-PH" sz="1200" dirty="0" err="1">
                <a:solidFill>
                  <a:srgbClr val="555555"/>
                </a:solidFill>
                <a:latin typeface="Open Sans" panose="020B0606030504020204" pitchFamily="34" charset="0"/>
                <a:ea typeface="Times New Roman" panose="02020603050405020304" pitchFamily="18" charset="0"/>
                <a:cs typeface="Times New Roman" panose="02020603050405020304" pitchFamily="18" charset="0"/>
              </a:rPr>
              <a:t>study.com</a:t>
            </a:r>
            <a:r>
              <a:rPr lang="en-PH" sz="1200" dirty="0">
                <a:solidFill>
                  <a:srgbClr val="555555"/>
                </a:solidFill>
                <a:latin typeface="Open Sans" panose="020B0606030504020204" pitchFamily="34" charset="0"/>
                <a:ea typeface="Times New Roman" panose="02020603050405020304" pitchFamily="18" charset="0"/>
                <a:cs typeface="Times New Roman" panose="02020603050405020304" pitchFamily="18" charset="0"/>
              </a:rPr>
              <a:t>/academy/lesson/external-genital-development-in-males-and-</a:t>
            </a:r>
            <a:r>
              <a:rPr lang="en-PH" sz="1200" dirty="0" err="1">
                <a:solidFill>
                  <a:srgbClr val="555555"/>
                </a:solidFill>
                <a:latin typeface="Open Sans" panose="020B0606030504020204" pitchFamily="34" charset="0"/>
                <a:ea typeface="Times New Roman" panose="02020603050405020304" pitchFamily="18" charset="0"/>
                <a:cs typeface="Times New Roman" panose="02020603050405020304" pitchFamily="18" charset="0"/>
              </a:rPr>
              <a:t>females.html</a:t>
            </a:r>
            <a:r>
              <a:rPr lang="en-PH" sz="1200" dirty="0">
                <a:solidFill>
                  <a:srgbClr val="555555"/>
                </a:solidFill>
                <a:latin typeface="Open Sans" panose="020B0606030504020204" pitchFamily="34" charset="0"/>
                <a:ea typeface="Times New Roman" panose="02020603050405020304" pitchFamily="18" charset="0"/>
                <a:cs typeface="Times New Roman" panose="02020603050405020304" pitchFamily="18" charset="0"/>
              </a:rPr>
              <a:t>.</a:t>
            </a:r>
            <a:endParaRPr lang="en-PH" sz="1200" dirty="0">
              <a:latin typeface="Calibri" panose="020F0502020204030204" pitchFamily="34" charset="0"/>
              <a:ea typeface="Calibri" panose="020F0502020204030204" pitchFamily="34" charset="0"/>
              <a:cs typeface="Times New Roman" panose="02020603050405020304" pitchFamily="18" charset="0"/>
            </a:endParaRPr>
          </a:p>
          <a:p>
            <a:r>
              <a:rPr lang="en-PH" sz="1200" dirty="0">
                <a:latin typeface="Calibri" panose="020F0502020204030204" pitchFamily="34" charset="0"/>
                <a:ea typeface="Calibri" panose="020F0502020204030204" pitchFamily="34" charset="0"/>
                <a:cs typeface="Times New Roman" panose="02020603050405020304" pitchFamily="18" charset="0"/>
              </a:rPr>
              <a:t> </a:t>
            </a:r>
            <a:endParaRPr lang="en-PH"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149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7A12E79-EBEE-2B44-A84E-53C815B7FD29}"/>
              </a:ext>
            </a:extLst>
          </p:cNvPr>
          <p:cNvSpPr>
            <a:spLocks noChangeArrowheads="1"/>
          </p:cNvSpPr>
          <p:nvPr/>
        </p:nvSpPr>
        <p:spPr bwMode="auto">
          <a:xfrm>
            <a:off x="-2650965" y="2114407"/>
            <a:ext cx="23624591" cy="6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6" descr="Sexual Differentiation">
            <a:extLst>
              <a:ext uri="{FF2B5EF4-FFF2-40B4-BE49-F238E27FC236}">
                <a16:creationId xmlns:a16="http://schemas.microsoft.com/office/drawing/2014/main" id="{06B8AA57-6B94-BA4C-89C8-A006BA26AE6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65200" y="44589"/>
            <a:ext cx="10549467" cy="59780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6F0E189-ABF9-2449-A339-1646DAC2F9C9}"/>
              </a:ext>
            </a:extLst>
          </p:cNvPr>
          <p:cNvSpPr/>
          <p:nvPr/>
        </p:nvSpPr>
        <p:spPr>
          <a:xfrm>
            <a:off x="6113330" y="6128602"/>
            <a:ext cx="6096000" cy="830997"/>
          </a:xfrm>
          <a:prstGeom prst="rect">
            <a:avLst/>
          </a:prstGeom>
        </p:spPr>
        <p:txBody>
          <a:bodyPr>
            <a:spAutoFit/>
          </a:bodyPr>
          <a:lstStyle/>
          <a:p>
            <a:r>
              <a:rPr lang="en-PH" sz="1200" dirty="0">
                <a:solidFill>
                  <a:srgbClr val="555555"/>
                </a:solidFill>
                <a:latin typeface="Open Sans" panose="020B0606030504020204" pitchFamily="34" charset="0"/>
                <a:ea typeface="Times New Roman" panose="02020603050405020304" pitchFamily="18" charset="0"/>
                <a:cs typeface="Times New Roman" panose="02020603050405020304" pitchFamily="18" charset="0"/>
              </a:rPr>
              <a:t>External Genital Development in Males and Females. (2013, April 9). Retrieved from https://</a:t>
            </a:r>
            <a:r>
              <a:rPr lang="en-PH" sz="1200" dirty="0" err="1">
                <a:solidFill>
                  <a:srgbClr val="555555"/>
                </a:solidFill>
                <a:latin typeface="Open Sans" panose="020B0606030504020204" pitchFamily="34" charset="0"/>
                <a:ea typeface="Times New Roman" panose="02020603050405020304" pitchFamily="18" charset="0"/>
                <a:cs typeface="Times New Roman" panose="02020603050405020304" pitchFamily="18" charset="0"/>
              </a:rPr>
              <a:t>study.com</a:t>
            </a:r>
            <a:r>
              <a:rPr lang="en-PH" sz="1200" dirty="0">
                <a:solidFill>
                  <a:srgbClr val="555555"/>
                </a:solidFill>
                <a:latin typeface="Open Sans" panose="020B0606030504020204" pitchFamily="34" charset="0"/>
                <a:ea typeface="Times New Roman" panose="02020603050405020304" pitchFamily="18" charset="0"/>
                <a:cs typeface="Times New Roman" panose="02020603050405020304" pitchFamily="18" charset="0"/>
              </a:rPr>
              <a:t>/academy/lesson/external-genital-development-in-males-and-</a:t>
            </a:r>
            <a:r>
              <a:rPr lang="en-PH" sz="1200" dirty="0" err="1">
                <a:solidFill>
                  <a:srgbClr val="555555"/>
                </a:solidFill>
                <a:latin typeface="Open Sans" panose="020B0606030504020204" pitchFamily="34" charset="0"/>
                <a:ea typeface="Times New Roman" panose="02020603050405020304" pitchFamily="18" charset="0"/>
                <a:cs typeface="Times New Roman" panose="02020603050405020304" pitchFamily="18" charset="0"/>
              </a:rPr>
              <a:t>females.html</a:t>
            </a:r>
            <a:r>
              <a:rPr lang="en-PH" sz="1200" dirty="0">
                <a:solidFill>
                  <a:srgbClr val="555555"/>
                </a:solidFill>
                <a:latin typeface="Open Sans" panose="020B0606030504020204" pitchFamily="34" charset="0"/>
                <a:ea typeface="Times New Roman" panose="02020603050405020304" pitchFamily="18" charset="0"/>
                <a:cs typeface="Times New Roman" panose="02020603050405020304" pitchFamily="18" charset="0"/>
              </a:rPr>
              <a:t>.</a:t>
            </a:r>
            <a:endParaRPr lang="en-PH" sz="1200" dirty="0">
              <a:latin typeface="Calibri" panose="020F0502020204030204" pitchFamily="34" charset="0"/>
              <a:ea typeface="Calibri" panose="020F0502020204030204" pitchFamily="34" charset="0"/>
              <a:cs typeface="Times New Roman" panose="02020603050405020304" pitchFamily="18" charset="0"/>
            </a:endParaRPr>
          </a:p>
          <a:p>
            <a:r>
              <a:rPr lang="en-PH" sz="1200" dirty="0">
                <a:latin typeface="Calibri" panose="020F0502020204030204" pitchFamily="34" charset="0"/>
                <a:ea typeface="Calibri" panose="020F0502020204030204" pitchFamily="34" charset="0"/>
                <a:cs typeface="Times New Roman" panose="02020603050405020304" pitchFamily="18" charset="0"/>
              </a:rPr>
              <a:t> </a:t>
            </a:r>
            <a:endParaRPr lang="en-PH"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349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scent of the Testes">
            <a:extLst>
              <a:ext uri="{FF2B5EF4-FFF2-40B4-BE49-F238E27FC236}">
                <a16:creationId xmlns:a16="http://schemas.microsoft.com/office/drawing/2014/main" id="{A4CE98CC-1C93-4D48-B434-2C49EA261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867"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F30395-2C04-CB4D-900A-134579197A1C}"/>
              </a:ext>
            </a:extLst>
          </p:cNvPr>
          <p:cNvSpPr txBox="1"/>
          <p:nvPr/>
        </p:nvSpPr>
        <p:spPr>
          <a:xfrm>
            <a:off x="8737600" y="6079067"/>
            <a:ext cx="3318933" cy="369332"/>
          </a:xfrm>
          <a:prstGeom prst="rect">
            <a:avLst/>
          </a:prstGeom>
          <a:noFill/>
        </p:spPr>
        <p:txBody>
          <a:bodyPr wrap="square" rtlCol="0">
            <a:spAutoFit/>
          </a:bodyPr>
          <a:lstStyle/>
          <a:p>
            <a:r>
              <a:rPr lang="en-US" dirty="0"/>
              <a:t>Embryology Flashcards</a:t>
            </a:r>
          </a:p>
        </p:txBody>
      </p:sp>
    </p:spTree>
    <p:extLst>
      <p:ext uri="{BB962C8B-B14F-4D97-AF65-F5344CB8AC3E}">
        <p14:creationId xmlns:p14="http://schemas.microsoft.com/office/powerpoint/2010/main" val="3917993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1871</Words>
  <Application>Microsoft Macintosh PowerPoint</Application>
  <PresentationFormat>Widescreen</PresentationFormat>
  <Paragraphs>97</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Open Sans</vt:lpstr>
      <vt:lpstr>Office Theme</vt:lpstr>
      <vt:lpstr>Development of the Reproductive System </vt:lpstr>
      <vt:lpstr>The Reproductive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the Reproductive System </dc:title>
  <dc:creator>adrian Leonardo</dc:creator>
  <cp:lastModifiedBy>adrian Leonardo</cp:lastModifiedBy>
  <cp:revision>12</cp:revision>
  <dcterms:created xsi:type="dcterms:W3CDTF">2021-12-10T05:31:15Z</dcterms:created>
  <dcterms:modified xsi:type="dcterms:W3CDTF">2021-12-12T04:45:26Z</dcterms:modified>
</cp:coreProperties>
</file>