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C97A-2CDF-495F-9130-537EA8775B52}" type="datetimeFigureOut">
              <a:rPr lang="en-PH" smtClean="0"/>
              <a:pPr/>
              <a:t>8/31/2011</a:t>
            </a:fld>
            <a:endParaRPr lang="en-P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532AF2-C234-4189-AA41-C527E5A28630}" type="slidenum">
              <a:rPr lang="en-PH" smtClean="0"/>
              <a:pPr/>
              <a:t>‹#›</a:t>
            </a:fld>
            <a:endParaRPr lang="en-PH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C97A-2CDF-495F-9130-537EA8775B52}" type="datetimeFigureOut">
              <a:rPr lang="en-PH" smtClean="0"/>
              <a:pPr/>
              <a:t>8/31/2011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2AF2-C234-4189-AA41-C527E5A28630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C97A-2CDF-495F-9130-537EA8775B52}" type="datetimeFigureOut">
              <a:rPr lang="en-PH" smtClean="0"/>
              <a:pPr/>
              <a:t>8/31/2011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2AF2-C234-4189-AA41-C527E5A28630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C97A-2CDF-495F-9130-537EA8775B52}" type="datetimeFigureOut">
              <a:rPr lang="en-PH" smtClean="0"/>
              <a:pPr/>
              <a:t>8/31/2011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2AF2-C234-4189-AA41-C527E5A28630}" type="slidenum">
              <a:rPr lang="en-PH" smtClean="0"/>
              <a:pPr/>
              <a:t>‹#›</a:t>
            </a:fld>
            <a:endParaRPr lang="en-P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C97A-2CDF-495F-9130-537EA8775B52}" type="datetimeFigureOut">
              <a:rPr lang="en-PH" smtClean="0"/>
              <a:pPr/>
              <a:t>8/31/2011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PH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532AF2-C234-4189-AA41-C527E5A28630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C97A-2CDF-495F-9130-537EA8775B52}" type="datetimeFigureOut">
              <a:rPr lang="en-PH" smtClean="0"/>
              <a:pPr/>
              <a:t>8/31/2011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2AF2-C234-4189-AA41-C527E5A28630}" type="slidenum">
              <a:rPr lang="en-PH" smtClean="0"/>
              <a:pPr/>
              <a:t>‹#›</a:t>
            </a:fld>
            <a:endParaRPr lang="en-P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C97A-2CDF-495F-9130-537EA8775B52}" type="datetimeFigureOut">
              <a:rPr lang="en-PH" smtClean="0"/>
              <a:pPr/>
              <a:t>8/31/2011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2AF2-C234-4189-AA41-C527E5A28630}" type="slidenum">
              <a:rPr lang="en-PH" smtClean="0"/>
              <a:pPr/>
              <a:t>‹#›</a:t>
            </a:fld>
            <a:endParaRPr lang="en-PH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C97A-2CDF-495F-9130-537EA8775B52}" type="datetimeFigureOut">
              <a:rPr lang="en-PH" smtClean="0"/>
              <a:pPr/>
              <a:t>8/31/2011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2AF2-C234-4189-AA41-C527E5A28630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C97A-2CDF-495F-9130-537EA8775B52}" type="datetimeFigureOut">
              <a:rPr lang="en-PH" smtClean="0"/>
              <a:pPr/>
              <a:t>8/31/2011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2AF2-C234-4189-AA41-C527E5A28630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C97A-2CDF-495F-9130-537EA8775B52}" type="datetimeFigureOut">
              <a:rPr lang="en-PH" smtClean="0"/>
              <a:pPr/>
              <a:t>8/31/2011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2AF2-C234-4189-AA41-C527E5A28630}" type="slidenum">
              <a:rPr lang="en-PH" smtClean="0"/>
              <a:pPr/>
              <a:t>‹#›</a:t>
            </a:fld>
            <a:endParaRPr lang="en-P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C97A-2CDF-495F-9130-537EA8775B52}" type="datetimeFigureOut">
              <a:rPr lang="en-PH" smtClean="0"/>
              <a:pPr/>
              <a:t>8/31/2011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532AF2-C234-4189-AA41-C527E5A28630}" type="slidenum">
              <a:rPr lang="en-PH" smtClean="0"/>
              <a:pPr/>
              <a:t>‹#›</a:t>
            </a:fld>
            <a:endParaRPr lang="en-PH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15C97A-2CDF-495F-9130-537EA8775B52}" type="datetimeFigureOut">
              <a:rPr lang="en-PH" smtClean="0"/>
              <a:pPr/>
              <a:t>8/31/2011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PH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532AF2-C234-4189-AA41-C527E5A28630}" type="slidenum">
              <a:rPr lang="en-PH" smtClean="0"/>
              <a:pPr/>
              <a:t>‹#›</a:t>
            </a:fld>
            <a:endParaRPr lang="en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PH" sz="4000" dirty="0" smtClean="0"/>
              <a:t>Michelle </a:t>
            </a:r>
            <a:r>
              <a:rPr lang="en-PH" sz="4000" dirty="0" err="1" smtClean="0"/>
              <a:t>Sunico-Segarra</a:t>
            </a:r>
            <a:endParaRPr lang="en-PH" sz="4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PH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MANDIBULAR MOVEMENTS</a:t>
            </a:r>
            <a:endParaRPr lang="en-PH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533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4000" b="1" dirty="0" smtClean="0">
                <a:latin typeface="Arial" pitchFamily="34" charset="0"/>
                <a:cs typeface="Arial" pitchFamily="34" charset="0"/>
              </a:rPr>
              <a:t>OUTLINE</a:t>
            </a:r>
            <a:endParaRPr lang="en-PH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676400"/>
            <a:ext cx="815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PH" sz="3600" dirty="0" smtClean="0">
                <a:latin typeface="Arial" pitchFamily="34" charset="0"/>
                <a:cs typeface="Arial" pitchFamily="34" charset="0"/>
              </a:rPr>
              <a:t>Positions/ postures of the mandible</a:t>
            </a:r>
          </a:p>
          <a:p>
            <a:pPr marL="514350" indent="-514350">
              <a:buFont typeface="+mj-lt"/>
              <a:buAutoNum type="arabicPeriod"/>
            </a:pPr>
            <a:r>
              <a:rPr lang="en-PH" sz="3600" dirty="0" smtClean="0">
                <a:latin typeface="Arial" pitchFamily="34" charset="0"/>
                <a:cs typeface="Arial" pitchFamily="34" charset="0"/>
              </a:rPr>
              <a:t>Basic movements</a:t>
            </a:r>
          </a:p>
          <a:p>
            <a:pPr marL="514350" indent="-514350">
              <a:buFont typeface="+mj-lt"/>
              <a:buAutoNum type="arabicPeriod"/>
            </a:pPr>
            <a:r>
              <a:rPr lang="en-PH" sz="3600" dirty="0" smtClean="0">
                <a:latin typeface="Arial" pitchFamily="34" charset="0"/>
                <a:cs typeface="Arial" pitchFamily="34" charset="0"/>
              </a:rPr>
              <a:t>Functional movements</a:t>
            </a:r>
          </a:p>
          <a:p>
            <a:pPr marL="514350" indent="-514350">
              <a:buFont typeface="+mj-lt"/>
              <a:buAutoNum type="arabicPeriod"/>
            </a:pPr>
            <a:r>
              <a:rPr lang="en-PH" sz="3600" dirty="0" smtClean="0">
                <a:latin typeface="Arial" pitchFamily="34" charset="0"/>
                <a:cs typeface="Arial" pitchFamily="34" charset="0"/>
              </a:rPr>
              <a:t>Border Movements</a:t>
            </a:r>
            <a:endParaRPr lang="en-PH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096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3600" dirty="0" smtClean="0">
                <a:latin typeface="Arial" pitchFamily="34" charset="0"/>
                <a:cs typeface="Arial" pitchFamily="34" charset="0"/>
              </a:rPr>
              <a:t>POSITIONS OF THE MANDIBLE</a:t>
            </a:r>
            <a:endParaRPr lang="en-PH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981200"/>
            <a:ext cx="7696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PH" sz="2800" dirty="0" smtClean="0">
                <a:latin typeface="Arial" pitchFamily="34" charset="0"/>
                <a:cs typeface="Arial" pitchFamily="34" charset="0"/>
              </a:rPr>
              <a:t>Centric Relation</a:t>
            </a:r>
          </a:p>
          <a:p>
            <a:pPr marL="342900" indent="-342900"/>
            <a:r>
              <a:rPr lang="en-PH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   the </a:t>
            </a:r>
            <a:r>
              <a:rPr lang="en-PH" sz="2800" dirty="0" err="1" smtClean="0">
                <a:latin typeface="Arial" pitchFamily="34" charset="0"/>
                <a:cs typeface="Arial" pitchFamily="34" charset="0"/>
              </a:rPr>
              <a:t>mandibular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 jaw position in which the head of the </a:t>
            </a:r>
            <a:r>
              <a:rPr lang="en-PH" sz="2800" dirty="0" err="1" smtClean="0">
                <a:latin typeface="Arial" pitchFamily="34" charset="0"/>
                <a:cs typeface="Arial" pitchFamily="34" charset="0"/>
              </a:rPr>
              <a:t>condyle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 is situated as far superior and posterior as it possibly can within the </a:t>
            </a:r>
            <a:r>
              <a:rPr lang="en-PH" sz="2800" dirty="0" err="1" smtClean="0">
                <a:latin typeface="Arial" pitchFamily="34" charset="0"/>
                <a:cs typeface="Arial" pitchFamily="34" charset="0"/>
              </a:rPr>
              <a:t>mandibular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PH" sz="2800" dirty="0" err="1" smtClean="0">
                <a:latin typeface="Arial" pitchFamily="34" charset="0"/>
                <a:cs typeface="Arial" pitchFamily="34" charset="0"/>
              </a:rPr>
              <a:t>glenoid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PH" sz="2800" dirty="0" err="1" smtClean="0">
                <a:latin typeface="Arial" pitchFamily="34" charset="0"/>
                <a:cs typeface="Arial" pitchFamily="34" charset="0"/>
              </a:rPr>
              <a:t>fossa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342900" indent="-342900"/>
            <a:r>
              <a:rPr lang="en-PH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   - </a:t>
            </a:r>
            <a:r>
              <a:rPr lang="en-PH" sz="2800" dirty="0" err="1" smtClean="0">
                <a:latin typeface="Arial" pitchFamily="34" charset="0"/>
                <a:cs typeface="Arial" pitchFamily="34" charset="0"/>
              </a:rPr>
              <a:t>condyle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 position</a:t>
            </a:r>
          </a:p>
          <a:p>
            <a:pPr marL="342900" indent="-342900"/>
            <a:r>
              <a:rPr lang="en-PH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      </a:t>
            </a:r>
            <a:endParaRPr lang="en-PH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37160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smtClean="0">
                <a:latin typeface="Arial" pitchFamily="34" charset="0"/>
                <a:cs typeface="Arial" pitchFamily="34" charset="0"/>
              </a:rPr>
              <a:t>2. Centric Occlusion</a:t>
            </a:r>
          </a:p>
          <a:p>
            <a:r>
              <a:rPr lang="en-PH" sz="3200" dirty="0">
                <a:latin typeface="Arial" pitchFamily="34" charset="0"/>
                <a:cs typeface="Arial" pitchFamily="34" charset="0"/>
              </a:rPr>
              <a:t>	</a:t>
            </a:r>
            <a:r>
              <a:rPr lang="en-PH" sz="3200" dirty="0" smtClean="0">
                <a:latin typeface="Arial" pitchFamily="34" charset="0"/>
                <a:cs typeface="Arial" pitchFamily="34" charset="0"/>
              </a:rPr>
              <a:t>maximum </a:t>
            </a:r>
            <a:r>
              <a:rPr lang="en-PH" sz="3200" dirty="0" err="1" smtClean="0">
                <a:latin typeface="Arial" pitchFamily="34" charset="0"/>
                <a:cs typeface="Arial" pitchFamily="34" charset="0"/>
              </a:rPr>
              <a:t>intercuspation</a:t>
            </a:r>
            <a:endParaRPr lang="en-PH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200" dirty="0">
                <a:latin typeface="Arial" pitchFamily="34" charset="0"/>
                <a:cs typeface="Arial" pitchFamily="34" charset="0"/>
              </a:rPr>
              <a:t>	</a:t>
            </a:r>
            <a:r>
              <a:rPr lang="en-PH" sz="3200" dirty="0" err="1" smtClean="0">
                <a:latin typeface="Arial" pitchFamily="34" charset="0"/>
                <a:cs typeface="Arial" pitchFamily="34" charset="0"/>
              </a:rPr>
              <a:t>Interocclusal</a:t>
            </a:r>
            <a:r>
              <a:rPr lang="en-PH" sz="3200" dirty="0" smtClean="0">
                <a:latin typeface="Arial" pitchFamily="34" charset="0"/>
                <a:cs typeface="Arial" pitchFamily="34" charset="0"/>
              </a:rPr>
              <a:t> dental position</a:t>
            </a:r>
            <a:endParaRPr lang="en-PH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3200" b="1" dirty="0" smtClean="0">
                <a:latin typeface="Arial" pitchFamily="34" charset="0"/>
                <a:cs typeface="Arial" pitchFamily="34" charset="0"/>
              </a:rPr>
              <a:t>BASIC MOVEMENTS </a:t>
            </a:r>
            <a:endParaRPr lang="en-PH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8288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PH" sz="2800" dirty="0" err="1" smtClean="0">
                <a:latin typeface="Arial" pitchFamily="34" charset="0"/>
                <a:cs typeface="Arial" pitchFamily="34" charset="0"/>
              </a:rPr>
              <a:t>Glinding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 – upper compartment</a:t>
            </a:r>
          </a:p>
          <a:p>
            <a:pPr marL="514350" indent="-514350">
              <a:buAutoNum type="arabicPeriod"/>
            </a:pPr>
            <a:r>
              <a:rPr lang="en-PH" sz="2800" dirty="0" smtClean="0">
                <a:latin typeface="Arial" pitchFamily="34" charset="0"/>
                <a:cs typeface="Arial" pitchFamily="34" charset="0"/>
              </a:rPr>
              <a:t>Hinge – lower compartment</a:t>
            </a:r>
            <a:endParaRPr lang="en-PH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3200" b="1" dirty="0" smtClean="0">
                <a:latin typeface="Arial" pitchFamily="34" charset="0"/>
                <a:cs typeface="Arial" pitchFamily="34" charset="0"/>
              </a:rPr>
              <a:t>FUNCTIONAL MOVEMENTS</a:t>
            </a:r>
            <a:endParaRPr lang="en-PH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828800"/>
            <a:ext cx="7848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PH" sz="2800" dirty="0" smtClean="0">
                <a:latin typeface="Arial" pitchFamily="34" charset="0"/>
                <a:cs typeface="Arial" pitchFamily="34" charset="0"/>
              </a:rPr>
              <a:t>Opening – downward forward movement</a:t>
            </a:r>
          </a:p>
          <a:p>
            <a:pPr marL="514350" indent="-514350"/>
            <a:r>
              <a:rPr lang="en-PH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(EPM) </a:t>
            </a:r>
            <a:endParaRPr lang="en-PH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 startAt="2"/>
            </a:pPr>
            <a:r>
              <a:rPr lang="en-PH" sz="2800" dirty="0" smtClean="0">
                <a:latin typeface="Arial" pitchFamily="34" charset="0"/>
                <a:cs typeface="Arial" pitchFamily="34" charset="0"/>
              </a:rPr>
              <a:t>Closing – upward backward movement</a:t>
            </a:r>
          </a:p>
          <a:p>
            <a:pPr marL="514350" indent="-514350"/>
            <a:r>
              <a:rPr lang="en-PH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T, I, M)</a:t>
            </a:r>
            <a:endParaRPr lang="en-PH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 startAt="3"/>
            </a:pPr>
            <a:r>
              <a:rPr lang="en-PH" sz="2800" dirty="0" smtClean="0">
                <a:latin typeface="Arial" pitchFamily="34" charset="0"/>
                <a:cs typeface="Arial" pitchFamily="34" charset="0"/>
              </a:rPr>
              <a:t>Protrusive - EPM</a:t>
            </a:r>
          </a:p>
          <a:p>
            <a:pPr marL="514350" indent="-514350">
              <a:buAutoNum type="arabicPeriod" startAt="3"/>
            </a:pPr>
            <a:r>
              <a:rPr lang="en-PH" sz="2800" dirty="0" err="1" smtClean="0">
                <a:latin typeface="Arial" pitchFamily="34" charset="0"/>
                <a:cs typeface="Arial" pitchFamily="34" charset="0"/>
              </a:rPr>
              <a:t>Retrusive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 – posterior T</a:t>
            </a:r>
          </a:p>
          <a:p>
            <a:pPr marL="514350" indent="-514350">
              <a:buAutoNum type="arabicPeriod" startAt="3"/>
            </a:pPr>
            <a:r>
              <a:rPr lang="en-PH" sz="2800" dirty="0" smtClean="0">
                <a:latin typeface="Arial" pitchFamily="34" charset="0"/>
                <a:cs typeface="Arial" pitchFamily="34" charset="0"/>
              </a:rPr>
              <a:t>Lateral Movement (</a:t>
            </a:r>
            <a:r>
              <a:rPr lang="en-PH" sz="2800" dirty="0" err="1" smtClean="0">
                <a:latin typeface="Arial" pitchFamily="34" charset="0"/>
                <a:cs typeface="Arial" pitchFamily="34" charset="0"/>
              </a:rPr>
              <a:t>Bennet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 Shift)</a:t>
            </a:r>
            <a:endParaRPr lang="en-PH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</a:blip>
          <a:srcRect/>
          <a:stretch>
            <a:fillRect/>
          </a:stretch>
        </p:blipFill>
        <p:spPr bwMode="auto">
          <a:xfrm>
            <a:off x="2057400" y="381000"/>
            <a:ext cx="5562600" cy="6032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1.jpg"/>
          <p:cNvPicPr>
            <a:picLocks noChangeAspect="1"/>
          </p:cNvPicPr>
          <p:nvPr/>
        </p:nvPicPr>
        <p:blipFill>
          <a:blip r:embed="rId2" cstate="print"/>
          <a:srcRect b="21576"/>
          <a:stretch>
            <a:fillRect/>
          </a:stretch>
        </p:blipFill>
        <p:spPr>
          <a:xfrm rot="10800000">
            <a:off x="914399" y="762000"/>
            <a:ext cx="8140721" cy="533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8382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3200" b="1" dirty="0" smtClean="0">
                <a:latin typeface="Arial" pitchFamily="34" charset="0"/>
                <a:cs typeface="Arial" pitchFamily="34" charset="0"/>
              </a:rPr>
              <a:t>BORDER MOVEMENTS</a:t>
            </a:r>
            <a:endParaRPr lang="en-PH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1066800" y="1905000"/>
            <a:ext cx="6598933" cy="38229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</TotalTime>
  <Words>81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MANDIBULAR MOVEMENTS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MANDIBULAR MOVEMENTS</dc:title>
  <dc:creator>Michelle</dc:creator>
  <cp:lastModifiedBy>Michelle</cp:lastModifiedBy>
  <cp:revision>4</cp:revision>
  <dcterms:created xsi:type="dcterms:W3CDTF">2011-08-12T17:00:39Z</dcterms:created>
  <dcterms:modified xsi:type="dcterms:W3CDTF">2011-08-31T01:31:50Z</dcterms:modified>
</cp:coreProperties>
</file>