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1" r:id="rId2"/>
    <p:sldId id="295" r:id="rId3"/>
    <p:sldId id="265" r:id="rId4"/>
    <p:sldId id="277" r:id="rId5"/>
    <p:sldId id="296" r:id="rId6"/>
    <p:sldId id="297" r:id="rId7"/>
    <p:sldId id="298" r:id="rId8"/>
    <p:sldId id="299" r:id="rId9"/>
    <p:sldId id="267" r:id="rId10"/>
    <p:sldId id="268" r:id="rId11"/>
    <p:sldId id="348" r:id="rId12"/>
    <p:sldId id="302" r:id="rId13"/>
    <p:sldId id="303" r:id="rId14"/>
    <p:sldId id="304" r:id="rId15"/>
    <p:sldId id="305" r:id="rId16"/>
    <p:sldId id="306" r:id="rId17"/>
    <p:sldId id="278" r:id="rId18"/>
    <p:sldId id="301" r:id="rId19"/>
    <p:sldId id="345" r:id="rId20"/>
    <p:sldId id="269" r:id="rId21"/>
    <p:sldId id="271" r:id="rId22"/>
    <p:sldId id="279" r:id="rId23"/>
    <p:sldId id="272" r:id="rId24"/>
    <p:sldId id="346" r:id="rId25"/>
    <p:sldId id="283" r:id="rId26"/>
    <p:sldId id="273" r:id="rId27"/>
    <p:sldId id="274" r:id="rId28"/>
    <p:sldId id="347" r:id="rId29"/>
    <p:sldId id="354" r:id="rId30"/>
    <p:sldId id="259" r:id="rId31"/>
    <p:sldId id="257" r:id="rId32"/>
    <p:sldId id="349" r:id="rId33"/>
    <p:sldId id="352" r:id="rId34"/>
    <p:sldId id="353" r:id="rId35"/>
    <p:sldId id="350" r:id="rId36"/>
    <p:sldId id="351"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434"/>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924" y="9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EC7C8-19BD-4905-B95B-B7315AA63174}"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B439-3479-4D2D-919C-10EFC921B0F1}" type="slidenum">
              <a:rPr lang="en-US" smtClean="0"/>
              <a:t>‹#›</a:t>
            </a:fld>
            <a:endParaRPr lang="en-US"/>
          </a:p>
        </p:txBody>
      </p:sp>
    </p:spTree>
    <p:extLst>
      <p:ext uri="{BB962C8B-B14F-4D97-AF65-F5344CB8AC3E}">
        <p14:creationId xmlns:p14="http://schemas.microsoft.com/office/powerpoint/2010/main" val="25179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B4CF383-B2F5-4B56-ABAB-9A67AE6C0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2562577-BEF7-4C93-A767-2B3F94939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27652" name="Slide Number Placeholder 3">
            <a:extLst>
              <a:ext uri="{FF2B5EF4-FFF2-40B4-BE49-F238E27FC236}">
                <a16:creationId xmlns:a16="http://schemas.microsoft.com/office/drawing/2014/main" id="{342EF69E-3E8E-4F42-B8BD-CC9D90C85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724F48-2156-434C-B40D-6BA27F0FDDD8}" type="slidenum">
              <a:rPr lang="en-US" altLang="en-US"/>
              <a:pPr>
                <a:spcBef>
                  <a:spcPct val="0"/>
                </a:spcBef>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2EEBBD6-71FB-41B3-AED5-32AA3C512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0D23C16-6EBF-4FED-AC95-DC1A33A21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29700" name="Slide Number Placeholder 3">
            <a:extLst>
              <a:ext uri="{FF2B5EF4-FFF2-40B4-BE49-F238E27FC236}">
                <a16:creationId xmlns:a16="http://schemas.microsoft.com/office/drawing/2014/main" id="{EC5C5DA2-9054-4FB1-8384-67B434FF6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253993-ED29-4066-9D0D-58E7370D7EE9}" type="slidenum">
              <a:rPr lang="en-US" altLang="en-US"/>
              <a:pPr>
                <a:spcBef>
                  <a:spcPct val="0"/>
                </a:spcBef>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DF26421-6265-44C2-9B07-C10D8476A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CAAE1F9-6AF5-412A-B06A-51BFBAC2B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31748" name="Slide Number Placeholder 3">
            <a:extLst>
              <a:ext uri="{FF2B5EF4-FFF2-40B4-BE49-F238E27FC236}">
                <a16:creationId xmlns:a16="http://schemas.microsoft.com/office/drawing/2014/main" id="{0D620705-20E8-4CAC-8182-44C7A3B763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8C81AF-C470-43E4-9ADF-67C3FF823FD7}" type="slidenum">
              <a:rPr lang="en-US" altLang="en-US"/>
              <a:pPr>
                <a:spcBef>
                  <a:spcPct val="0"/>
                </a:spcBef>
              </a:pPr>
              <a:t>14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DEA2AE2-C64E-459F-B73E-738C840435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91A0113-BDC2-48BA-87FF-143865AF9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33796" name="Slide Number Placeholder 3">
            <a:extLst>
              <a:ext uri="{FF2B5EF4-FFF2-40B4-BE49-F238E27FC236}">
                <a16:creationId xmlns:a16="http://schemas.microsoft.com/office/drawing/2014/main" id="{81FECB98-7CCC-4867-A3B9-A1C406E1F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1D7F89-498C-406C-A23A-0985D4A08C90}" type="slidenum">
              <a:rPr lang="en-US" altLang="en-US"/>
              <a:pPr>
                <a:spcBef>
                  <a:spcPct val="0"/>
                </a:spcBef>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28865AE-6F2C-4577-82E1-5C54C2AA8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E703A3-848F-4269-A107-7A5EEBE3D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l-PH" altLang="en-US"/>
          </a:p>
        </p:txBody>
      </p:sp>
      <p:sp>
        <p:nvSpPr>
          <p:cNvPr id="25604" name="Slide Number Placeholder 3">
            <a:extLst>
              <a:ext uri="{FF2B5EF4-FFF2-40B4-BE49-F238E27FC236}">
                <a16:creationId xmlns:a16="http://schemas.microsoft.com/office/drawing/2014/main" id="{B395114D-BB29-4EE0-B962-DCFFCEDAC2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D5BF1-E861-4B2B-A4A6-E1ECE02217BC}" type="slidenum">
              <a:rPr lang="en-US" altLang="en-US"/>
              <a:pPr>
                <a:spcBef>
                  <a:spcPct val="0"/>
                </a:spcBef>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72ED9A4-B422-4E4A-91E1-34C58166D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6929C5F-DE49-4B45-93A6-248237BA9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121860" name="Slide Number Placeholder 3">
            <a:extLst>
              <a:ext uri="{FF2B5EF4-FFF2-40B4-BE49-F238E27FC236}">
                <a16:creationId xmlns:a16="http://schemas.microsoft.com/office/drawing/2014/main" id="{DBF2BAF0-FD6D-47CA-8863-CB251CB61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439A1-7ED7-4D77-859C-0168BF16FD16}" type="slidenum">
              <a:rPr lang="en-US" altLang="en-US"/>
              <a:pPr>
                <a:spcBef>
                  <a:spcPct val="0"/>
                </a:spcBef>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2266340"/>
            <a:ext cx="8551479"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05066" y="3946095"/>
            <a:ext cx="8533868"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BFD89DD8-D3EA-42FA-B782-B40F52202F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6"/>
            <a:ext cx="8246070" cy="351221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433880"/>
            <a:ext cx="6566315" cy="572644"/>
          </a:xfrm>
        </p:spPr>
        <p:txBody>
          <a:bodyPr>
            <a:normAutofit/>
          </a:bodyPr>
          <a:lstStyle>
            <a:lvl1pPr algn="l">
              <a:defRPr sz="3600">
                <a:solidFill>
                  <a:srgbClr val="E43434"/>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294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294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4673C739-60BB-43FB-9A03-B80C5707364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7440" y="1037430"/>
            <a:ext cx="4886560" cy="3068639"/>
          </a:xfrm>
        </p:spPr>
        <p:txBody>
          <a:bodyPr>
            <a:normAutofit/>
          </a:bodyPr>
          <a:lstStyle/>
          <a:p>
            <a:r>
              <a:rPr lang="en-US" sz="4500" dirty="0">
                <a:solidFill>
                  <a:schemeClr val="tx1">
                    <a:lumMod val="95000"/>
                    <a:lumOff val="5000"/>
                  </a:schemeClr>
                </a:solidFill>
              </a:rPr>
              <a:t>PREPARING </a:t>
            </a:r>
            <a:br>
              <a:rPr lang="en-US" sz="4500" dirty="0">
                <a:solidFill>
                  <a:schemeClr val="tx1">
                    <a:lumMod val="95000"/>
                    <a:lumOff val="5000"/>
                  </a:schemeClr>
                </a:solidFill>
              </a:rPr>
            </a:br>
            <a:r>
              <a:rPr lang="en-US" sz="4500" dirty="0"/>
              <a:t>A  tailored  PHE   package  for  a  PGH   employee</a:t>
            </a:r>
            <a:endParaRPr lang="en-US" dirty="0"/>
          </a:p>
        </p:txBody>
      </p:sp>
      <p:sp>
        <p:nvSpPr>
          <p:cNvPr id="3" name="Subtitle 2"/>
          <p:cNvSpPr>
            <a:spLocks noGrp="1"/>
          </p:cNvSpPr>
          <p:nvPr>
            <p:ph type="subTitle" idx="1"/>
          </p:nvPr>
        </p:nvSpPr>
        <p:spPr>
          <a:xfrm>
            <a:off x="607500" y="3960634"/>
            <a:ext cx="8211888" cy="894830"/>
          </a:xfrm>
        </p:spPr>
        <p:txBody>
          <a:bodyPr>
            <a:noAutofit/>
          </a:bodyPr>
          <a:lstStyle/>
          <a:p>
            <a:r>
              <a:rPr lang="en-US" sz="1800" b="1" dirty="0"/>
              <a:t>JOSEFINA   S.  ISIDRO- LAPENA  MD, MFM, FPAFP</a:t>
            </a:r>
          </a:p>
          <a:p>
            <a:r>
              <a:rPr lang="en-US" sz="1800" b="1" dirty="0"/>
              <a:t>PROFESSOR  , UPCM </a:t>
            </a:r>
          </a:p>
        </p:txBody>
      </p:sp>
    </p:spTree>
    <p:extLst>
      <p:ext uri="{BB962C8B-B14F-4D97-AF65-F5344CB8AC3E}">
        <p14:creationId xmlns:p14="http://schemas.microsoft.com/office/powerpoint/2010/main" val="36529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27336" cy="2327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3485" y="2327337"/>
            <a:ext cx="7716214" cy="2229577"/>
          </a:xfrm>
          <a:prstGeom prst="rect">
            <a:avLst/>
          </a:prstGeom>
        </p:spPr>
      </p:pic>
      <p:sp>
        <p:nvSpPr>
          <p:cNvPr id="8" name="TextBox 7">
            <a:extLst>
              <a:ext uri="{FF2B5EF4-FFF2-40B4-BE49-F238E27FC236}">
                <a16:creationId xmlns:a16="http://schemas.microsoft.com/office/drawing/2014/main" id="{B438FD9E-A13B-406A-8023-8A0D2D60DE2F}"/>
              </a:ext>
            </a:extLst>
          </p:cNvPr>
          <p:cNvSpPr txBox="1"/>
          <p:nvPr/>
        </p:nvSpPr>
        <p:spPr>
          <a:xfrm>
            <a:off x="4821592" y="281175"/>
            <a:ext cx="4275740" cy="584775"/>
          </a:xfrm>
          <a:prstGeom prst="rect">
            <a:avLst/>
          </a:prstGeom>
          <a:noFill/>
        </p:spPr>
        <p:txBody>
          <a:bodyPr wrap="square">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IS   A    CHOICE</a:t>
            </a:r>
            <a:endParaRPr lang="en-US" sz="3200" dirty="0"/>
          </a:p>
        </p:txBody>
      </p:sp>
    </p:spTree>
    <p:extLst>
      <p:ext uri="{BB962C8B-B14F-4D97-AF65-F5344CB8AC3E}">
        <p14:creationId xmlns:p14="http://schemas.microsoft.com/office/powerpoint/2010/main" val="381457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D14323-AF88-4478-A48B-326BC0455683}"/>
              </a:ext>
            </a:extLst>
          </p:cNvPr>
          <p:cNvSpPr txBox="1"/>
          <p:nvPr/>
        </p:nvSpPr>
        <p:spPr>
          <a:xfrm>
            <a:off x="601670" y="1502815"/>
            <a:ext cx="7940660" cy="1200329"/>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Self-care is the practice of consciously doing things that preserve or improve your mental or physical health</a:t>
            </a:r>
            <a:endParaRPr lang="en-US" sz="2400" b="1" dirty="0"/>
          </a:p>
        </p:txBody>
      </p:sp>
      <p:sp>
        <p:nvSpPr>
          <p:cNvPr id="5" name="Rectangle 4">
            <a:extLst>
              <a:ext uri="{FF2B5EF4-FFF2-40B4-BE49-F238E27FC236}">
                <a16:creationId xmlns:a16="http://schemas.microsoft.com/office/drawing/2014/main" id="{9CDB6BDB-EED3-485D-B891-B1B26A94D22A}"/>
              </a:ext>
            </a:extLst>
          </p:cNvPr>
          <p:cNvSpPr/>
          <p:nvPr/>
        </p:nvSpPr>
        <p:spPr>
          <a:xfrm>
            <a:off x="5488230" y="128470"/>
            <a:ext cx="344677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SELF   CARE</a:t>
            </a:r>
          </a:p>
        </p:txBody>
      </p:sp>
      <p:sp>
        <p:nvSpPr>
          <p:cNvPr id="6" name="TextBox 5">
            <a:extLst>
              <a:ext uri="{FF2B5EF4-FFF2-40B4-BE49-F238E27FC236}">
                <a16:creationId xmlns:a16="http://schemas.microsoft.com/office/drawing/2014/main" id="{F5FA480D-A96D-41BD-BECD-96D608B8D906}"/>
              </a:ext>
            </a:extLst>
          </p:cNvPr>
          <p:cNvSpPr txBox="1"/>
          <p:nvPr/>
        </p:nvSpPr>
        <p:spPr>
          <a:xfrm>
            <a:off x="5946345" y="2571750"/>
            <a:ext cx="1930528" cy="369332"/>
          </a:xfrm>
          <a:prstGeom prst="rect">
            <a:avLst/>
          </a:prstGeom>
          <a:noFill/>
        </p:spPr>
        <p:txBody>
          <a:bodyPr wrap="none" rtlCol="0">
            <a:spAutoFit/>
          </a:bodyPr>
          <a:lstStyle/>
          <a:p>
            <a:r>
              <a:rPr lang="en-US" dirty="0"/>
              <a:t>BMI   Health  Care </a:t>
            </a:r>
          </a:p>
        </p:txBody>
      </p:sp>
      <p:sp>
        <p:nvSpPr>
          <p:cNvPr id="9" name="TextBox 8">
            <a:extLst>
              <a:ext uri="{FF2B5EF4-FFF2-40B4-BE49-F238E27FC236}">
                <a16:creationId xmlns:a16="http://schemas.microsoft.com/office/drawing/2014/main" id="{59C50682-D70A-452A-988D-25553BAC007A}"/>
              </a:ext>
            </a:extLst>
          </p:cNvPr>
          <p:cNvSpPr txBox="1"/>
          <p:nvPr/>
        </p:nvSpPr>
        <p:spPr>
          <a:xfrm>
            <a:off x="601669" y="3335275"/>
            <a:ext cx="7940659" cy="646331"/>
          </a:xfrm>
          <a:prstGeom prst="rect">
            <a:avLst/>
          </a:prstGeom>
          <a:noFill/>
        </p:spPr>
        <p:txBody>
          <a:bodyPr wrap="square">
            <a:spAutoFit/>
          </a:bodyPr>
          <a:lstStyle/>
          <a:p>
            <a:r>
              <a:rPr lang="en-US" b="1" i="0" dirty="0">
                <a:solidFill>
                  <a:srgbClr val="232323"/>
                </a:solidFill>
                <a:effectLst/>
                <a:latin typeface="Georgia" panose="02040502050405020303" pitchFamily="18" charset="0"/>
              </a:rPr>
              <a:t>We have long known that some 80 percent of health is determined by factors </a:t>
            </a:r>
            <a:r>
              <a:rPr lang="en-US" b="1" i="1" dirty="0">
                <a:solidFill>
                  <a:srgbClr val="232323"/>
                </a:solidFill>
                <a:effectLst/>
                <a:latin typeface="Georgia" panose="02040502050405020303" pitchFamily="18" charset="0"/>
              </a:rPr>
              <a:t>outside</a:t>
            </a:r>
            <a:r>
              <a:rPr lang="en-US" b="1" i="0" dirty="0">
                <a:solidFill>
                  <a:srgbClr val="232323"/>
                </a:solidFill>
                <a:effectLst/>
                <a:latin typeface="Georgia" panose="02040502050405020303" pitchFamily="18" charset="0"/>
              </a:rPr>
              <a:t> of the doctor’s office</a:t>
            </a:r>
            <a:endParaRPr lang="en-US" b="1" dirty="0"/>
          </a:p>
        </p:txBody>
      </p:sp>
      <p:sp>
        <p:nvSpPr>
          <p:cNvPr id="8" name="TextBox 7">
            <a:extLst>
              <a:ext uri="{FF2B5EF4-FFF2-40B4-BE49-F238E27FC236}">
                <a16:creationId xmlns:a16="http://schemas.microsoft.com/office/drawing/2014/main" id="{4A84D87F-B9D1-420C-A845-A3E67C7ABE84}"/>
              </a:ext>
            </a:extLst>
          </p:cNvPr>
          <p:cNvSpPr txBox="1"/>
          <p:nvPr/>
        </p:nvSpPr>
        <p:spPr>
          <a:xfrm>
            <a:off x="4522623" y="4290571"/>
            <a:ext cx="3970330" cy="646331"/>
          </a:xfrm>
          <a:prstGeom prst="rect">
            <a:avLst/>
          </a:prstGeom>
          <a:noFill/>
        </p:spPr>
        <p:txBody>
          <a:bodyPr wrap="square" rtlCol="0">
            <a:spAutoFit/>
          </a:bodyPr>
          <a:lstStyle/>
          <a:p>
            <a:r>
              <a:rPr lang="en-US" dirty="0"/>
              <a:t>Jonas W.  [2019]  The Importance of Self Care in Chronic Illness Management </a:t>
            </a:r>
          </a:p>
        </p:txBody>
      </p:sp>
    </p:spTree>
    <p:extLst>
      <p:ext uri="{BB962C8B-B14F-4D97-AF65-F5344CB8AC3E}">
        <p14:creationId xmlns:p14="http://schemas.microsoft.com/office/powerpoint/2010/main" val="402715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a:extLst>
              <a:ext uri="{FF2B5EF4-FFF2-40B4-BE49-F238E27FC236}">
                <a16:creationId xmlns:a16="http://schemas.microsoft.com/office/drawing/2014/main" id="{C44BC28B-3AD5-48E8-8503-954240BE0471}"/>
              </a:ext>
            </a:extLst>
          </p:cNvPr>
          <p:cNvSpPr>
            <a:spLocks noChangeArrowheads="1" noChangeShapeType="1" noTextEdit="1"/>
          </p:cNvSpPr>
          <p:nvPr/>
        </p:nvSpPr>
        <p:spPr bwMode="auto">
          <a:xfrm>
            <a:off x="1314450" y="2457450"/>
            <a:ext cx="5829300" cy="2157413"/>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chemeClr val="accent2"/>
                </a:solidFill>
                <a:latin typeface="Showcard Gothic" panose="04020904020102020604" pitchFamily="82" charset="0"/>
              </a:rPr>
              <a:t>the   key  to  preventive medicine </a:t>
            </a:r>
          </a:p>
          <a:p>
            <a:pPr algn="ctr"/>
            <a:r>
              <a:rPr lang="en-US" sz="2700" kern="10">
                <a:ln w="9525">
                  <a:solidFill>
                    <a:srgbClr val="000000"/>
                  </a:solidFill>
                  <a:round/>
                  <a:headEnd/>
                  <a:tailEnd/>
                </a:ln>
                <a:solidFill>
                  <a:schemeClr val="accent2"/>
                </a:solidFill>
                <a:latin typeface="Showcard Gothic" panose="04020904020102020604" pitchFamily="82" charset="0"/>
              </a:rPr>
              <a:t>is   the  identification</a:t>
            </a:r>
          </a:p>
          <a:p>
            <a:pPr algn="ctr"/>
            <a:r>
              <a:rPr lang="en-US" sz="2700" kern="10">
                <a:ln w="9525">
                  <a:solidFill>
                    <a:srgbClr val="000000"/>
                  </a:solidFill>
                  <a:round/>
                  <a:headEnd/>
                  <a:tailEnd/>
                </a:ln>
                <a:solidFill>
                  <a:schemeClr val="accent2"/>
                </a:solidFill>
                <a:latin typeface="Showcard Gothic" panose="04020904020102020604" pitchFamily="82" charset="0"/>
              </a:rPr>
              <a:t>of   risk  factors</a:t>
            </a:r>
          </a:p>
        </p:txBody>
      </p:sp>
      <p:pic>
        <p:nvPicPr>
          <p:cNvPr id="26627" name="Picture 3" descr="looking in">
            <a:extLst>
              <a:ext uri="{FF2B5EF4-FFF2-40B4-BE49-F238E27FC236}">
                <a16:creationId xmlns:a16="http://schemas.microsoft.com/office/drawing/2014/main" id="{05B5373A-1B2F-42B6-95BC-FC7E4B8B12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28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9F9FDE13-F121-4326-9A02-476B0F5B6EF1}"/>
              </a:ext>
            </a:extLst>
          </p:cNvPr>
          <p:cNvSpPr>
            <a:spLocks noGrp="1"/>
          </p:cNvSpPr>
          <p:nvPr>
            <p:ph type="title"/>
          </p:nvPr>
        </p:nvSpPr>
        <p:spPr>
          <a:xfrm>
            <a:off x="2892245" y="0"/>
            <a:ext cx="6172200" cy="1165622"/>
          </a:xfrm>
        </p:spPr>
        <p:txBody>
          <a:bodyPr>
            <a:normAutofit/>
          </a:bodyPr>
          <a:lstStyle/>
          <a:p>
            <a:pPr eaLnBrk="1" hangingPunct="1"/>
            <a:r>
              <a:rPr lang="en-US" altLang="en-US" sz="4950" dirty="0">
                <a:solidFill>
                  <a:schemeClr val="accent1"/>
                </a:solidFill>
              </a:rPr>
              <a:t>Risk  Assessment</a:t>
            </a:r>
          </a:p>
        </p:txBody>
      </p:sp>
      <p:pic>
        <p:nvPicPr>
          <p:cNvPr id="28676" name="Picture 4" descr="Vodka">
            <a:extLst>
              <a:ext uri="{FF2B5EF4-FFF2-40B4-BE49-F238E27FC236}">
                <a16:creationId xmlns:a16="http://schemas.microsoft.com/office/drawing/2014/main" id="{B24F208D-720D-4316-94DC-D335D2C59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661" y="3371850"/>
            <a:ext cx="82034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cessation1">
            <a:extLst>
              <a:ext uri="{FF2B5EF4-FFF2-40B4-BE49-F238E27FC236}">
                <a16:creationId xmlns:a16="http://schemas.microsoft.com/office/drawing/2014/main" id="{BB060594-929E-4222-8682-CE0E2C155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3371850"/>
            <a:ext cx="1428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blood-pressure">
            <a:extLst>
              <a:ext uri="{FF2B5EF4-FFF2-40B4-BE49-F238E27FC236}">
                <a16:creationId xmlns:a16="http://schemas.microsoft.com/office/drawing/2014/main" id="{AD002726-A0CB-4FF7-BFC4-C628EE8DD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3371850"/>
            <a:ext cx="14859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Triggers">
            <a:extLst>
              <a:ext uri="{FF2B5EF4-FFF2-40B4-BE49-F238E27FC236}">
                <a16:creationId xmlns:a16="http://schemas.microsoft.com/office/drawing/2014/main" id="{9C3367EE-8050-4079-B7BE-55AE3EC83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3371850"/>
            <a:ext cx="1714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Obe-Cartoon">
            <a:extLst>
              <a:ext uri="{FF2B5EF4-FFF2-40B4-BE49-F238E27FC236}">
                <a16:creationId xmlns:a16="http://schemas.microsoft.com/office/drawing/2014/main" id="{CD9BA1A0-D956-4109-AAEE-D417D309ED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396" y="3357563"/>
            <a:ext cx="1257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isks clip art - Clip Art Library">
            <a:extLst>
              <a:ext uri="{FF2B5EF4-FFF2-40B4-BE49-F238E27FC236}">
                <a16:creationId xmlns:a16="http://schemas.microsoft.com/office/drawing/2014/main" id="{501F3E77-6782-4056-B777-79F2ADA22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0" y="1785938"/>
            <a:ext cx="36416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zy clipart sedentary lifestyle, Lazy sedentary lifestyle Transparent FREE  for download on WebStockReview 2020">
            <a:extLst>
              <a:ext uri="{FF2B5EF4-FFF2-40B4-BE49-F238E27FC236}">
                <a16:creationId xmlns:a16="http://schemas.microsoft.com/office/drawing/2014/main" id="{99DDB3FB-02B1-4169-929E-D34837020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 y="3371850"/>
            <a:ext cx="2428795" cy="175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ACB76A0-D52C-41BE-B803-BB79FCEF1A5E}"/>
              </a:ext>
            </a:extLst>
          </p:cNvPr>
          <p:cNvSpPr>
            <a:spLocks noGrp="1"/>
          </p:cNvSpPr>
          <p:nvPr>
            <p:ph idx="1"/>
          </p:nvPr>
        </p:nvSpPr>
        <p:spPr>
          <a:xfrm>
            <a:off x="2434130" y="1543050"/>
            <a:ext cx="5543550" cy="3600450"/>
          </a:xfrm>
        </p:spPr>
        <p:txBody>
          <a:bodyPr>
            <a:normAutofit/>
          </a:bodyPr>
          <a:lstStyle/>
          <a:p>
            <a:pPr eaLnBrk="1" hangingPunct="1">
              <a:buFontTx/>
              <a:buNone/>
            </a:pPr>
            <a:r>
              <a:rPr lang="en-US" altLang="en-US" sz="4050" dirty="0"/>
              <a:t>Risk assessment  should include a range of </a:t>
            </a:r>
            <a:r>
              <a:rPr lang="en-US" altLang="en-US" sz="4500" b="1" dirty="0"/>
              <a:t>protective</a:t>
            </a:r>
            <a:r>
              <a:rPr lang="en-US" altLang="en-US" sz="4050" dirty="0"/>
              <a:t> as well as hazardous risk factors. </a:t>
            </a:r>
          </a:p>
        </p:txBody>
      </p:sp>
      <p:pic>
        <p:nvPicPr>
          <p:cNvPr id="3074" name="Picture 2" descr="Risk &amp; Protective Factors - Teen Charge">
            <a:extLst>
              <a:ext uri="{FF2B5EF4-FFF2-40B4-BE49-F238E27FC236}">
                <a16:creationId xmlns:a16="http://schemas.microsoft.com/office/drawing/2014/main" id="{AF27E4CD-8DDB-4BD2-928B-EA53BFDD2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0" y="272445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8F7A6E71-AE9F-422E-950C-61A782922FB1}"/>
              </a:ext>
            </a:extLst>
          </p:cNvPr>
          <p:cNvSpPr>
            <a:spLocks noGrp="1" noChangeArrowheads="1"/>
          </p:cNvSpPr>
          <p:nvPr>
            <p:ph type="title"/>
          </p:nvPr>
        </p:nvSpPr>
        <p:spPr>
          <a:xfrm>
            <a:off x="4715555" y="81197"/>
            <a:ext cx="4428445" cy="857250"/>
          </a:xfrm>
        </p:spPr>
        <p:txBody>
          <a:bodyPr>
            <a:normAutofit fontScale="90000"/>
          </a:bodyPr>
          <a:lstStyle/>
          <a:p>
            <a:pPr>
              <a:defRPr/>
            </a:pPr>
            <a:r>
              <a:rPr lang="en-US" sz="3000" dirty="0">
                <a:solidFill>
                  <a:schemeClr val="bg1"/>
                </a:solidFill>
              </a:rPr>
              <a:t>Psychosocial Protective Factors  </a:t>
            </a:r>
            <a:r>
              <a:rPr lang="en-US" sz="2100" dirty="0">
                <a:solidFill>
                  <a:schemeClr val="bg1"/>
                </a:solidFill>
              </a:rPr>
              <a:t>[adolescents and</a:t>
            </a:r>
            <a:r>
              <a:rPr lang="en-US" sz="3000" dirty="0">
                <a:solidFill>
                  <a:schemeClr val="bg1"/>
                </a:solidFill>
              </a:rPr>
              <a:t> </a:t>
            </a:r>
            <a:r>
              <a:rPr lang="en-US" sz="2100" dirty="0">
                <a:solidFill>
                  <a:schemeClr val="bg1"/>
                </a:solidFill>
              </a:rPr>
              <a:t>Adults] </a:t>
            </a:r>
            <a:endParaRPr lang="en-US" sz="3000" dirty="0">
              <a:solidFill>
                <a:schemeClr val="bg1"/>
              </a:solidFill>
            </a:endParaRPr>
          </a:p>
        </p:txBody>
      </p:sp>
      <p:sp>
        <p:nvSpPr>
          <p:cNvPr id="22531" name="Rectangle 2">
            <a:extLst>
              <a:ext uri="{FF2B5EF4-FFF2-40B4-BE49-F238E27FC236}">
                <a16:creationId xmlns:a16="http://schemas.microsoft.com/office/drawing/2014/main" id="{F078FB2C-998A-4FDE-8F8E-C8B2FE129249}"/>
              </a:ext>
            </a:extLst>
          </p:cNvPr>
          <p:cNvSpPr>
            <a:spLocks noGrp="1" noChangeArrowheads="1"/>
          </p:cNvSpPr>
          <p:nvPr>
            <p:ph sz="half" idx="1"/>
          </p:nvPr>
        </p:nvSpPr>
        <p:spPr>
          <a:xfrm>
            <a:off x="1314450" y="1491746"/>
            <a:ext cx="2755106" cy="3543300"/>
          </a:xfrm>
        </p:spPr>
        <p:txBody>
          <a:bodyPr>
            <a:normAutofit/>
          </a:bodyPr>
          <a:lstStyle/>
          <a:p>
            <a:pPr marL="240030" indent="-240030">
              <a:lnSpc>
                <a:spcPct val="90000"/>
              </a:lnSpc>
              <a:buFont typeface="Wingdings"/>
              <a:buChar char=""/>
              <a:defRPr/>
            </a:pPr>
            <a:r>
              <a:rPr lang="en-US" sz="1800" dirty="0"/>
              <a:t>Optimistic outlook in life with a sense of purpose and direction</a:t>
            </a:r>
          </a:p>
          <a:p>
            <a:pPr marL="240030" indent="-240030">
              <a:lnSpc>
                <a:spcPct val="90000"/>
              </a:lnSpc>
              <a:buFont typeface="Wingdings"/>
              <a:buChar char=""/>
              <a:defRPr/>
            </a:pPr>
            <a:r>
              <a:rPr lang="en-US" sz="1800" dirty="0"/>
              <a:t>Effective strategies for coping  with challenges</a:t>
            </a:r>
          </a:p>
          <a:p>
            <a:pPr marL="240030" indent="-240030">
              <a:lnSpc>
                <a:spcPct val="90000"/>
              </a:lnSpc>
              <a:buFont typeface="Wingdings"/>
              <a:buChar char=""/>
              <a:defRPr/>
            </a:pPr>
            <a:r>
              <a:rPr lang="en-US" sz="1800" dirty="0"/>
              <a:t>Perceived control over life  outcomes </a:t>
            </a:r>
          </a:p>
          <a:p>
            <a:pPr marL="240030" indent="-240030">
              <a:lnSpc>
                <a:spcPct val="90000"/>
              </a:lnSpc>
              <a:buFont typeface="Wingdings"/>
              <a:buChar char=""/>
              <a:defRPr/>
            </a:pPr>
            <a:r>
              <a:rPr lang="en-US" sz="1800" dirty="0"/>
              <a:t>Expressions of positive emotions</a:t>
            </a:r>
          </a:p>
        </p:txBody>
      </p:sp>
      <p:sp>
        <p:nvSpPr>
          <p:cNvPr id="22532" name="Rectangle 3">
            <a:extLst>
              <a:ext uri="{FF2B5EF4-FFF2-40B4-BE49-F238E27FC236}">
                <a16:creationId xmlns:a16="http://schemas.microsoft.com/office/drawing/2014/main" id="{36C29836-D87D-4C54-9BB0-6CA395A3CF7E}"/>
              </a:ext>
            </a:extLst>
          </p:cNvPr>
          <p:cNvSpPr>
            <a:spLocks noGrp="1" noChangeArrowheads="1"/>
          </p:cNvSpPr>
          <p:nvPr>
            <p:ph sz="half" idx="2"/>
          </p:nvPr>
        </p:nvSpPr>
        <p:spPr>
          <a:xfrm>
            <a:off x="4451747" y="1581638"/>
            <a:ext cx="2914650" cy="3363516"/>
          </a:xfrm>
        </p:spPr>
        <p:txBody>
          <a:bodyPr>
            <a:normAutofit/>
          </a:bodyPr>
          <a:lstStyle/>
          <a:p>
            <a:pPr marL="240030" indent="-240030">
              <a:lnSpc>
                <a:spcPct val="90000"/>
              </a:lnSpc>
              <a:buFont typeface="Wingdings"/>
              <a:buChar char=""/>
              <a:defRPr/>
            </a:pPr>
            <a:r>
              <a:rPr lang="en-US" sz="1800" dirty="0"/>
              <a:t>Social integration and emotionally rewarding relationships  </a:t>
            </a:r>
          </a:p>
          <a:p>
            <a:pPr marL="480060" lvl="1" indent="-205740">
              <a:lnSpc>
                <a:spcPct val="90000"/>
              </a:lnSpc>
              <a:buFont typeface="Wingdings 2"/>
              <a:buChar char=""/>
              <a:defRPr/>
            </a:pPr>
            <a:r>
              <a:rPr lang="en-US" sz="1500" dirty="0"/>
              <a:t>quality of relationships  in the home ( parent child and spousal ties)  and the workplace (employer-employee and coworker relations)</a:t>
            </a:r>
          </a:p>
        </p:txBody>
      </p:sp>
      <p:pic>
        <p:nvPicPr>
          <p:cNvPr id="32773" name="Picture 9" descr="charlie_fishing_with_grandson_sm_nwm">
            <a:extLst>
              <a:ext uri="{FF2B5EF4-FFF2-40B4-BE49-F238E27FC236}">
                <a16:creationId xmlns:a16="http://schemas.microsoft.com/office/drawing/2014/main" id="{D94A3127-6EC4-4BB5-9216-95AE44A0EB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35529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ocial Group People Community Celebrating Sharing, PNG, 1000x1000px, Social  Group, Celebrating, Community, People, Playing With Kids Download Free">
            <a:extLst>
              <a:ext uri="{FF2B5EF4-FFF2-40B4-BE49-F238E27FC236}">
                <a16:creationId xmlns:a16="http://schemas.microsoft.com/office/drawing/2014/main" id="{6DFE92C9-181A-4AF2-8D0A-C2BF34805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397" y="3507450"/>
            <a:ext cx="1647962" cy="1437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clip art conversation social group cartoon clipart - People,  Conversation, Social Group, transparent clip art">
            <a:extLst>
              <a:ext uri="{FF2B5EF4-FFF2-40B4-BE49-F238E27FC236}">
                <a16:creationId xmlns:a16="http://schemas.microsoft.com/office/drawing/2014/main" id="{291E5E43-784A-476D-959A-75D6DA4C93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1633" y="2065181"/>
            <a:ext cx="1340917" cy="1013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15301C1E-2345-4A3E-8DBD-79E3BF73B9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0054" y="3884082"/>
            <a:ext cx="1341195" cy="1061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A20A48-7BE4-40F2-B27D-FA3977799CD1}"/>
              </a:ext>
            </a:extLst>
          </p:cNvPr>
          <p:cNvSpPr>
            <a:spLocks noGrp="1"/>
          </p:cNvSpPr>
          <p:nvPr>
            <p:ph type="title"/>
          </p:nvPr>
        </p:nvSpPr>
        <p:spPr>
          <a:xfrm>
            <a:off x="5488230" y="128470"/>
            <a:ext cx="3359510" cy="763525"/>
          </a:xfrm>
        </p:spPr>
        <p:txBody>
          <a:bodyPr>
            <a:normAutofit fontScale="90000"/>
          </a:bodyPr>
          <a:lstStyle/>
          <a:p>
            <a:r>
              <a:rPr lang="en-US" sz="3300" dirty="0"/>
              <a:t>PREVENTIVE  HEALTH  HISTORY</a:t>
            </a:r>
          </a:p>
        </p:txBody>
      </p:sp>
      <p:sp>
        <p:nvSpPr>
          <p:cNvPr id="7" name="Content Placeholder 6">
            <a:extLst>
              <a:ext uri="{FF2B5EF4-FFF2-40B4-BE49-F238E27FC236}">
                <a16:creationId xmlns:a16="http://schemas.microsoft.com/office/drawing/2014/main" id="{761AA550-61CE-4DFE-AE9C-ECCEBC74DBF0}"/>
              </a:ext>
            </a:extLst>
          </p:cNvPr>
          <p:cNvSpPr>
            <a:spLocks noGrp="1"/>
          </p:cNvSpPr>
          <p:nvPr>
            <p:ph idx="1"/>
          </p:nvPr>
        </p:nvSpPr>
        <p:spPr>
          <a:xfrm>
            <a:off x="1517899" y="1655520"/>
            <a:ext cx="6108201" cy="3355436"/>
          </a:xfrm>
        </p:spPr>
        <p:txBody>
          <a:bodyPr/>
          <a:lstStyle/>
          <a:p>
            <a:r>
              <a:rPr lang="en-US" sz="2100" dirty="0"/>
              <a:t>GENERAL  DATA [ age, sex, gender, marital status, occupation, living arrangements] </a:t>
            </a:r>
          </a:p>
          <a:p>
            <a:r>
              <a:rPr lang="en-US" sz="2100" dirty="0"/>
              <a:t>CURRENT MORBIDITIES AND STATUS including MEDICATIONS </a:t>
            </a:r>
          </a:p>
          <a:p>
            <a:r>
              <a:rPr lang="en-US" sz="2100" dirty="0"/>
              <a:t>FAMILY HISTORY  [ 3 generation genogram] </a:t>
            </a:r>
          </a:p>
          <a:p>
            <a:r>
              <a:rPr lang="en-US" sz="2100" dirty="0"/>
              <a:t>LIFESTYLE [ focus on 10 behaviors] </a:t>
            </a:r>
          </a:p>
          <a:p>
            <a:r>
              <a:rPr lang="en-US" sz="2100" dirty="0"/>
              <a:t>IMMUNIZATION HISTORY </a:t>
            </a:r>
          </a:p>
          <a:p>
            <a:endParaRPr lang="en-US" dirty="0"/>
          </a:p>
        </p:txBody>
      </p:sp>
    </p:spTree>
    <p:extLst>
      <p:ext uri="{BB962C8B-B14F-4D97-AF65-F5344CB8AC3E}">
        <p14:creationId xmlns:p14="http://schemas.microsoft.com/office/powerpoint/2010/main" val="54835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13877-7030-4BB1-B7A6-984DE83464F8}"/>
              </a:ext>
            </a:extLst>
          </p:cNvPr>
          <p:cNvPicPr>
            <a:picLocks noChangeAspect="1"/>
          </p:cNvPicPr>
          <p:nvPr/>
        </p:nvPicPr>
        <p:blipFill rotWithShape="1">
          <a:blip r:embed="rId2"/>
          <a:srcRect l="33317" r="23626"/>
          <a:stretch/>
        </p:blipFill>
        <p:spPr>
          <a:xfrm>
            <a:off x="143555" y="1215561"/>
            <a:ext cx="1679755" cy="3889948"/>
          </a:xfrm>
          <a:prstGeom prst="rect">
            <a:avLst/>
          </a:prstGeom>
        </p:spPr>
      </p:pic>
      <p:sp>
        <p:nvSpPr>
          <p:cNvPr id="2" name="Rectangle 1">
            <a:extLst>
              <a:ext uri="{FF2B5EF4-FFF2-40B4-BE49-F238E27FC236}">
                <a16:creationId xmlns:a16="http://schemas.microsoft.com/office/drawing/2014/main" id="{9A79355A-7732-4F17-B5F2-72E495FBB64D}"/>
              </a:ext>
            </a:extLst>
          </p:cNvPr>
          <p:cNvSpPr/>
          <p:nvPr/>
        </p:nvSpPr>
        <p:spPr>
          <a:xfrm>
            <a:off x="4442252" y="281175"/>
            <a:ext cx="4370121" cy="692497"/>
          </a:xfrm>
          <a:prstGeom prst="rect">
            <a:avLst/>
          </a:prstGeom>
          <a:noFill/>
        </p:spPr>
        <p:txBody>
          <a:bodyPr wrap="square" lIns="68580" tIns="34290" rIns="68580" bIns="34290">
            <a:spAutoFit/>
          </a:bodyPr>
          <a:lstStyle/>
          <a:p>
            <a:pPr algn="ctr"/>
            <a:r>
              <a:rPr lang="en-US" sz="4050" b="1" dirty="0">
                <a:ln w="6600">
                  <a:solidFill>
                    <a:schemeClr val="accent2"/>
                  </a:solidFill>
                  <a:prstDash val="solid"/>
                </a:ln>
                <a:solidFill>
                  <a:srgbClr val="FFFFFF"/>
                </a:solidFill>
                <a:effectLst>
                  <a:outerShdw dist="38100" dir="2700000" algn="tl" rotWithShape="0">
                    <a:schemeClr val="accent2"/>
                  </a:outerShdw>
                </a:effectLst>
              </a:rPr>
              <a:t>LIFESTYLE  </a:t>
            </a:r>
          </a:p>
        </p:txBody>
      </p:sp>
      <p:sp>
        <p:nvSpPr>
          <p:cNvPr id="4" name="Rectangle 3">
            <a:extLst>
              <a:ext uri="{FF2B5EF4-FFF2-40B4-BE49-F238E27FC236}">
                <a16:creationId xmlns:a16="http://schemas.microsoft.com/office/drawing/2014/main" id="{9EE9FB31-786C-4954-9EEA-9A516B587660}"/>
              </a:ext>
            </a:extLst>
          </p:cNvPr>
          <p:cNvSpPr txBox="1">
            <a:spLocks noChangeArrowheads="1"/>
          </p:cNvSpPr>
          <p:nvPr/>
        </p:nvSpPr>
        <p:spPr>
          <a:xfrm>
            <a:off x="1947324" y="1324497"/>
            <a:ext cx="7080980" cy="37810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E43434"/>
              </a:buClr>
              <a:buFont typeface="Wingdings" panose="05000000000000000000" pitchFamily="2" charset="2"/>
              <a:buChar char="Ø"/>
            </a:pPr>
            <a:r>
              <a:rPr lang="en-US" altLang="en-US" sz="2100" dirty="0"/>
              <a:t>DIET  (fat, fiber, sugar,  salt, caffeine, water ) </a:t>
            </a:r>
          </a:p>
          <a:p>
            <a:pPr>
              <a:lnSpc>
                <a:spcPct val="90000"/>
              </a:lnSpc>
              <a:buClr>
                <a:srgbClr val="E43434"/>
              </a:buClr>
              <a:buFont typeface="Wingdings" panose="05000000000000000000" pitchFamily="2" charset="2"/>
              <a:buChar char="Ø"/>
            </a:pPr>
            <a:r>
              <a:rPr lang="en-US" altLang="en-US" sz="2100" dirty="0"/>
              <a:t>PHYSICAL  ACTIVITY inclusive of exercise</a:t>
            </a:r>
          </a:p>
          <a:p>
            <a:pPr>
              <a:lnSpc>
                <a:spcPct val="90000"/>
              </a:lnSpc>
              <a:buClr>
                <a:srgbClr val="E43434"/>
              </a:buClr>
              <a:buFont typeface="Wingdings" panose="05000000000000000000" pitchFamily="2" charset="2"/>
              <a:buChar char="Ø"/>
            </a:pPr>
            <a:r>
              <a:rPr lang="en-US" altLang="en-US" sz="2100" dirty="0"/>
              <a:t>SLEEP (quantity/ quality )</a:t>
            </a:r>
          </a:p>
          <a:p>
            <a:pPr>
              <a:lnSpc>
                <a:spcPct val="90000"/>
              </a:lnSpc>
              <a:buClr>
                <a:srgbClr val="E43434"/>
              </a:buClr>
              <a:buFont typeface="Wingdings" panose="05000000000000000000" pitchFamily="2" charset="2"/>
              <a:buChar char="Ø"/>
            </a:pPr>
            <a:r>
              <a:rPr lang="en-US" altLang="en-US" sz="2100" dirty="0"/>
              <a:t>TOBACCO (active, passive) [never, ever, current]</a:t>
            </a:r>
          </a:p>
          <a:p>
            <a:pPr>
              <a:lnSpc>
                <a:spcPct val="90000"/>
              </a:lnSpc>
              <a:buClr>
                <a:srgbClr val="E43434"/>
              </a:buClr>
              <a:buFont typeface="Wingdings" panose="05000000000000000000" pitchFamily="2" charset="2"/>
              <a:buChar char="Ø"/>
            </a:pPr>
            <a:r>
              <a:rPr lang="en-US" altLang="en-US" sz="2100" dirty="0"/>
              <a:t>ALCOHOL (quantity/quality/ frequency)</a:t>
            </a:r>
          </a:p>
          <a:p>
            <a:pPr>
              <a:lnSpc>
                <a:spcPct val="90000"/>
              </a:lnSpc>
              <a:buClr>
                <a:srgbClr val="E43434"/>
              </a:buClr>
              <a:buFont typeface="Wingdings" panose="05000000000000000000" pitchFamily="2" charset="2"/>
              <a:buChar char="Ø"/>
            </a:pPr>
            <a:r>
              <a:rPr lang="en-US" altLang="en-US" sz="2100" dirty="0"/>
              <a:t>SEXUAL  ACTIVITIES – Gender orientation</a:t>
            </a:r>
          </a:p>
          <a:p>
            <a:pPr>
              <a:lnSpc>
                <a:spcPct val="90000"/>
              </a:lnSpc>
              <a:buClr>
                <a:srgbClr val="E43434"/>
              </a:buClr>
              <a:buFont typeface="Wingdings" panose="05000000000000000000" pitchFamily="2" charset="2"/>
              <a:buChar char="Ø"/>
            </a:pPr>
            <a:r>
              <a:rPr lang="en-US" altLang="en-US" sz="2100" dirty="0"/>
              <a:t>STRESS and COPING BEHAVIOR</a:t>
            </a:r>
          </a:p>
          <a:p>
            <a:pPr>
              <a:lnSpc>
                <a:spcPct val="90000"/>
              </a:lnSpc>
              <a:buClr>
                <a:srgbClr val="E43434"/>
              </a:buClr>
              <a:buFont typeface="Wingdings" panose="05000000000000000000" pitchFamily="2" charset="2"/>
              <a:buChar char="Ø"/>
            </a:pPr>
            <a:r>
              <a:rPr lang="en-US" altLang="en-US" sz="2100" dirty="0"/>
              <a:t>PERSONAL  HYGIENE – hand washing , </a:t>
            </a:r>
            <a:r>
              <a:rPr lang="en-US" altLang="en-US" sz="2100" dirty="0" err="1"/>
              <a:t>Covid</a:t>
            </a:r>
            <a:r>
              <a:rPr lang="en-US" altLang="en-US" sz="2100" dirty="0"/>
              <a:t> precautions</a:t>
            </a:r>
          </a:p>
          <a:p>
            <a:pPr>
              <a:lnSpc>
                <a:spcPct val="90000"/>
              </a:lnSpc>
              <a:buClr>
                <a:srgbClr val="E43434"/>
              </a:buClr>
              <a:buFont typeface="Wingdings" panose="05000000000000000000" pitchFamily="2" charset="2"/>
              <a:buChar char="Ø"/>
            </a:pPr>
            <a:r>
              <a:rPr lang="en-US" altLang="en-US" sz="2100" dirty="0"/>
              <a:t>ENVIRONMENTAL exposure : home and work </a:t>
            </a:r>
          </a:p>
          <a:p>
            <a:pPr>
              <a:lnSpc>
                <a:spcPct val="90000"/>
              </a:lnSpc>
              <a:buClr>
                <a:srgbClr val="E43434"/>
              </a:buClr>
              <a:buFont typeface="Wingdings" panose="05000000000000000000" pitchFamily="2" charset="2"/>
              <a:buChar char="Ø"/>
            </a:pPr>
            <a:r>
              <a:rPr lang="en-US" altLang="en-US" sz="2100" dirty="0"/>
              <a:t>OCCUPATION </a:t>
            </a:r>
          </a:p>
          <a:p>
            <a:pPr>
              <a:lnSpc>
                <a:spcPct val="90000"/>
              </a:lnSpc>
              <a:buClr>
                <a:srgbClr val="E43434"/>
              </a:buClr>
              <a:buFont typeface="Wingdings" panose="05000000000000000000" pitchFamily="2" charset="2"/>
              <a:buChar char="Ø"/>
            </a:pPr>
            <a:endParaRPr lang="en-US" altLang="en-US" sz="2100" dirty="0"/>
          </a:p>
        </p:txBody>
      </p:sp>
    </p:spTree>
    <p:extLst>
      <p:ext uri="{BB962C8B-B14F-4D97-AF65-F5344CB8AC3E}">
        <p14:creationId xmlns:p14="http://schemas.microsoft.com/office/powerpoint/2010/main" val="28462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300"/>
                                  </p:iterate>
                                  <p:childTnLst>
                                    <p:set>
                                      <p:cBhvr>
                                        <p:cTn id="6" dur="1" fill="hold">
                                          <p:stCondLst>
                                            <p:cond delay="299"/>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300"/>
                                  </p:iterate>
                                  <p:childTnLst>
                                    <p:set>
                                      <p:cBhvr>
                                        <p:cTn id="11" dur="1" fill="hold">
                                          <p:stCondLst>
                                            <p:cond delay="299"/>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300"/>
                                  </p:iterate>
                                  <p:childTnLst>
                                    <p:set>
                                      <p:cBhvr>
                                        <p:cTn id="16" dur="1" fill="hold">
                                          <p:stCondLst>
                                            <p:cond delay="299"/>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300"/>
                                  </p:iterate>
                                  <p:childTnLst>
                                    <p:set>
                                      <p:cBhvr>
                                        <p:cTn id="21" dur="1" fill="hold">
                                          <p:stCondLst>
                                            <p:cond delay="299"/>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iterate type="wd">
                                    <p:tmAbs val="300"/>
                                  </p:iterate>
                                  <p:childTnLst>
                                    <p:set>
                                      <p:cBhvr>
                                        <p:cTn id="26" dur="1" fill="hold">
                                          <p:stCondLst>
                                            <p:cond delay="299"/>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iterate type="wd">
                                    <p:tmAbs val="300"/>
                                  </p:iterate>
                                  <p:childTnLst>
                                    <p:set>
                                      <p:cBhvr>
                                        <p:cTn id="31" dur="1" fill="hold">
                                          <p:stCondLst>
                                            <p:cond delay="299"/>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wd">
                                    <p:tmAbs val="300"/>
                                  </p:iterate>
                                  <p:childTnLst>
                                    <p:set>
                                      <p:cBhvr>
                                        <p:cTn id="36" dur="1" fill="hold">
                                          <p:stCondLst>
                                            <p:cond delay="299"/>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iterate type="wd">
                                    <p:tmAbs val="300"/>
                                  </p:iterate>
                                  <p:childTnLst>
                                    <p:set>
                                      <p:cBhvr>
                                        <p:cTn id="41" dur="1" fill="hold">
                                          <p:stCondLst>
                                            <p:cond delay="299"/>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iterate type="wd">
                                    <p:tmAbs val="300"/>
                                  </p:iterate>
                                  <p:childTnLst>
                                    <p:set>
                                      <p:cBhvr>
                                        <p:cTn id="46" dur="1" fill="hold">
                                          <p:stCondLst>
                                            <p:cond delay="299"/>
                                          </p:stCondLst>
                                        </p:cTn>
                                        <p:tgtEl>
                                          <p:spTgt spid="4">
                                            <p:txEl>
                                              <p:pRg st="8" end="8"/>
                                            </p:txEl>
                                          </p:spTgt>
                                        </p:tgtEl>
                                        <p:attrNameLst>
                                          <p:attrName>style.visibility</p:attrName>
                                        </p:attrNameLst>
                                      </p:cBhvr>
                                      <p:to>
                                        <p:strVal val="visible"/>
                                      </p:to>
                                    </p:set>
                                    <p:anim to="" calcmode="lin" valueType="num">
                                      <p:cBhvr>
                                        <p:cTn id="47" dur="1" fill="hold"/>
                                        <p:tgtEl>
                                          <p:spTgt spid="4">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iterate type="wd">
                                    <p:tmAbs val="300"/>
                                  </p:iterate>
                                  <p:childTnLst>
                                    <p:set>
                                      <p:cBhvr>
                                        <p:cTn id="51" dur="1" fill="hold">
                                          <p:stCondLst>
                                            <p:cond delay="299"/>
                                          </p:stCondLst>
                                        </p:cTn>
                                        <p:tgtEl>
                                          <p:spTgt spid="4">
                                            <p:txEl>
                                              <p:pRg st="9" end="9"/>
                                            </p:txEl>
                                          </p:spTgt>
                                        </p:tgtEl>
                                        <p:attrNameLst>
                                          <p:attrName>style.visibility</p:attrName>
                                        </p:attrNameLst>
                                      </p:cBhvr>
                                      <p:to>
                                        <p:strVal val="visible"/>
                                      </p:to>
                                    </p:set>
                                    <p:anim to="" calcmode="lin" valueType="num">
                                      <p:cBhvr>
                                        <p:cTn id="52" dur="1" fill="hold"/>
                                        <p:tgtEl>
                                          <p:spTgt spid="4">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AE7C49ED-B754-414F-B2F0-0E3F4D4C1C0A}"/>
              </a:ext>
            </a:extLst>
          </p:cNvPr>
          <p:cNvSpPr txBox="1">
            <a:spLocks noChangeArrowheads="1"/>
          </p:cNvSpPr>
          <p:nvPr/>
        </p:nvSpPr>
        <p:spPr bwMode="auto">
          <a:xfrm>
            <a:off x="1212490" y="1808225"/>
            <a:ext cx="702442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3300" dirty="0">
                <a:latin typeface="Trebuchet MS" panose="020B0603020202020204" pitchFamily="34" charset="0"/>
              </a:rPr>
              <a:t>A </a:t>
            </a:r>
            <a:r>
              <a:rPr lang="en-US" altLang="en-US" sz="3300" u="sng" dirty="0">
                <a:latin typeface="Trebuchet MS" panose="020B0603020202020204" pitchFamily="34" charset="0"/>
              </a:rPr>
              <a:t>group of tasks </a:t>
            </a:r>
            <a:r>
              <a:rPr lang="en-US" altLang="en-US" sz="3300" dirty="0">
                <a:latin typeface="Trebuchet MS" panose="020B0603020202020204" pitchFamily="34" charset="0"/>
              </a:rPr>
              <a:t>designed either to determine the risk of subsequent disease or to identify disease in its early symptomless state.</a:t>
            </a:r>
          </a:p>
          <a:p>
            <a:pPr eaLnBrk="1" hangingPunct="1">
              <a:spcBef>
                <a:spcPct val="0"/>
              </a:spcBef>
              <a:buClrTx/>
              <a:buSzTx/>
              <a:buFontTx/>
              <a:buNone/>
            </a:pPr>
            <a:r>
              <a:rPr lang="en-US" altLang="en-US" sz="3000" dirty="0">
                <a:latin typeface="Trebuchet MS" panose="020B0603020202020204" pitchFamily="34" charset="0"/>
              </a:rPr>
              <a:t>             - </a:t>
            </a:r>
            <a:r>
              <a:rPr lang="en-US" altLang="en-US" sz="3000" dirty="0" err="1">
                <a:latin typeface="Trebuchet MS" panose="020B0603020202020204" pitchFamily="34" charset="0"/>
              </a:rPr>
              <a:t>Feightner</a:t>
            </a:r>
            <a:r>
              <a:rPr lang="en-US" altLang="en-US" sz="3000" dirty="0">
                <a:latin typeface="Trebuchet MS" panose="020B0603020202020204" pitchFamily="34" charset="0"/>
              </a:rPr>
              <a:t> et al., 1995</a:t>
            </a:r>
          </a:p>
        </p:txBody>
      </p:sp>
      <p:sp>
        <p:nvSpPr>
          <p:cNvPr id="4" name="Rectangle 3">
            <a:extLst>
              <a:ext uri="{FF2B5EF4-FFF2-40B4-BE49-F238E27FC236}">
                <a16:creationId xmlns:a16="http://schemas.microsoft.com/office/drawing/2014/main" id="{1D096C20-D551-4546-BA14-B0DF5F39FC52}"/>
              </a:ext>
            </a:extLst>
          </p:cNvPr>
          <p:cNvSpPr/>
          <p:nvPr/>
        </p:nvSpPr>
        <p:spPr>
          <a:xfrm>
            <a:off x="5335525" y="128848"/>
            <a:ext cx="2531976" cy="71558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050" b="1" spc="38" dirty="0">
                <a:ln w="11430"/>
                <a:solidFill>
                  <a:schemeClr val="bg1"/>
                </a:solidFill>
                <a:effectLst>
                  <a:outerShdw blurRad="76200" dist="50800" dir="5400000" algn="tl" rotWithShape="0">
                    <a:srgbClr val="000000">
                      <a:alpha val="65000"/>
                    </a:srgbClr>
                  </a:outerShdw>
                </a:effectLst>
                <a:latin typeface="Arial" charset="0"/>
                <a:cs typeface="Arial" charset="0"/>
              </a:rPr>
              <a:t>PHE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A25EC4CF-A56A-4DBD-A576-38AC69BC314A}"/>
              </a:ext>
            </a:extLst>
          </p:cNvPr>
          <p:cNvSpPr>
            <a:spLocks noGrp="1"/>
          </p:cNvSpPr>
          <p:nvPr>
            <p:ph idx="1"/>
          </p:nvPr>
        </p:nvSpPr>
        <p:spPr>
          <a:xfrm>
            <a:off x="525317" y="1502815"/>
            <a:ext cx="8093365" cy="3318926"/>
          </a:xfrm>
        </p:spPr>
        <p:txBody>
          <a:bodyPr>
            <a:normAutofit/>
          </a:bodyPr>
          <a:lstStyle/>
          <a:p>
            <a:pPr eaLnBrk="1" hangingPunct="1">
              <a:buFontTx/>
              <a:buNone/>
            </a:pPr>
            <a:r>
              <a:rPr lang="en-US" altLang="en-US" sz="3300" b="1" dirty="0">
                <a:solidFill>
                  <a:srgbClr val="00B0F0"/>
                </a:solidFill>
                <a:latin typeface="Arial Narrow" panose="020B0606020202030204" pitchFamily="34" charset="0"/>
              </a:rPr>
              <a:t>The   IDEA   OF   A   SINGLE    ANNUAL  EXAM   APPROPRIATE    FOR  EVERYONE   WAS   DISCARDED  IN  FAVOR  OF  INDIVIDUALIZED   EXAMS   TAILORED TO EACH    PERSON’S  </a:t>
            </a:r>
            <a:r>
              <a:rPr lang="en-US" altLang="en-US" sz="3300" b="1" u="sng" dirty="0">
                <a:solidFill>
                  <a:srgbClr val="00B0F0"/>
                </a:solidFill>
                <a:latin typeface="Arial Narrow" panose="020B0606020202030204" pitchFamily="34" charset="0"/>
              </a:rPr>
              <a:t>UNIQUE  RISK</a:t>
            </a:r>
            <a:r>
              <a:rPr lang="en-US" altLang="en-US" sz="3300" b="1" dirty="0">
                <a:solidFill>
                  <a:srgbClr val="00B0F0"/>
                </a:solidFill>
                <a:latin typeface="Arial Narrow" panose="020B0606020202030204" pitchFamily="34" charset="0"/>
              </a:rPr>
              <a:t>  FOR  DISEASE.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8BCD-E64B-4626-8CAC-F207E9EA9A40}"/>
              </a:ext>
            </a:extLst>
          </p:cNvPr>
          <p:cNvSpPr>
            <a:spLocks noGrp="1"/>
          </p:cNvSpPr>
          <p:nvPr>
            <p:ph type="title"/>
          </p:nvPr>
        </p:nvSpPr>
        <p:spPr/>
        <p:txBody>
          <a:bodyPr>
            <a:normAutofit fontScale="90000"/>
          </a:bodyPr>
          <a:lstStyle/>
          <a:p>
            <a:r>
              <a:rPr lang="en-US" dirty="0"/>
              <a:t>objectives</a:t>
            </a:r>
          </a:p>
        </p:txBody>
      </p:sp>
      <p:sp>
        <p:nvSpPr>
          <p:cNvPr id="3" name="Content Placeholder 2">
            <a:extLst>
              <a:ext uri="{FF2B5EF4-FFF2-40B4-BE49-F238E27FC236}">
                <a16:creationId xmlns:a16="http://schemas.microsoft.com/office/drawing/2014/main" id="{0A5ACA6B-E54C-4823-915D-04FABF9B7BB2}"/>
              </a:ext>
            </a:extLst>
          </p:cNvPr>
          <p:cNvSpPr>
            <a:spLocks noGrp="1"/>
          </p:cNvSpPr>
          <p:nvPr>
            <p:ph idx="1"/>
          </p:nvPr>
        </p:nvSpPr>
        <p:spPr/>
        <p:txBody>
          <a:bodyPr>
            <a:normAutofit/>
          </a:bodyPr>
          <a:lstStyle/>
          <a:p>
            <a:pPr>
              <a:buFont typeface="+mj-lt"/>
              <a:buAutoNum type="arabicPeriod"/>
            </a:pPr>
            <a:r>
              <a:rPr lang="en-US" sz="2700" dirty="0"/>
              <a:t>Provide a framework to use when preparing a tailored  periodic health exam package </a:t>
            </a:r>
          </a:p>
          <a:p>
            <a:pPr>
              <a:buFont typeface="+mj-lt"/>
              <a:buAutoNum type="arabicPeriod"/>
            </a:pPr>
            <a:r>
              <a:rPr lang="en-US" sz="2700" dirty="0"/>
              <a:t>Discuss each component of the framework</a:t>
            </a:r>
          </a:p>
          <a:p>
            <a:pPr>
              <a:buFont typeface="+mj-lt"/>
              <a:buAutoNum type="arabicPeriod"/>
            </a:pPr>
            <a:r>
              <a:rPr lang="en-US" sz="2700" dirty="0"/>
              <a:t>Use the framework on a sample case</a:t>
            </a:r>
          </a:p>
        </p:txBody>
      </p:sp>
    </p:spTree>
    <p:extLst>
      <p:ext uri="{BB962C8B-B14F-4D97-AF65-F5344CB8AC3E}">
        <p14:creationId xmlns:p14="http://schemas.microsoft.com/office/powerpoint/2010/main" val="245426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1750953"/>
            <a:ext cx="7765322" cy="2771352"/>
          </a:xfrm>
        </p:spPr>
        <p:txBody>
          <a:bodyPr>
            <a:normAutofit/>
          </a:bodyPr>
          <a:lstStyle/>
          <a:p>
            <a:r>
              <a:rPr lang="en-US" b="1" dirty="0"/>
              <a:t>LIFESTYLE</a:t>
            </a:r>
          </a:p>
          <a:p>
            <a:r>
              <a:rPr lang="en-US" b="1" dirty="0"/>
              <a:t>SCREENING  FOR  EARLY  DETECTION</a:t>
            </a:r>
          </a:p>
          <a:p>
            <a:r>
              <a:rPr lang="en-US" b="1" dirty="0"/>
              <a:t>VACCINATION</a:t>
            </a:r>
          </a:p>
          <a:p>
            <a:r>
              <a:rPr lang="en-US" b="1" dirty="0"/>
              <a:t>CHEMOPREVENTION</a:t>
            </a:r>
          </a:p>
        </p:txBody>
      </p:sp>
      <p:pic>
        <p:nvPicPr>
          <p:cNvPr id="4" name="Picture 6" descr="puzzles.jpg">
            <a:extLst>
              <a:ext uri="{FF2B5EF4-FFF2-40B4-BE49-F238E27FC236}">
                <a16:creationId xmlns:a16="http://schemas.microsoft.com/office/drawing/2014/main" id="{51EB4903-BD80-4DAD-8394-6027A92D3A77}"/>
              </a:ext>
            </a:extLst>
          </p:cNvPr>
          <p:cNvPicPr>
            <a:picLocks noChangeAspect="1"/>
          </p:cNvPicPr>
          <p:nvPr/>
        </p:nvPicPr>
        <p:blipFill>
          <a:blip r:embed="rId2">
            <a:extLst>
              <a:ext uri="{28A0092B-C50C-407E-A947-70E740481C1C}">
                <a14:useLocalDpi xmlns:a14="http://schemas.microsoft.com/office/drawing/2010/main" val="0"/>
              </a:ext>
            </a:extLst>
          </a:blip>
          <a:srcRect l="16833" b="17467"/>
          <a:stretch>
            <a:fillRect/>
          </a:stretch>
        </p:blipFill>
        <p:spPr bwMode="auto">
          <a:xfrm>
            <a:off x="6561944" y="2923082"/>
            <a:ext cx="2258616"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83109FF-29A7-428C-AE8B-5AE646C6842A}"/>
              </a:ext>
            </a:extLst>
          </p:cNvPr>
          <p:cNvSpPr txBox="1"/>
          <p:nvPr/>
        </p:nvSpPr>
        <p:spPr>
          <a:xfrm>
            <a:off x="4877410" y="292338"/>
            <a:ext cx="4123035" cy="523220"/>
          </a:xfrm>
          <a:prstGeom prst="rect">
            <a:avLst/>
          </a:prstGeom>
          <a:noFill/>
        </p:spPr>
        <p:txBody>
          <a:bodyPr wrap="square">
            <a:spAutoFit/>
          </a:bodyPr>
          <a:lstStyle/>
          <a:p>
            <a:r>
              <a:rPr lang="en-US" sz="2800" b="1" dirty="0">
                <a:solidFill>
                  <a:schemeClr val="bg1"/>
                </a:solidFill>
              </a:rPr>
              <a:t>PERIODIC   HEALTH  EXAM </a:t>
            </a:r>
          </a:p>
        </p:txBody>
      </p:sp>
    </p:spTree>
    <p:extLst>
      <p:ext uri="{BB962C8B-B14F-4D97-AF65-F5344CB8AC3E}">
        <p14:creationId xmlns:p14="http://schemas.microsoft.com/office/powerpoint/2010/main" val="378406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8427461"/>
              </p:ext>
            </p:extLst>
          </p:nvPr>
        </p:nvGraphicFramePr>
        <p:xfrm>
          <a:off x="486971" y="1428104"/>
          <a:ext cx="8126730" cy="3456305"/>
        </p:xfrm>
        <a:graphic>
          <a:graphicData uri="http://schemas.openxmlformats.org/drawingml/2006/table">
            <a:tbl>
              <a:tblPr firstRow="1" bandRow="1">
                <a:tableStyleId>{5C22544A-7EE6-4342-B048-85BDC9FD1C3A}</a:tableStyleId>
              </a:tblPr>
              <a:tblGrid>
                <a:gridCol w="2708910">
                  <a:extLst>
                    <a:ext uri="{9D8B030D-6E8A-4147-A177-3AD203B41FA5}">
                      <a16:colId xmlns:a16="http://schemas.microsoft.com/office/drawing/2014/main" val="20000"/>
                    </a:ext>
                  </a:extLst>
                </a:gridCol>
                <a:gridCol w="2708910">
                  <a:extLst>
                    <a:ext uri="{9D8B030D-6E8A-4147-A177-3AD203B41FA5}">
                      <a16:colId xmlns:a16="http://schemas.microsoft.com/office/drawing/2014/main" val="20001"/>
                    </a:ext>
                  </a:extLst>
                </a:gridCol>
                <a:gridCol w="2708910">
                  <a:extLst>
                    <a:ext uri="{9D8B030D-6E8A-4147-A177-3AD203B41FA5}">
                      <a16:colId xmlns:a16="http://schemas.microsoft.com/office/drawing/2014/main" val="20002"/>
                    </a:ext>
                  </a:extLst>
                </a:gridCol>
              </a:tblGrid>
              <a:tr h="493141">
                <a:tc>
                  <a:txBody>
                    <a:bodyPr/>
                    <a:lstStyle/>
                    <a:p>
                      <a:r>
                        <a:rPr lang="en-US" sz="1400" dirty="0"/>
                        <a:t>PHYSICAL</a:t>
                      </a:r>
                    </a:p>
                  </a:txBody>
                  <a:tcPr marL="68580" marR="68580" marT="34290" marB="34290"/>
                </a:tc>
                <a:tc>
                  <a:txBody>
                    <a:bodyPr/>
                    <a:lstStyle/>
                    <a:p>
                      <a:r>
                        <a:rPr lang="en-US" sz="1400" dirty="0">
                          <a:solidFill>
                            <a:schemeClr val="bg1"/>
                          </a:solidFill>
                        </a:rPr>
                        <a:t>MENTAL</a:t>
                      </a:r>
                    </a:p>
                  </a:txBody>
                  <a:tcPr marL="68580" marR="68580" marT="34290" marB="34290">
                    <a:solidFill>
                      <a:schemeClr val="accent4"/>
                    </a:solidFill>
                  </a:tcPr>
                </a:tc>
                <a:tc>
                  <a:txBody>
                    <a:bodyPr/>
                    <a:lstStyle/>
                    <a:p>
                      <a:r>
                        <a:rPr lang="en-US" sz="1400" dirty="0"/>
                        <a:t>SOCIAL</a:t>
                      </a:r>
                    </a:p>
                  </a:txBody>
                  <a:tcPr marL="68580" marR="68580" marT="34290" marB="34290"/>
                </a:tc>
                <a:extLst>
                  <a:ext uri="{0D108BD9-81ED-4DB2-BD59-A6C34878D82A}">
                    <a16:rowId xmlns:a16="http://schemas.microsoft.com/office/drawing/2014/main" val="10000"/>
                  </a:ext>
                </a:extLst>
              </a:tr>
              <a:tr h="493141">
                <a:tc>
                  <a:txBody>
                    <a:bodyPr/>
                    <a:lstStyle/>
                    <a:p>
                      <a:r>
                        <a:rPr lang="en-US" sz="1400" dirty="0"/>
                        <a:t>Food</a:t>
                      </a:r>
                      <a:r>
                        <a:rPr lang="en-US" sz="1400" baseline="0" dirty="0"/>
                        <a:t> and nutrition</a:t>
                      </a:r>
                      <a:endParaRPr lang="en-US" sz="1400" dirty="0"/>
                    </a:p>
                  </a:txBody>
                  <a:tcPr marL="68580" marR="68580" marT="34290" marB="34290"/>
                </a:tc>
                <a:tc>
                  <a:txBody>
                    <a:bodyPr/>
                    <a:lstStyle/>
                    <a:p>
                      <a:r>
                        <a:rPr lang="en-US" sz="1400" dirty="0"/>
                        <a:t>Perceived  self efficacy</a:t>
                      </a:r>
                    </a:p>
                  </a:txBody>
                  <a:tcPr marL="68580" marR="68580" marT="34290" marB="34290">
                    <a:solidFill>
                      <a:schemeClr val="accent4">
                        <a:lumMod val="60000"/>
                        <a:lumOff val="40000"/>
                      </a:schemeClr>
                    </a:solidFill>
                  </a:tcPr>
                </a:tc>
                <a:tc>
                  <a:txBody>
                    <a:bodyPr/>
                    <a:lstStyle/>
                    <a:p>
                      <a:r>
                        <a:rPr lang="en-US" sz="1400" dirty="0"/>
                        <a:t>Family</a:t>
                      </a:r>
                    </a:p>
                  </a:txBody>
                  <a:tcPr marL="68580" marR="68580" marT="34290" marB="34290"/>
                </a:tc>
                <a:extLst>
                  <a:ext uri="{0D108BD9-81ED-4DB2-BD59-A6C34878D82A}">
                    <a16:rowId xmlns:a16="http://schemas.microsoft.com/office/drawing/2014/main" val="10001"/>
                  </a:ext>
                </a:extLst>
              </a:tr>
              <a:tr h="493141">
                <a:tc>
                  <a:txBody>
                    <a:bodyPr/>
                    <a:lstStyle/>
                    <a:p>
                      <a:r>
                        <a:rPr lang="en-US" sz="1400" dirty="0"/>
                        <a:t>TOBACCO &amp; ALCOHOL</a:t>
                      </a:r>
                    </a:p>
                  </a:txBody>
                  <a:tcPr marL="68580" marR="68580" marT="34290" marB="34290"/>
                </a:tc>
                <a:tc>
                  <a:txBody>
                    <a:bodyPr/>
                    <a:lstStyle/>
                    <a:p>
                      <a:r>
                        <a:rPr lang="en-US" sz="1400" dirty="0"/>
                        <a:t>Knowledge</a:t>
                      </a:r>
                      <a:r>
                        <a:rPr lang="en-US" sz="1400" baseline="0" dirty="0"/>
                        <a:t> &amp; skills = competence</a:t>
                      </a:r>
                      <a:endParaRPr lang="en-US" sz="1400" dirty="0"/>
                    </a:p>
                  </a:txBody>
                  <a:tcPr marL="68580" marR="68580" marT="34290" marB="34290">
                    <a:solidFill>
                      <a:schemeClr val="accent4">
                        <a:lumMod val="20000"/>
                        <a:lumOff val="80000"/>
                      </a:schemeClr>
                    </a:solidFill>
                  </a:tcPr>
                </a:tc>
                <a:tc>
                  <a:txBody>
                    <a:bodyPr/>
                    <a:lstStyle/>
                    <a:p>
                      <a:r>
                        <a:rPr lang="en-US" sz="1400" dirty="0"/>
                        <a:t>Friends</a:t>
                      </a:r>
                    </a:p>
                  </a:txBody>
                  <a:tcPr marL="68580" marR="68580" marT="34290" marB="34290"/>
                </a:tc>
                <a:extLst>
                  <a:ext uri="{0D108BD9-81ED-4DB2-BD59-A6C34878D82A}">
                    <a16:rowId xmlns:a16="http://schemas.microsoft.com/office/drawing/2014/main" val="10002"/>
                  </a:ext>
                </a:extLst>
              </a:tr>
              <a:tr h="493141">
                <a:tc>
                  <a:txBody>
                    <a:bodyPr/>
                    <a:lstStyle/>
                    <a:p>
                      <a:r>
                        <a:rPr lang="en-US" sz="1400" dirty="0"/>
                        <a:t>Physical  activity &amp; sleep</a:t>
                      </a:r>
                    </a:p>
                  </a:txBody>
                  <a:tcPr marL="68580" marR="68580" marT="34290" marB="34290"/>
                </a:tc>
                <a:tc>
                  <a:txBody>
                    <a:bodyPr/>
                    <a:lstStyle/>
                    <a:p>
                      <a:r>
                        <a:rPr lang="en-US" sz="1400" dirty="0"/>
                        <a:t>Subjective well being – sense of “happiness”</a:t>
                      </a:r>
                    </a:p>
                  </a:txBody>
                  <a:tcPr marL="68580" marR="68580" marT="34290" marB="34290">
                    <a:solidFill>
                      <a:schemeClr val="accent4">
                        <a:lumMod val="60000"/>
                        <a:lumOff val="40000"/>
                      </a:schemeClr>
                    </a:solidFill>
                  </a:tcPr>
                </a:tc>
                <a:tc>
                  <a:txBody>
                    <a:bodyPr/>
                    <a:lstStyle/>
                    <a:p>
                      <a:r>
                        <a:rPr lang="en-US" sz="1400" dirty="0"/>
                        <a:t>Other </a:t>
                      </a:r>
                      <a:r>
                        <a:rPr lang="en-US" sz="1400" baseline="0" dirty="0"/>
                        <a:t> relationships and significant others</a:t>
                      </a:r>
                      <a:endParaRPr lang="en-US" sz="1400" dirty="0"/>
                    </a:p>
                  </a:txBody>
                  <a:tcPr marL="68580" marR="68580" marT="34290" marB="34290"/>
                </a:tc>
                <a:extLst>
                  <a:ext uri="{0D108BD9-81ED-4DB2-BD59-A6C34878D82A}">
                    <a16:rowId xmlns:a16="http://schemas.microsoft.com/office/drawing/2014/main" val="10003"/>
                  </a:ext>
                </a:extLst>
              </a:tr>
              <a:tr h="493141">
                <a:tc>
                  <a:txBody>
                    <a:bodyPr/>
                    <a:lstStyle/>
                    <a:p>
                      <a:r>
                        <a:rPr lang="en-US" sz="1400" dirty="0"/>
                        <a:t>Personal hygiene</a:t>
                      </a:r>
                    </a:p>
                  </a:txBody>
                  <a:tcPr marL="68580" marR="68580" marT="34290" marB="34290"/>
                </a:tc>
                <a:tc>
                  <a:txBody>
                    <a:bodyPr/>
                    <a:lstStyle/>
                    <a:p>
                      <a:r>
                        <a:rPr lang="en-US" sz="1400" dirty="0"/>
                        <a:t>Coping mechanisms whether adaptive or mal </a:t>
                      </a:r>
                      <a:r>
                        <a:rPr lang="en-US" sz="1400" dirty="0" err="1"/>
                        <a:t>adaptaive</a:t>
                      </a:r>
                      <a:r>
                        <a:rPr lang="en-US" sz="1400" dirty="0"/>
                        <a:t> </a:t>
                      </a:r>
                    </a:p>
                  </a:txBody>
                  <a:tcPr marL="68580" marR="68580" marT="34290" marB="34290">
                    <a:solidFill>
                      <a:schemeClr val="accent4">
                        <a:lumMod val="20000"/>
                        <a:lumOff val="80000"/>
                      </a:schemeClr>
                    </a:solidFill>
                  </a:tcPr>
                </a:tc>
                <a:tc>
                  <a:txBody>
                    <a:bodyPr/>
                    <a:lstStyle/>
                    <a:p>
                      <a:r>
                        <a:rPr lang="en-US" sz="1400" dirty="0"/>
                        <a:t>Access to health  resources</a:t>
                      </a:r>
                    </a:p>
                  </a:txBody>
                  <a:tcPr marL="68580" marR="68580" marT="34290" marB="34290"/>
                </a:tc>
                <a:extLst>
                  <a:ext uri="{0D108BD9-81ED-4DB2-BD59-A6C34878D82A}">
                    <a16:rowId xmlns:a16="http://schemas.microsoft.com/office/drawing/2014/main" val="10004"/>
                  </a:ext>
                </a:extLst>
              </a:tr>
              <a:tr h="493141">
                <a:tc>
                  <a:txBody>
                    <a:bodyPr/>
                    <a:lstStyle/>
                    <a:p>
                      <a:r>
                        <a:rPr lang="en-US" sz="1400" dirty="0"/>
                        <a:t>Sexual activities</a:t>
                      </a:r>
                    </a:p>
                  </a:txBody>
                  <a:tcPr marL="68580" marR="68580" marT="34290" marB="34290"/>
                </a:tc>
                <a:tc>
                  <a:txBody>
                    <a:bodyPr/>
                    <a:lstStyle/>
                    <a:p>
                      <a:endParaRPr lang="en-US" sz="1400" dirty="0"/>
                    </a:p>
                  </a:txBody>
                  <a:tcPr marL="68580" marR="68580" marT="34290" marB="34290">
                    <a:solidFill>
                      <a:schemeClr val="accent4">
                        <a:lumMod val="60000"/>
                        <a:lumOff val="40000"/>
                      </a:schemeClr>
                    </a:solidFill>
                  </a:tcPr>
                </a:tc>
                <a:tc>
                  <a:txBody>
                    <a:bodyPr/>
                    <a:lstStyle/>
                    <a:p>
                      <a:endParaRPr lang="en-US" sz="1400" dirty="0"/>
                    </a:p>
                  </a:txBody>
                  <a:tcPr marL="68580" marR="68580" marT="34290" marB="34290"/>
                </a:tc>
                <a:extLst>
                  <a:ext uri="{0D108BD9-81ED-4DB2-BD59-A6C34878D82A}">
                    <a16:rowId xmlns:a16="http://schemas.microsoft.com/office/drawing/2014/main" val="10005"/>
                  </a:ext>
                </a:extLst>
              </a:tr>
              <a:tr h="493141">
                <a:tc>
                  <a:txBody>
                    <a:bodyPr/>
                    <a:lstStyle/>
                    <a:p>
                      <a:r>
                        <a:rPr lang="en-US" sz="1400" dirty="0"/>
                        <a:t>Work hazards/environment </a:t>
                      </a:r>
                    </a:p>
                  </a:txBody>
                  <a:tcPr marL="68580" marR="68580" marT="34290" marB="34290"/>
                </a:tc>
                <a:tc>
                  <a:txBody>
                    <a:bodyPr/>
                    <a:lstStyle/>
                    <a:p>
                      <a:endParaRPr lang="en-US" sz="1400" dirty="0"/>
                    </a:p>
                  </a:txBody>
                  <a:tcPr marL="68580" marR="68580" marT="34290" marB="34290">
                    <a:solidFill>
                      <a:schemeClr val="accent4">
                        <a:lumMod val="60000"/>
                        <a:lumOff val="40000"/>
                      </a:schemeClr>
                    </a:solidFill>
                  </a:tcPr>
                </a:tc>
                <a:tc>
                  <a:txBody>
                    <a:bodyPr/>
                    <a:lstStyle/>
                    <a:p>
                      <a:endParaRPr lang="en-US" sz="1400" dirty="0"/>
                    </a:p>
                  </a:txBody>
                  <a:tcPr marL="68580" marR="68580" marT="34290" marB="34290"/>
                </a:tc>
                <a:extLst>
                  <a:ext uri="{0D108BD9-81ED-4DB2-BD59-A6C34878D82A}">
                    <a16:rowId xmlns:a16="http://schemas.microsoft.com/office/drawing/2014/main" val="351581929"/>
                  </a:ext>
                </a:extLst>
              </a:tr>
            </a:tbl>
          </a:graphicData>
        </a:graphic>
      </p:graphicFrame>
      <p:sp>
        <p:nvSpPr>
          <p:cNvPr id="6" name="TextBox 5">
            <a:extLst>
              <a:ext uri="{FF2B5EF4-FFF2-40B4-BE49-F238E27FC236}">
                <a16:creationId xmlns:a16="http://schemas.microsoft.com/office/drawing/2014/main" id="{3B00AC36-6C5A-4F30-8A9F-57690F7EF41D}"/>
              </a:ext>
            </a:extLst>
          </p:cNvPr>
          <p:cNvSpPr txBox="1"/>
          <p:nvPr/>
        </p:nvSpPr>
        <p:spPr>
          <a:xfrm>
            <a:off x="6032009" y="277197"/>
            <a:ext cx="2595985" cy="646331"/>
          </a:xfrm>
          <a:prstGeom prst="rect">
            <a:avLst/>
          </a:prstGeom>
          <a:noFill/>
        </p:spPr>
        <p:txBody>
          <a:bodyPr wrap="square">
            <a:spAutoFit/>
          </a:bodyPr>
          <a:lstStyle/>
          <a:p>
            <a:r>
              <a:rPr lang="en-US" sz="3600" b="1" dirty="0">
                <a:solidFill>
                  <a:schemeClr val="bg1"/>
                </a:solidFill>
              </a:rPr>
              <a:t>LIFESTYLE</a:t>
            </a:r>
            <a:endParaRPr lang="en-US" sz="3600" b="1" dirty="0"/>
          </a:p>
        </p:txBody>
      </p:sp>
    </p:spTree>
    <p:extLst>
      <p:ext uri="{BB962C8B-B14F-4D97-AF65-F5344CB8AC3E}">
        <p14:creationId xmlns:p14="http://schemas.microsoft.com/office/powerpoint/2010/main" val="6939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11A97-5A02-469B-941A-BEBA2848DDFD}"/>
              </a:ext>
            </a:extLst>
          </p:cNvPr>
          <p:cNvSpPr/>
          <p:nvPr/>
        </p:nvSpPr>
        <p:spPr>
          <a:xfrm>
            <a:off x="0" y="1197405"/>
            <a:ext cx="9144000" cy="3785652"/>
          </a:xfrm>
          <a:prstGeom prst="rect">
            <a:avLst/>
          </a:prstGeom>
          <a:solidFill>
            <a:schemeClr val="accent6">
              <a:lumMod val="40000"/>
              <a:lumOff val="60000"/>
            </a:schemeClr>
          </a:solidFill>
        </p:spPr>
        <p:txBody>
          <a:bodyPr wrap="square">
            <a:spAutoFit/>
          </a:bodyPr>
          <a:lstStyle/>
          <a:p>
            <a:r>
              <a:rPr lang="en-US" sz="2400" b="1" dirty="0">
                <a:solidFill>
                  <a:srgbClr val="000000"/>
                </a:solidFill>
                <a:latin typeface="Arial" panose="020B0604020202020204" pitchFamily="34" charset="0"/>
              </a:rPr>
              <a:t>“</a:t>
            </a:r>
            <a:r>
              <a:rPr lang="en-US" sz="2400" b="1" i="1" dirty="0">
                <a:solidFill>
                  <a:srgbClr val="000000"/>
                </a:solidFill>
                <a:latin typeface="Arial" panose="020B0604020202020204" pitchFamily="34" charset="0"/>
              </a:rPr>
              <a:t>If a patient asks a medical practitioner for help, the doctor does the best he can. He is not responsible for defects in medical knowledge. </a:t>
            </a:r>
          </a:p>
          <a:p>
            <a:endParaRPr lang="en-US" sz="2400" b="1" i="1" dirty="0">
              <a:solidFill>
                <a:srgbClr val="000000"/>
              </a:solidFill>
              <a:latin typeface="Arial" panose="020B0604020202020204" pitchFamily="34" charset="0"/>
            </a:endParaRPr>
          </a:p>
          <a:p>
            <a:r>
              <a:rPr lang="en-US" sz="2400" b="1" i="1" dirty="0">
                <a:solidFill>
                  <a:srgbClr val="000000"/>
                </a:solidFill>
                <a:latin typeface="Arial" panose="020B0604020202020204" pitchFamily="34" charset="0"/>
              </a:rPr>
              <a:t>If, however, the practitioner initiates screening procedures, he is in a very different situation. He should have conclusive evidence that screening can alter the natural history of disease in a significant proportion of those screened.”</a:t>
            </a:r>
          </a:p>
          <a:p>
            <a:endParaRPr lang="en-US"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Archie Cochrane and Walter Holland, 1971</a:t>
            </a:r>
          </a:p>
        </p:txBody>
      </p:sp>
      <p:sp>
        <p:nvSpPr>
          <p:cNvPr id="2" name="Rectangle 1">
            <a:extLst>
              <a:ext uri="{FF2B5EF4-FFF2-40B4-BE49-F238E27FC236}">
                <a16:creationId xmlns:a16="http://schemas.microsoft.com/office/drawing/2014/main" id="{68BA459D-69C2-4275-B36B-273034D12ED5}"/>
              </a:ext>
            </a:extLst>
          </p:cNvPr>
          <p:cNvSpPr/>
          <p:nvPr/>
        </p:nvSpPr>
        <p:spPr>
          <a:xfrm>
            <a:off x="5182820" y="128470"/>
            <a:ext cx="3541354"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SCREENING</a:t>
            </a:r>
          </a:p>
        </p:txBody>
      </p:sp>
    </p:spTree>
    <p:extLst>
      <p:ext uri="{BB962C8B-B14F-4D97-AF65-F5344CB8AC3E}">
        <p14:creationId xmlns:p14="http://schemas.microsoft.com/office/powerpoint/2010/main" val="105192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350110"/>
            <a:ext cx="8246070" cy="3359506"/>
          </a:xfrm>
        </p:spPr>
        <p:txBody>
          <a:bodyPr>
            <a:normAutofit/>
          </a:bodyPr>
          <a:lstStyle/>
          <a:p>
            <a:r>
              <a:rPr lang="en-US" sz="1800" b="1" dirty="0"/>
              <a:t>IDENTIFICATION OF RISK FACTORS  -  RISK ASSESSMENT</a:t>
            </a:r>
          </a:p>
          <a:p>
            <a:pPr lvl="1"/>
            <a:r>
              <a:rPr lang="en-US" sz="1500" b="1" dirty="0"/>
              <a:t>PREVENTIVE  HEALTH HISTORY</a:t>
            </a:r>
          </a:p>
          <a:p>
            <a:pPr lvl="2"/>
            <a:r>
              <a:rPr lang="en-US" sz="1350" b="1" dirty="0"/>
              <a:t>GENERAL  DATA:  AGE/ SEX/ GENDER/ M STATUS / ETHNICITY</a:t>
            </a:r>
          </a:p>
          <a:p>
            <a:pPr lvl="2"/>
            <a:r>
              <a:rPr lang="en-US" sz="1350" b="1" dirty="0"/>
              <a:t>CURRENT  CHRONIC  MORBIDITIES</a:t>
            </a:r>
          </a:p>
          <a:p>
            <a:pPr lvl="2"/>
            <a:r>
              <a:rPr lang="en-US" sz="1350" b="1" dirty="0"/>
              <a:t>FAMILY  HISTORY</a:t>
            </a:r>
          </a:p>
          <a:p>
            <a:pPr lvl="2"/>
            <a:r>
              <a:rPr lang="en-US" sz="1350" b="1" dirty="0"/>
              <a:t>LIFESTYLE</a:t>
            </a:r>
          </a:p>
          <a:p>
            <a:pPr lvl="2"/>
            <a:endParaRPr lang="en-US" sz="1350" b="1" dirty="0"/>
          </a:p>
          <a:p>
            <a:r>
              <a:rPr lang="en-US" sz="1800" b="1" dirty="0"/>
              <a:t>EVIDENCE  BASED  RECOMMENDATION</a:t>
            </a:r>
            <a:r>
              <a:rPr lang="en-US" sz="1800" dirty="0"/>
              <a:t>S</a:t>
            </a:r>
          </a:p>
        </p:txBody>
      </p:sp>
      <p:pic>
        <p:nvPicPr>
          <p:cNvPr id="6146" name="Picture 2" descr="Jigsaw Puzzle Clipart - Free Clipart Puzzle Pieces | Transparent PNG  Download #595589 - Vippng">
            <a:extLst>
              <a:ext uri="{FF2B5EF4-FFF2-40B4-BE49-F238E27FC236}">
                <a16:creationId xmlns:a16="http://schemas.microsoft.com/office/drawing/2014/main" id="{FCC086AC-0BB3-477B-A52F-8217A1DD6D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8740">
            <a:off x="7637302" y="1380323"/>
            <a:ext cx="1385487" cy="1025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6D14E5-2CA8-4D64-9A6D-66015FC39F6F}"/>
              </a:ext>
            </a:extLst>
          </p:cNvPr>
          <p:cNvSpPr txBox="1"/>
          <p:nvPr/>
        </p:nvSpPr>
        <p:spPr>
          <a:xfrm>
            <a:off x="6218099" y="243221"/>
            <a:ext cx="2595985" cy="646331"/>
          </a:xfrm>
          <a:prstGeom prst="rect">
            <a:avLst/>
          </a:prstGeom>
          <a:noFill/>
        </p:spPr>
        <p:txBody>
          <a:bodyPr wrap="square">
            <a:spAutoFit/>
          </a:bodyPr>
          <a:lstStyle/>
          <a:p>
            <a:r>
              <a:rPr lang="en-US" sz="3600" b="1" dirty="0">
                <a:solidFill>
                  <a:schemeClr val="bg1"/>
                </a:solidFill>
              </a:rPr>
              <a:t>SCREENING</a:t>
            </a:r>
          </a:p>
        </p:txBody>
      </p:sp>
      <p:pic>
        <p:nvPicPr>
          <p:cNvPr id="5" name="Picture 4">
            <a:extLst>
              <a:ext uri="{FF2B5EF4-FFF2-40B4-BE49-F238E27FC236}">
                <a16:creationId xmlns:a16="http://schemas.microsoft.com/office/drawing/2014/main" id="{5472764B-0606-4312-AAA8-962CCC575C38}"/>
              </a:ext>
            </a:extLst>
          </p:cNvPr>
          <p:cNvPicPr>
            <a:picLocks noChangeAspect="1"/>
          </p:cNvPicPr>
          <p:nvPr/>
        </p:nvPicPr>
        <p:blipFill>
          <a:blip r:embed="rId3"/>
          <a:stretch>
            <a:fillRect/>
          </a:stretch>
        </p:blipFill>
        <p:spPr>
          <a:xfrm>
            <a:off x="485089" y="3622120"/>
            <a:ext cx="915277" cy="1240200"/>
          </a:xfrm>
          <a:prstGeom prst="rect">
            <a:avLst/>
          </a:prstGeom>
        </p:spPr>
      </p:pic>
      <p:pic>
        <p:nvPicPr>
          <p:cNvPr id="7" name="Picture 6">
            <a:extLst>
              <a:ext uri="{FF2B5EF4-FFF2-40B4-BE49-F238E27FC236}">
                <a16:creationId xmlns:a16="http://schemas.microsoft.com/office/drawing/2014/main" id="{0A8ECDF9-5BA1-4067-94BC-9B93C90AD2D6}"/>
              </a:ext>
            </a:extLst>
          </p:cNvPr>
          <p:cNvPicPr>
            <a:picLocks noChangeAspect="1"/>
          </p:cNvPicPr>
          <p:nvPr/>
        </p:nvPicPr>
        <p:blipFill>
          <a:blip r:embed="rId4"/>
          <a:stretch>
            <a:fillRect/>
          </a:stretch>
        </p:blipFill>
        <p:spPr>
          <a:xfrm>
            <a:off x="1485077" y="4327857"/>
            <a:ext cx="1835325" cy="534463"/>
          </a:xfrm>
          <a:prstGeom prst="rect">
            <a:avLst/>
          </a:prstGeom>
          <a:solidFill>
            <a:schemeClr val="accent3">
              <a:lumMod val="20000"/>
              <a:lumOff val="80000"/>
            </a:schemeClr>
          </a:solidFill>
        </p:spPr>
      </p:pic>
      <p:pic>
        <p:nvPicPr>
          <p:cNvPr id="8" name="Picture 7">
            <a:extLst>
              <a:ext uri="{FF2B5EF4-FFF2-40B4-BE49-F238E27FC236}">
                <a16:creationId xmlns:a16="http://schemas.microsoft.com/office/drawing/2014/main" id="{1B5F08FC-06A3-4768-8DA5-D73547CA817C}"/>
              </a:ext>
            </a:extLst>
          </p:cNvPr>
          <p:cNvPicPr>
            <a:picLocks noChangeAspect="1"/>
          </p:cNvPicPr>
          <p:nvPr/>
        </p:nvPicPr>
        <p:blipFill>
          <a:blip r:embed="rId5"/>
          <a:stretch>
            <a:fillRect/>
          </a:stretch>
        </p:blipFill>
        <p:spPr>
          <a:xfrm>
            <a:off x="3616195" y="3622120"/>
            <a:ext cx="979638" cy="1487502"/>
          </a:xfrm>
          <a:prstGeom prst="rect">
            <a:avLst/>
          </a:prstGeom>
        </p:spPr>
      </p:pic>
      <p:pic>
        <p:nvPicPr>
          <p:cNvPr id="9" name="Picture 8">
            <a:extLst>
              <a:ext uri="{FF2B5EF4-FFF2-40B4-BE49-F238E27FC236}">
                <a16:creationId xmlns:a16="http://schemas.microsoft.com/office/drawing/2014/main" id="{8152B942-1C53-4984-B38F-1D5F061E4CAC}"/>
              </a:ext>
            </a:extLst>
          </p:cNvPr>
          <p:cNvPicPr>
            <a:picLocks noChangeAspect="1"/>
          </p:cNvPicPr>
          <p:nvPr/>
        </p:nvPicPr>
        <p:blipFill>
          <a:blip r:embed="rId6"/>
          <a:stretch>
            <a:fillRect/>
          </a:stretch>
        </p:blipFill>
        <p:spPr>
          <a:xfrm>
            <a:off x="4786922" y="4113011"/>
            <a:ext cx="749309" cy="749309"/>
          </a:xfrm>
          <a:prstGeom prst="rect">
            <a:avLst/>
          </a:prstGeom>
        </p:spPr>
      </p:pic>
      <p:pic>
        <p:nvPicPr>
          <p:cNvPr id="2050" name="Picture 2" descr="Image result for medical literature sources">
            <a:extLst>
              <a:ext uri="{FF2B5EF4-FFF2-40B4-BE49-F238E27FC236}">
                <a16:creationId xmlns:a16="http://schemas.microsoft.com/office/drawing/2014/main" id="{D43A2371-2C1B-4732-BBAB-8CAD1883F9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1228" y="3390175"/>
            <a:ext cx="1609725" cy="1204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C09C00-9D4D-459D-8985-F84BF0A566C0}"/>
              </a:ext>
            </a:extLst>
          </p:cNvPr>
          <p:cNvSpPr txBox="1"/>
          <p:nvPr/>
        </p:nvSpPr>
        <p:spPr>
          <a:xfrm>
            <a:off x="6434860" y="4492988"/>
            <a:ext cx="2709140" cy="369332"/>
          </a:xfrm>
          <a:prstGeom prst="rect">
            <a:avLst/>
          </a:prstGeom>
          <a:noFill/>
        </p:spPr>
        <p:txBody>
          <a:bodyPr wrap="none" rtlCol="0">
            <a:spAutoFit/>
          </a:bodyPr>
          <a:lstStyle/>
          <a:p>
            <a:r>
              <a:rPr lang="en-US" dirty="0"/>
              <a:t>Clinical  practice guidelines</a:t>
            </a:r>
          </a:p>
        </p:txBody>
      </p:sp>
    </p:spTree>
    <p:extLst>
      <p:ext uri="{BB962C8B-B14F-4D97-AF65-F5344CB8AC3E}">
        <p14:creationId xmlns:p14="http://schemas.microsoft.com/office/powerpoint/2010/main" val="142840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08A3-BE00-424C-BC01-B121F6EA7943}"/>
              </a:ext>
            </a:extLst>
          </p:cNvPr>
          <p:cNvSpPr>
            <a:spLocks noGrp="1"/>
          </p:cNvSpPr>
          <p:nvPr>
            <p:ph type="title"/>
          </p:nvPr>
        </p:nvSpPr>
        <p:spPr>
          <a:xfrm>
            <a:off x="5030115" y="128470"/>
            <a:ext cx="3970329" cy="800100"/>
          </a:xfrm>
        </p:spPr>
        <p:txBody>
          <a:bodyPr/>
          <a:lstStyle/>
          <a:p>
            <a:r>
              <a:rPr lang="en-US" dirty="0"/>
              <a:t>Screening   criteria</a:t>
            </a:r>
          </a:p>
        </p:txBody>
      </p:sp>
      <p:sp>
        <p:nvSpPr>
          <p:cNvPr id="3" name="Content Placeholder 2">
            <a:extLst>
              <a:ext uri="{FF2B5EF4-FFF2-40B4-BE49-F238E27FC236}">
                <a16:creationId xmlns:a16="http://schemas.microsoft.com/office/drawing/2014/main" id="{44E6BF9D-67BB-4D59-96FE-19ACBA3DD525}"/>
              </a:ext>
            </a:extLst>
          </p:cNvPr>
          <p:cNvSpPr>
            <a:spLocks noGrp="1"/>
          </p:cNvSpPr>
          <p:nvPr>
            <p:ph idx="1"/>
          </p:nvPr>
        </p:nvSpPr>
        <p:spPr>
          <a:xfrm>
            <a:off x="296259" y="1197405"/>
            <a:ext cx="8704185" cy="4055165"/>
          </a:xfrm>
        </p:spPr>
        <p:txBody>
          <a:bodyPr>
            <a:normAutofit fontScale="77500" lnSpcReduction="20000"/>
          </a:bodyPr>
          <a:lstStyle/>
          <a:p>
            <a:r>
              <a:rPr lang="en-US" dirty="0">
                <a:effectLst/>
              </a:rPr>
              <a:t>The condition should be an important health problem.</a:t>
            </a:r>
          </a:p>
          <a:p>
            <a:r>
              <a:rPr lang="en-US" dirty="0">
                <a:effectLst/>
              </a:rPr>
              <a:t>There should be a treatment for the condition.</a:t>
            </a:r>
          </a:p>
          <a:p>
            <a:r>
              <a:rPr lang="en-US" dirty="0">
                <a:effectLst/>
              </a:rPr>
              <a:t>Facilities for diagnosis and treatment should be available.</a:t>
            </a:r>
          </a:p>
          <a:p>
            <a:r>
              <a:rPr lang="en-US" dirty="0">
                <a:effectLst/>
              </a:rPr>
              <a:t>There should be a latent stage of the disease.</a:t>
            </a:r>
          </a:p>
          <a:p>
            <a:r>
              <a:rPr lang="en-US" dirty="0">
                <a:effectLst/>
              </a:rPr>
              <a:t>There should be a test or examination for the condition.</a:t>
            </a:r>
          </a:p>
          <a:p>
            <a:r>
              <a:rPr lang="en-US" dirty="0">
                <a:effectLst/>
              </a:rPr>
              <a:t>The test should be acceptable to the population.</a:t>
            </a:r>
          </a:p>
          <a:p>
            <a:r>
              <a:rPr lang="en-US" dirty="0">
                <a:effectLst/>
              </a:rPr>
              <a:t>The natural history of the disease should be adequately understood.</a:t>
            </a:r>
          </a:p>
          <a:p>
            <a:r>
              <a:rPr lang="en-US" dirty="0">
                <a:effectLst/>
              </a:rPr>
              <a:t>There should be an agreed policy on whom to treat.</a:t>
            </a:r>
          </a:p>
          <a:p>
            <a:r>
              <a:rPr lang="en-US" dirty="0">
                <a:effectLst/>
              </a:rPr>
              <a:t>The total cost of finding a case should be economically balanced in relation to medical expenditure as a whole.</a:t>
            </a:r>
          </a:p>
          <a:p>
            <a:r>
              <a:rPr lang="en-US" dirty="0">
                <a:effectLst/>
              </a:rPr>
              <a:t>Case-finding should be a continuous process, not just a "once and for all" project</a:t>
            </a:r>
          </a:p>
          <a:p>
            <a:endParaRPr lang="en-US" dirty="0"/>
          </a:p>
        </p:txBody>
      </p:sp>
    </p:spTree>
    <p:extLst>
      <p:ext uri="{BB962C8B-B14F-4D97-AF65-F5344CB8AC3E}">
        <p14:creationId xmlns:p14="http://schemas.microsoft.com/office/powerpoint/2010/main" val="14287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4CA29B-79ED-4020-BF69-BCC750260F44}"/>
              </a:ext>
            </a:extLst>
          </p:cNvPr>
          <p:cNvSpPr txBox="1"/>
          <p:nvPr/>
        </p:nvSpPr>
        <p:spPr>
          <a:xfrm>
            <a:off x="5182820" y="128470"/>
            <a:ext cx="3385845" cy="646331"/>
          </a:xfrm>
          <a:prstGeom prst="rect">
            <a:avLst/>
          </a:prstGeom>
          <a:noFill/>
        </p:spPr>
        <p:txBody>
          <a:bodyPr wrap="square">
            <a:spAutoFit/>
          </a:bodyPr>
          <a:lstStyle/>
          <a:p>
            <a:r>
              <a:rPr lang="en-US" sz="3600" b="1" dirty="0">
                <a:solidFill>
                  <a:schemeClr val="bg1"/>
                </a:solidFill>
              </a:rPr>
              <a:t>Screening  Tests</a:t>
            </a:r>
            <a:endParaRPr lang="en-US" sz="3600" b="1" dirty="0"/>
          </a:p>
        </p:txBody>
      </p:sp>
      <p:pic>
        <p:nvPicPr>
          <p:cNvPr id="3" name="Picture 2" descr="Icon&#10;&#10;Description automatically generated">
            <a:extLst>
              <a:ext uri="{FF2B5EF4-FFF2-40B4-BE49-F238E27FC236}">
                <a16:creationId xmlns:a16="http://schemas.microsoft.com/office/drawing/2014/main" id="{915E875D-56FC-4BBC-9A0B-1A2302AA0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55" t="23751" r="13000" b="10933"/>
          <a:stretch/>
        </p:blipFill>
        <p:spPr>
          <a:xfrm>
            <a:off x="0" y="1197405"/>
            <a:ext cx="1679755" cy="1679755"/>
          </a:xfrm>
          <a:prstGeom prst="rect">
            <a:avLst/>
          </a:prstGeom>
        </p:spPr>
      </p:pic>
      <p:sp>
        <p:nvSpPr>
          <p:cNvPr id="5" name="Rectangle 4">
            <a:extLst>
              <a:ext uri="{FF2B5EF4-FFF2-40B4-BE49-F238E27FC236}">
                <a16:creationId xmlns:a16="http://schemas.microsoft.com/office/drawing/2014/main" id="{1533CC63-4B89-4D4D-92F8-DA639550890E}"/>
              </a:ext>
            </a:extLst>
          </p:cNvPr>
          <p:cNvSpPr/>
          <p:nvPr/>
        </p:nvSpPr>
        <p:spPr>
          <a:xfrm>
            <a:off x="1976015" y="1575617"/>
            <a:ext cx="423289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Cost  effective</a:t>
            </a:r>
          </a:p>
        </p:txBody>
      </p:sp>
      <p:pic>
        <p:nvPicPr>
          <p:cNvPr id="3074" name="Picture 2" descr="Image result for blood examples">
            <a:extLst>
              <a:ext uri="{FF2B5EF4-FFF2-40B4-BE49-F238E27FC236}">
                <a16:creationId xmlns:a16="http://schemas.microsoft.com/office/drawing/2014/main" id="{9908766D-5B4E-4BB8-905B-BBF492C19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4" b="6597"/>
          <a:stretch/>
        </p:blipFill>
        <p:spPr bwMode="auto">
          <a:xfrm>
            <a:off x="279580" y="3299763"/>
            <a:ext cx="2800350" cy="20446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ackground pattern&#10;&#10;Description automatically generated">
            <a:extLst>
              <a:ext uri="{FF2B5EF4-FFF2-40B4-BE49-F238E27FC236}">
                <a16:creationId xmlns:a16="http://schemas.microsoft.com/office/drawing/2014/main" id="{602975F9-338B-4590-B791-44A8FA586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151" y="3622013"/>
            <a:ext cx="2800350" cy="1400175"/>
          </a:xfrm>
          <a:prstGeom prst="rect">
            <a:avLst/>
          </a:prstGeom>
        </p:spPr>
      </p:pic>
      <p:pic>
        <p:nvPicPr>
          <p:cNvPr id="13" name="Picture 12" descr="A picture containing text, X-ray film, blur&#10;&#10;Description automatically generated">
            <a:extLst>
              <a:ext uri="{FF2B5EF4-FFF2-40B4-BE49-F238E27FC236}">
                <a16:creationId xmlns:a16="http://schemas.microsoft.com/office/drawing/2014/main" id="{A090E8A6-155E-4EE8-B71C-02CAF6991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079" y="3307688"/>
            <a:ext cx="2286000" cy="1714500"/>
          </a:xfrm>
          <a:prstGeom prst="rect">
            <a:avLst/>
          </a:prstGeom>
        </p:spPr>
      </p:pic>
    </p:spTree>
    <p:extLst>
      <p:ext uri="{BB962C8B-B14F-4D97-AF65-F5344CB8AC3E}">
        <p14:creationId xmlns:p14="http://schemas.microsoft.com/office/powerpoint/2010/main" val="281478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6EA1E-67A7-455C-9FA4-AEA95D0088FE}"/>
              </a:ext>
            </a:extLst>
          </p:cNvPr>
          <p:cNvSpPr>
            <a:spLocks noGrp="1"/>
          </p:cNvSpPr>
          <p:nvPr>
            <p:ph idx="1"/>
          </p:nvPr>
        </p:nvSpPr>
        <p:spPr>
          <a:xfrm>
            <a:off x="754375" y="1808225"/>
            <a:ext cx="7765322" cy="2107096"/>
          </a:xfrm>
        </p:spPr>
        <p:txBody>
          <a:bodyPr>
            <a:normAutofit/>
          </a:bodyPr>
          <a:lstStyle/>
          <a:p>
            <a:r>
              <a:rPr lang="en-US" sz="2700" b="1" dirty="0"/>
              <a:t>Childhood immunization</a:t>
            </a:r>
          </a:p>
          <a:p>
            <a:r>
              <a:rPr lang="en-US" sz="2700" b="1" dirty="0"/>
              <a:t>Vaccine  titers :  hepatitis  B/ Chickenpox</a:t>
            </a:r>
          </a:p>
          <a:p>
            <a:r>
              <a:rPr lang="en-US" sz="2700" b="1" dirty="0"/>
              <a:t>Recommendations by Philippine Foundation for Vaccination or  CDC</a:t>
            </a:r>
          </a:p>
          <a:p>
            <a:endParaRPr lang="en-US" sz="2700" b="1" dirty="0"/>
          </a:p>
        </p:txBody>
      </p:sp>
      <p:sp>
        <p:nvSpPr>
          <p:cNvPr id="5" name="Title 4">
            <a:extLst>
              <a:ext uri="{FF2B5EF4-FFF2-40B4-BE49-F238E27FC236}">
                <a16:creationId xmlns:a16="http://schemas.microsoft.com/office/drawing/2014/main" id="{DABF8C94-6D15-4838-9B5B-CD1B5FF03769}"/>
              </a:ext>
            </a:extLst>
          </p:cNvPr>
          <p:cNvSpPr>
            <a:spLocks noGrp="1"/>
          </p:cNvSpPr>
          <p:nvPr>
            <p:ph type="title"/>
          </p:nvPr>
        </p:nvSpPr>
        <p:spPr>
          <a:xfrm>
            <a:off x="5335526" y="154557"/>
            <a:ext cx="3440114" cy="610820"/>
          </a:xfrm>
        </p:spPr>
        <p:txBody>
          <a:bodyPr>
            <a:noAutofit/>
          </a:bodyPr>
          <a:lstStyle/>
          <a:p>
            <a:r>
              <a:rPr lang="en-US" dirty="0"/>
              <a:t>VACCINATION </a:t>
            </a:r>
          </a:p>
        </p:txBody>
      </p:sp>
    </p:spTree>
    <p:extLst>
      <p:ext uri="{BB962C8B-B14F-4D97-AF65-F5344CB8AC3E}">
        <p14:creationId xmlns:p14="http://schemas.microsoft.com/office/powerpoint/2010/main" val="170604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b="1" dirty="0"/>
              <a:t>On going  treatment for current morbidities</a:t>
            </a:r>
          </a:p>
          <a:p>
            <a:r>
              <a:rPr lang="en-US" sz="3000" b="1" dirty="0"/>
              <a:t>Supplementations</a:t>
            </a:r>
          </a:p>
          <a:p>
            <a:r>
              <a:rPr lang="en-US" sz="3000" b="1" dirty="0" err="1"/>
              <a:t>ChemoProphylaxis</a:t>
            </a:r>
            <a:r>
              <a:rPr lang="en-US" sz="3000" b="1" dirty="0"/>
              <a:t> </a:t>
            </a:r>
          </a:p>
        </p:txBody>
      </p:sp>
      <p:sp>
        <p:nvSpPr>
          <p:cNvPr id="5" name="Title 4">
            <a:extLst>
              <a:ext uri="{FF2B5EF4-FFF2-40B4-BE49-F238E27FC236}">
                <a16:creationId xmlns:a16="http://schemas.microsoft.com/office/drawing/2014/main" id="{2F3A16CF-FF71-4421-B078-86BF1502FAC4}"/>
              </a:ext>
            </a:extLst>
          </p:cNvPr>
          <p:cNvSpPr>
            <a:spLocks noGrp="1"/>
          </p:cNvSpPr>
          <p:nvPr>
            <p:ph type="title"/>
          </p:nvPr>
        </p:nvSpPr>
        <p:spPr>
          <a:xfrm>
            <a:off x="4720856" y="433880"/>
            <a:ext cx="4279589" cy="610820"/>
          </a:xfrm>
        </p:spPr>
        <p:txBody>
          <a:bodyPr>
            <a:noAutofit/>
          </a:bodyPr>
          <a:lstStyle/>
          <a:p>
            <a:r>
              <a:rPr lang="en-US" b="1" dirty="0"/>
              <a:t>CHEMOPREVENTION </a:t>
            </a:r>
          </a:p>
        </p:txBody>
      </p:sp>
    </p:spTree>
    <p:extLst>
      <p:ext uri="{BB962C8B-B14F-4D97-AF65-F5344CB8AC3E}">
        <p14:creationId xmlns:p14="http://schemas.microsoft.com/office/powerpoint/2010/main" val="476202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2E2100-EA27-42D7-9749-D53101C3607E}"/>
              </a:ext>
            </a:extLst>
          </p:cNvPr>
          <p:cNvSpPr/>
          <p:nvPr/>
        </p:nvSpPr>
        <p:spPr>
          <a:xfrm>
            <a:off x="-161855" y="2266340"/>
            <a:ext cx="9072350" cy="1315745"/>
          </a:xfrm>
          <a:prstGeom prst="rect">
            <a:avLst/>
          </a:prstGeom>
          <a:noFill/>
        </p:spPr>
        <p:txBody>
          <a:bodyPr wrap="squar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Design  a tailored package based on risk assessment . Include cost  of exams</a:t>
            </a:r>
          </a:p>
        </p:txBody>
      </p:sp>
    </p:spTree>
    <p:extLst>
      <p:ext uri="{BB962C8B-B14F-4D97-AF65-F5344CB8AC3E}">
        <p14:creationId xmlns:p14="http://schemas.microsoft.com/office/powerpoint/2010/main" val="100165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D27-1AE9-4444-966D-1ABB209CC754}"/>
              </a:ext>
            </a:extLst>
          </p:cNvPr>
          <p:cNvSpPr>
            <a:spLocks noGrp="1"/>
          </p:cNvSpPr>
          <p:nvPr>
            <p:ph type="title"/>
          </p:nvPr>
        </p:nvSpPr>
        <p:spPr/>
        <p:txBody>
          <a:bodyPr>
            <a:normAutofit/>
          </a:bodyPr>
          <a:lstStyle/>
          <a:p>
            <a:r>
              <a:rPr lang="en-US" sz="3200" dirty="0">
                <a:solidFill>
                  <a:schemeClr val="bg1"/>
                </a:solidFill>
              </a:rPr>
              <a:t>SAMPLE  CASE</a:t>
            </a:r>
          </a:p>
        </p:txBody>
      </p:sp>
      <p:sp>
        <p:nvSpPr>
          <p:cNvPr id="3" name="Content Placeholder 2">
            <a:extLst>
              <a:ext uri="{FF2B5EF4-FFF2-40B4-BE49-F238E27FC236}">
                <a16:creationId xmlns:a16="http://schemas.microsoft.com/office/drawing/2014/main" id="{02372AA1-3448-475D-8EED-9BAF822F1155}"/>
              </a:ext>
            </a:extLst>
          </p:cNvPr>
          <p:cNvSpPr>
            <a:spLocks noGrp="1"/>
          </p:cNvSpPr>
          <p:nvPr>
            <p:ph idx="1"/>
          </p:nvPr>
        </p:nvSpPr>
        <p:spPr/>
        <p:txBody>
          <a:bodyPr>
            <a:normAutofit fontScale="62500" lnSpcReduction="20000"/>
          </a:bodyPr>
          <a:lstStyle/>
          <a:p>
            <a:r>
              <a:rPr lang="en-US" dirty="0"/>
              <a:t>53 /F accountant with known hypertension currently controlled with Losartan 50 and Amlodipine 5 mg with good adherence </a:t>
            </a:r>
          </a:p>
          <a:p>
            <a:r>
              <a:rPr lang="en-US" dirty="0"/>
              <a:t>One previous hospitalization for uncontrolled BP 10 years ago when diagnosis was made/ No surgeries</a:t>
            </a:r>
          </a:p>
          <a:p>
            <a:r>
              <a:rPr lang="en-US" dirty="0"/>
              <a:t>G2P2 [2002]  menopause at age 48</a:t>
            </a:r>
          </a:p>
          <a:p>
            <a:r>
              <a:rPr lang="en-US" dirty="0"/>
              <a:t>Family history of hypertension both parents , no other </a:t>
            </a:r>
            <a:r>
              <a:rPr lang="en-US" dirty="0" err="1"/>
              <a:t>heredo</a:t>
            </a:r>
            <a:r>
              <a:rPr lang="en-US" dirty="0"/>
              <a:t> familial conditions</a:t>
            </a:r>
          </a:p>
          <a:p>
            <a:r>
              <a:rPr lang="en-US" dirty="0"/>
              <a:t>Complete childhood  immunization/ adult – 2 Covid vaccines 2021 booster 2021</a:t>
            </a:r>
          </a:p>
          <a:p>
            <a:r>
              <a:rPr lang="en-US" dirty="0"/>
              <a:t>Diet follows </a:t>
            </a:r>
            <a:r>
              <a:rPr lang="en-US" dirty="0" err="1"/>
              <a:t>Pinggang</a:t>
            </a:r>
            <a:r>
              <a:rPr lang="en-US" dirty="0"/>
              <a:t> Pinoy and DASH </a:t>
            </a:r>
          </a:p>
          <a:p>
            <a:r>
              <a:rPr lang="en-US" dirty="0"/>
              <a:t>Non smoker , occasional alcoholic beverage drinker </a:t>
            </a:r>
          </a:p>
          <a:p>
            <a:r>
              <a:rPr lang="en-US" dirty="0"/>
              <a:t>Lives with husband in a house in suburbs with youngest adolescent daughter. Older son married living with own family . Good family relations</a:t>
            </a:r>
          </a:p>
          <a:p>
            <a:r>
              <a:rPr lang="en-US" dirty="0"/>
              <a:t>BMI = 24 normal physical examination since last check up three months ago</a:t>
            </a:r>
          </a:p>
          <a:p>
            <a:endParaRPr lang="en-US" dirty="0"/>
          </a:p>
        </p:txBody>
      </p:sp>
    </p:spTree>
    <p:extLst>
      <p:ext uri="{BB962C8B-B14F-4D97-AF65-F5344CB8AC3E}">
        <p14:creationId xmlns:p14="http://schemas.microsoft.com/office/powerpoint/2010/main" val="267445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uottawa.ca/courses/epi6181/images/Clinical_cour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995"/>
            <a:ext cx="9144000" cy="370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762" y="4115631"/>
            <a:ext cx="1284616" cy="484748"/>
          </a:xfrm>
          <a:prstGeom prst="rect">
            <a:avLst/>
          </a:prstGeom>
          <a:solidFill>
            <a:schemeClr val="accent6">
              <a:lumMod val="20000"/>
              <a:lumOff val="80000"/>
            </a:schemeClr>
          </a:solidFill>
        </p:spPr>
        <p:txBody>
          <a:bodyPr wrap="square" lIns="68580" tIns="34290" rIns="68580" bIns="34290">
            <a:spAutoFit/>
          </a:bodyPr>
          <a:lstStyle/>
          <a:p>
            <a:pPr algn="ctr"/>
            <a:r>
              <a:rPr lang="en-US" sz="2700" b="1" dirty="0">
                <a:ln w="12700">
                  <a:solidFill>
                    <a:schemeClr val="accent1"/>
                  </a:solidFill>
                  <a:prstDash val="solid"/>
                </a:ln>
                <a:solidFill>
                  <a:schemeClr val="accent1">
                    <a:lumMod val="50000"/>
                  </a:schemeClr>
                </a:solidFill>
                <a:effectLst>
                  <a:outerShdw dist="38100" dir="2640000" algn="bl" rotWithShape="0">
                    <a:schemeClr val="accent1"/>
                  </a:outerShdw>
                </a:effectLst>
              </a:rPr>
              <a:t>COPC</a:t>
            </a:r>
          </a:p>
        </p:txBody>
      </p:sp>
      <p:sp>
        <p:nvSpPr>
          <p:cNvPr id="7" name="Rectangle 6">
            <a:extLst>
              <a:ext uri="{FF2B5EF4-FFF2-40B4-BE49-F238E27FC236}">
                <a16:creationId xmlns:a16="http://schemas.microsoft.com/office/drawing/2014/main" id="{5FB0C393-BA2B-4B2D-AE8B-3CDC96D08CF9}"/>
              </a:ext>
            </a:extLst>
          </p:cNvPr>
          <p:cNvSpPr/>
          <p:nvPr/>
        </p:nvSpPr>
        <p:spPr>
          <a:xfrm>
            <a:off x="3350360" y="4567137"/>
            <a:ext cx="5160363" cy="392415"/>
          </a:xfrm>
          <a:prstGeom prst="rect">
            <a:avLst/>
          </a:prstGeom>
          <a:solidFill>
            <a:schemeClr val="accent6">
              <a:lumMod val="20000"/>
              <a:lumOff val="80000"/>
            </a:schemeClr>
          </a:solidFill>
        </p:spPr>
        <p:txBody>
          <a:bodyPr wrap="square" lIns="68580" tIns="34290" rIns="68580" bIns="34290">
            <a:spAutoFit/>
          </a:bodyPr>
          <a:lstStyle/>
          <a:p>
            <a:pPr algn="ctr"/>
            <a:r>
              <a:rPr lang="en-US" sz="2100" b="1" dirty="0">
                <a:ln w="12700">
                  <a:solidFill>
                    <a:schemeClr val="accent1"/>
                  </a:solidFill>
                  <a:prstDash val="solid"/>
                </a:ln>
                <a:solidFill>
                  <a:schemeClr val="accent1">
                    <a:lumMod val="50000"/>
                  </a:schemeClr>
                </a:solidFill>
                <a:effectLst>
                  <a:outerShdw dist="38100" dir="2640000" algn="bl" rotWithShape="0">
                    <a:schemeClr val="accent1"/>
                  </a:outerShdw>
                </a:effectLst>
              </a:rPr>
              <a:t>PERIODIC   HEALTH   EXAM  </a:t>
            </a:r>
          </a:p>
        </p:txBody>
      </p:sp>
      <p:sp>
        <p:nvSpPr>
          <p:cNvPr id="8" name="TextBox 7">
            <a:extLst>
              <a:ext uri="{FF2B5EF4-FFF2-40B4-BE49-F238E27FC236}">
                <a16:creationId xmlns:a16="http://schemas.microsoft.com/office/drawing/2014/main" id="{617E2C90-FBDD-420B-9516-9239296DAF0D}"/>
              </a:ext>
            </a:extLst>
          </p:cNvPr>
          <p:cNvSpPr txBox="1"/>
          <p:nvPr/>
        </p:nvSpPr>
        <p:spPr>
          <a:xfrm>
            <a:off x="6099050" y="128470"/>
            <a:ext cx="2443279" cy="707886"/>
          </a:xfrm>
          <a:prstGeom prst="rect">
            <a:avLst/>
          </a:prstGeom>
          <a:noFill/>
        </p:spPr>
        <p:txBody>
          <a:bodyPr wrap="square">
            <a:spAutoFit/>
          </a:bodyPr>
          <a:lstStyle/>
          <a:p>
            <a:r>
              <a:rPr lang="en-US" sz="4000" b="1" dirty="0">
                <a:solidFill>
                  <a:schemeClr val="bg1"/>
                </a:solidFill>
              </a:rPr>
              <a:t>REVIEW</a:t>
            </a:r>
            <a:endParaRPr lang="en-US" sz="4000" b="1" dirty="0"/>
          </a:p>
        </p:txBody>
      </p:sp>
    </p:spTree>
    <p:extLst>
      <p:ext uri="{BB962C8B-B14F-4D97-AF65-F5344CB8AC3E}">
        <p14:creationId xmlns:p14="http://schemas.microsoft.com/office/powerpoint/2010/main" val="140292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720" y="433879"/>
            <a:ext cx="6566315" cy="1068935"/>
          </a:xfrm>
        </p:spPr>
        <p:txBody>
          <a:bodyPr>
            <a:normAutofit/>
          </a:bodyPr>
          <a:lstStyle/>
          <a:p>
            <a:r>
              <a:rPr lang="en-US" dirty="0"/>
              <a:t>FORMAT  OF  THE  PRESENTATION </a:t>
            </a:r>
          </a:p>
        </p:txBody>
      </p:sp>
      <p:sp>
        <p:nvSpPr>
          <p:cNvPr id="3" name="Content Placeholder 2">
            <a:extLst>
              <a:ext uri="{FF2B5EF4-FFF2-40B4-BE49-F238E27FC236}">
                <a16:creationId xmlns:a16="http://schemas.microsoft.com/office/drawing/2014/main" id="{EDBFE2C1-A9A5-4F01-8BD9-ABBF0B1F6E96}"/>
              </a:ext>
            </a:extLst>
          </p:cNvPr>
          <p:cNvSpPr>
            <a:spLocks noGrp="1"/>
          </p:cNvSpPr>
          <p:nvPr>
            <p:ph idx="1"/>
          </p:nvPr>
        </p:nvSpPr>
        <p:spPr>
          <a:xfrm>
            <a:off x="2128720" y="1350110"/>
            <a:ext cx="6566315" cy="3359511"/>
          </a:xfrm>
        </p:spPr>
        <p:txBody>
          <a:bodyPr>
            <a:normAutofit fontScale="77500" lnSpcReduction="20000"/>
          </a:bodyPr>
          <a:lstStyle/>
          <a:p>
            <a:r>
              <a:rPr lang="en-US" dirty="0"/>
              <a:t>The employee general  data </a:t>
            </a:r>
          </a:p>
          <a:p>
            <a:r>
              <a:rPr lang="en-US" dirty="0"/>
              <a:t>Preventive  Clinical History </a:t>
            </a:r>
          </a:p>
          <a:p>
            <a:r>
              <a:rPr lang="en-US" dirty="0"/>
              <a:t>Lifestyle  include  recommendations  if changes  are needed</a:t>
            </a:r>
          </a:p>
          <a:p>
            <a:r>
              <a:rPr lang="en-US" dirty="0"/>
              <a:t>Screening tests based on Risks  identified</a:t>
            </a:r>
          </a:p>
          <a:p>
            <a:r>
              <a:rPr lang="en-US" dirty="0"/>
              <a:t>Recommended vaccines    cognizant of immunization history </a:t>
            </a:r>
          </a:p>
          <a:p>
            <a:r>
              <a:rPr lang="en-US" dirty="0"/>
              <a:t>Chemoprevention in light of current risks  and morbidities </a:t>
            </a:r>
          </a:p>
          <a:p>
            <a:r>
              <a:rPr lang="en-US" dirty="0"/>
              <a:t>Cost  of the package based on prevailing pay prices </a:t>
            </a:r>
          </a:p>
        </p:txBody>
      </p:sp>
    </p:spTree>
    <p:extLst>
      <p:ext uri="{BB962C8B-B14F-4D97-AF65-F5344CB8AC3E}">
        <p14:creationId xmlns:p14="http://schemas.microsoft.com/office/powerpoint/2010/main" val="110163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281175"/>
            <a:ext cx="3359510" cy="610820"/>
          </a:xfrm>
        </p:spPr>
        <p:txBody>
          <a:bodyPr>
            <a:normAutofit fontScale="90000"/>
          </a:bodyPr>
          <a:lstStyle/>
          <a:p>
            <a:pPr algn="l"/>
            <a:r>
              <a:rPr lang="en-US" b="1" dirty="0">
                <a:latin typeface="Arial Black" panose="020B0A04020102020204" pitchFamily="34" charset="0"/>
              </a:rPr>
              <a:t>THE   TASK  </a:t>
            </a:r>
          </a:p>
        </p:txBody>
      </p:sp>
      <p:sp>
        <p:nvSpPr>
          <p:cNvPr id="5" name="Content Placeholder 4">
            <a:extLst>
              <a:ext uri="{FF2B5EF4-FFF2-40B4-BE49-F238E27FC236}">
                <a16:creationId xmlns:a16="http://schemas.microsoft.com/office/drawing/2014/main" id="{26B6A26D-3D90-4141-BAC0-951D4CBF2D48}"/>
              </a:ext>
            </a:extLst>
          </p:cNvPr>
          <p:cNvSpPr>
            <a:spLocks noGrp="1"/>
          </p:cNvSpPr>
          <p:nvPr>
            <p:ph idx="1"/>
          </p:nvPr>
        </p:nvSpPr>
        <p:spPr>
          <a:xfrm>
            <a:off x="448966" y="1197405"/>
            <a:ext cx="8246070" cy="3664919"/>
          </a:xfrm>
        </p:spPr>
        <p:txBody>
          <a:bodyPr>
            <a:normAutofit fontScale="92500" lnSpcReduction="20000"/>
          </a:bodyPr>
          <a:lstStyle/>
          <a:p>
            <a:r>
              <a:rPr lang="en-US" dirty="0"/>
              <a:t>You will be given the name and contact detail of the employee</a:t>
            </a:r>
          </a:p>
          <a:p>
            <a:r>
              <a:rPr lang="en-US" dirty="0"/>
              <a:t>Call and make an appointment with said employee</a:t>
            </a:r>
          </a:p>
          <a:p>
            <a:r>
              <a:rPr lang="en-US" dirty="0"/>
              <a:t>Do the  interview  and inform the said employee that  you will need to present the recommendations to a UPHS consultant. </a:t>
            </a:r>
          </a:p>
          <a:p>
            <a:r>
              <a:rPr lang="en-US" dirty="0"/>
              <a:t>After confirmation with the consultant, inform the employee of the recommendations and ask employee have the tests  done  then  to set up an appointment at the UPHS for the results of the screening tests</a:t>
            </a:r>
          </a:p>
        </p:txBody>
      </p:sp>
    </p:spTree>
    <p:extLst>
      <p:ext uri="{BB962C8B-B14F-4D97-AF65-F5344CB8AC3E}">
        <p14:creationId xmlns:p14="http://schemas.microsoft.com/office/powerpoint/2010/main" val="410330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A42E-E934-47E0-A6C3-A904F3AA824C}"/>
              </a:ext>
            </a:extLst>
          </p:cNvPr>
          <p:cNvSpPr>
            <a:spLocks noGrp="1"/>
          </p:cNvSpPr>
          <p:nvPr>
            <p:ph type="title"/>
          </p:nvPr>
        </p:nvSpPr>
        <p:spPr>
          <a:xfrm>
            <a:off x="4724705" y="433880"/>
            <a:ext cx="3970330" cy="610820"/>
          </a:xfrm>
        </p:spPr>
        <p:txBody>
          <a:bodyPr>
            <a:normAutofit fontScale="90000"/>
          </a:bodyPr>
          <a:lstStyle/>
          <a:p>
            <a:pPr algn="l"/>
            <a:r>
              <a:rPr lang="en-US" b="1" dirty="0"/>
              <a:t>THE    PRESENTATION </a:t>
            </a:r>
          </a:p>
        </p:txBody>
      </p:sp>
      <p:sp>
        <p:nvSpPr>
          <p:cNvPr id="3" name="Content Placeholder 2">
            <a:extLst>
              <a:ext uri="{FF2B5EF4-FFF2-40B4-BE49-F238E27FC236}">
                <a16:creationId xmlns:a16="http://schemas.microsoft.com/office/drawing/2014/main" id="{754D8796-A67F-4FF9-B3BC-92A44A0075A3}"/>
              </a:ext>
            </a:extLst>
          </p:cNvPr>
          <p:cNvSpPr>
            <a:spLocks noGrp="1"/>
          </p:cNvSpPr>
          <p:nvPr>
            <p:ph idx="1"/>
          </p:nvPr>
        </p:nvSpPr>
        <p:spPr/>
        <p:txBody>
          <a:bodyPr>
            <a:normAutofit fontScale="92500"/>
          </a:bodyPr>
          <a:lstStyle/>
          <a:p>
            <a:r>
              <a:rPr lang="en-US" dirty="0"/>
              <a:t>Schedule  the session with your assigned  UPHS consultant </a:t>
            </a:r>
          </a:p>
          <a:p>
            <a:r>
              <a:rPr lang="en-US" dirty="0"/>
              <a:t>The schedule could either be a Friday or Saturday of the first week. You may have to follow the preferred time of the consultant . You are otherwise free for that  whole day </a:t>
            </a:r>
          </a:p>
          <a:p>
            <a:r>
              <a:rPr lang="en-US" dirty="0"/>
              <a:t>Fill up the google form of the employee and submit. You must know if employee is permanent or temporary  </a:t>
            </a:r>
          </a:p>
        </p:txBody>
      </p:sp>
    </p:spTree>
    <p:extLst>
      <p:ext uri="{BB962C8B-B14F-4D97-AF65-F5344CB8AC3E}">
        <p14:creationId xmlns:p14="http://schemas.microsoft.com/office/powerpoint/2010/main" val="75654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48D2-AFDF-47BF-B2D2-7391B91D65CC}"/>
              </a:ext>
            </a:extLst>
          </p:cNvPr>
          <p:cNvSpPr>
            <a:spLocks noGrp="1"/>
          </p:cNvSpPr>
          <p:nvPr>
            <p:ph type="title"/>
          </p:nvPr>
        </p:nvSpPr>
        <p:spPr/>
        <p:txBody>
          <a:bodyPr>
            <a:normAutofit fontScale="90000"/>
          </a:bodyPr>
          <a:lstStyle/>
          <a:p>
            <a:endParaRPr lang="en-US"/>
          </a:p>
        </p:txBody>
      </p:sp>
      <p:pic>
        <p:nvPicPr>
          <p:cNvPr id="5" name="Content Placeholder 4">
            <a:extLst>
              <a:ext uri="{FF2B5EF4-FFF2-40B4-BE49-F238E27FC236}">
                <a16:creationId xmlns:a16="http://schemas.microsoft.com/office/drawing/2014/main" id="{7421FAE2-4754-4455-BDFD-DD460BF799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812"/>
            <a:ext cx="9150165" cy="5101688"/>
          </a:xfrm>
        </p:spPr>
      </p:pic>
    </p:spTree>
    <p:extLst>
      <p:ext uri="{BB962C8B-B14F-4D97-AF65-F5344CB8AC3E}">
        <p14:creationId xmlns:p14="http://schemas.microsoft.com/office/powerpoint/2010/main" val="566317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F366-CE6B-41B1-A0FE-982735013264}"/>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726F7DAA-C50A-4986-A21C-5E5F1B52D669}"/>
              </a:ext>
            </a:extLst>
          </p:cNvPr>
          <p:cNvSpPr>
            <a:spLocks noGrp="1"/>
          </p:cNvSpPr>
          <p:nvPr>
            <p:ph idx="1"/>
          </p:nvPr>
        </p:nvSpPr>
        <p:spPr/>
        <p:txBody>
          <a:bodyPr/>
          <a:lstStyle/>
          <a:p>
            <a:r>
              <a:rPr lang="en-US" dirty="0"/>
              <a:t>Submit a word document of the clinical history and PE of your employee patient to your preceptor for encoding to RADISH </a:t>
            </a:r>
          </a:p>
        </p:txBody>
      </p:sp>
    </p:spTree>
    <p:extLst>
      <p:ext uri="{BB962C8B-B14F-4D97-AF65-F5344CB8AC3E}">
        <p14:creationId xmlns:p14="http://schemas.microsoft.com/office/powerpoint/2010/main" val="248007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443A0-0F2F-4D38-906D-4AF767BBFE2F}"/>
              </a:ext>
            </a:extLst>
          </p:cNvPr>
          <p:cNvSpPr/>
          <p:nvPr/>
        </p:nvSpPr>
        <p:spPr>
          <a:xfrm>
            <a:off x="1693812" y="2110085"/>
            <a:ext cx="5756384"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0000"/>
                </a:solidFill>
                <a:effectLst>
                  <a:outerShdw dist="38100" dir="2700000" algn="tl" rotWithShape="0">
                    <a:schemeClr val="accent2"/>
                  </a:outerShdw>
                </a:effectLst>
              </a:rPr>
              <a:t>Any   QUESTIONS ? </a:t>
            </a:r>
          </a:p>
        </p:txBody>
      </p:sp>
    </p:spTree>
    <p:extLst>
      <p:ext uri="{BB962C8B-B14F-4D97-AF65-F5344CB8AC3E}">
        <p14:creationId xmlns:p14="http://schemas.microsoft.com/office/powerpoint/2010/main" val="299330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407771-05E9-437E-B4C3-1437A822B3E4}"/>
              </a:ext>
            </a:extLst>
          </p:cNvPr>
          <p:cNvSpPr/>
          <p:nvPr/>
        </p:nvSpPr>
        <p:spPr>
          <a:xfrm>
            <a:off x="2689663" y="2110085"/>
            <a:ext cx="3764684"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STAY   SAFE !</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Be </a:t>
            </a:r>
            <a:r>
              <a:rPr lang="en-US" sz="5400" b="1" dirty="0" err="1">
                <a:ln w="6600">
                  <a:solidFill>
                    <a:schemeClr val="accent2"/>
                  </a:solidFill>
                  <a:prstDash val="solid"/>
                </a:ln>
                <a:solidFill>
                  <a:srgbClr val="FF0000"/>
                </a:solidFill>
                <a:effectLst>
                  <a:outerShdw dist="38100" dir="2700000" algn="tl" rotWithShape="0">
                    <a:schemeClr val="accent2"/>
                  </a:outerShdw>
                </a:effectLst>
              </a:rPr>
              <a:t>WeLL</a:t>
            </a:r>
            <a:endParaRPr lang="en-US" sz="54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36538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08AB3D-BE5D-4C58-AA6F-FE6BDD25DB14}"/>
              </a:ext>
            </a:extLst>
          </p:cNvPr>
          <p:cNvSpPr/>
          <p:nvPr/>
        </p:nvSpPr>
        <p:spPr>
          <a:xfrm>
            <a:off x="1365195" y="1808225"/>
            <a:ext cx="6128468" cy="2562240"/>
          </a:xfrm>
          <a:prstGeom prst="rect">
            <a:avLst/>
          </a:prstGeom>
          <a:solidFill>
            <a:schemeClr val="accent2"/>
          </a:solidFill>
        </p:spPr>
        <p:txBody>
          <a:bodyPr wrap="square" lIns="68580" tIns="34290" rIns="68580" bIns="34290">
            <a:spAutoFit/>
          </a:bodyPr>
          <a:lstStyle/>
          <a:p>
            <a:pPr algn="ctr"/>
            <a:r>
              <a:rPr lang="en-US" sz="4050" dirty="0">
                <a:ln w="0"/>
                <a:solidFill>
                  <a:schemeClr val="bg1"/>
                </a:solidFill>
                <a:effectLst>
                  <a:outerShdw blurRad="38100" dist="25400" dir="5400000" algn="ctr" rotWithShape="0">
                    <a:srgbClr val="6E747A">
                      <a:alpha val="43000"/>
                    </a:srgbClr>
                  </a:outerShdw>
                </a:effectLst>
              </a:rPr>
              <a:t>EVERY  CONSULTATION</a:t>
            </a:r>
          </a:p>
          <a:p>
            <a:pPr algn="ctr"/>
            <a:r>
              <a:rPr lang="en-US" sz="4050" dirty="0">
                <a:ln w="0"/>
                <a:solidFill>
                  <a:schemeClr val="bg1"/>
                </a:solidFill>
                <a:effectLst>
                  <a:outerShdw blurRad="38100" dist="25400" dir="5400000" algn="ctr" rotWithShape="0">
                    <a:srgbClr val="6E747A">
                      <a:alpha val="43000"/>
                    </a:srgbClr>
                  </a:outerShdw>
                </a:effectLst>
              </a:rPr>
              <a:t>Is  an   OPPORTUNITY  FOR  PREVENTION and  the PROMOTION  OF  HEALTH </a:t>
            </a:r>
          </a:p>
        </p:txBody>
      </p:sp>
    </p:spTree>
    <p:extLst>
      <p:ext uri="{BB962C8B-B14F-4D97-AF65-F5344CB8AC3E}">
        <p14:creationId xmlns:p14="http://schemas.microsoft.com/office/powerpoint/2010/main" val="403181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finition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
            <a:ext cx="9144000" cy="51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6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034" y="1666716"/>
            <a:ext cx="7915931" cy="2125759"/>
          </a:xfrm>
        </p:spPr>
        <p:txBody>
          <a:bodyPr/>
          <a:lstStyle/>
          <a:p>
            <a:pPr marL="0" indent="0">
              <a:buNone/>
            </a:pPr>
            <a:r>
              <a:rPr lang="en-US" sz="2400" b="1" dirty="0"/>
              <a:t>GENETIC  MAKE UP</a:t>
            </a:r>
          </a:p>
          <a:p>
            <a:pPr marL="0" indent="0">
              <a:buNone/>
            </a:pPr>
            <a:r>
              <a:rPr lang="en-US" sz="2400" b="1" dirty="0"/>
              <a:t>LIFESTYLE </a:t>
            </a:r>
          </a:p>
          <a:p>
            <a:pPr marL="0" indent="0">
              <a:buNone/>
            </a:pPr>
            <a:endParaRPr lang="en-US" dirty="0"/>
          </a:p>
        </p:txBody>
      </p:sp>
      <p:pic>
        <p:nvPicPr>
          <p:cNvPr id="3074" name="Picture 2" descr="Image result for physical health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 y="3113936"/>
            <a:ext cx="9144000" cy="1789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26DAD0-915A-4C0D-8493-D4AEAF43D003}"/>
              </a:ext>
            </a:extLst>
          </p:cNvPr>
          <p:cNvSpPr txBox="1"/>
          <p:nvPr/>
        </p:nvSpPr>
        <p:spPr>
          <a:xfrm>
            <a:off x="5182820" y="300073"/>
            <a:ext cx="3664920" cy="523220"/>
          </a:xfrm>
          <a:prstGeom prst="rect">
            <a:avLst/>
          </a:prstGeom>
          <a:noFill/>
        </p:spPr>
        <p:txBody>
          <a:bodyPr wrap="square">
            <a:spAutoFit/>
          </a:bodyPr>
          <a:lstStyle/>
          <a:p>
            <a:r>
              <a:rPr lang="en-US" sz="2800" b="1" dirty="0">
                <a:solidFill>
                  <a:schemeClr val="bg1"/>
                </a:solidFill>
              </a:rPr>
              <a:t>PHYSICAL   WELL BEING</a:t>
            </a:r>
          </a:p>
        </p:txBody>
      </p:sp>
    </p:spTree>
    <p:extLst>
      <p:ext uri="{BB962C8B-B14F-4D97-AF65-F5344CB8AC3E}">
        <p14:creationId xmlns:p14="http://schemas.microsoft.com/office/powerpoint/2010/main" val="28018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191" y="1666715"/>
            <a:ext cx="8057774" cy="3332667"/>
          </a:xfrm>
        </p:spPr>
        <p:txBody>
          <a:bodyPr>
            <a:normAutofit/>
          </a:bodyPr>
          <a:lstStyle/>
          <a:p>
            <a:pPr marL="0" indent="0">
              <a:buNone/>
            </a:pPr>
            <a:r>
              <a:rPr lang="en-US" sz="1950" dirty="0"/>
              <a:t>Mental health has been defined variously by scholars from different cultures.    </a:t>
            </a:r>
            <a:r>
              <a:rPr lang="en-US" sz="1950" b="1" dirty="0"/>
              <a:t>Concepts  of mental health include </a:t>
            </a:r>
          </a:p>
          <a:p>
            <a:pPr>
              <a:buFontTx/>
              <a:buChar char="-"/>
            </a:pPr>
            <a:r>
              <a:rPr lang="en-US" sz="1950" dirty="0"/>
              <a:t>subjective well-being</a:t>
            </a:r>
          </a:p>
          <a:p>
            <a:pPr>
              <a:buFontTx/>
              <a:buChar char="-"/>
            </a:pPr>
            <a:r>
              <a:rPr lang="en-US" sz="1950" dirty="0"/>
              <a:t>perceived self-efficacy</a:t>
            </a:r>
          </a:p>
          <a:p>
            <a:pPr>
              <a:buFontTx/>
              <a:buChar char="-"/>
            </a:pPr>
            <a:r>
              <a:rPr lang="en-US" sz="1950" dirty="0"/>
              <a:t>autonomy</a:t>
            </a:r>
          </a:p>
          <a:p>
            <a:pPr>
              <a:buFontTx/>
              <a:buChar char="-"/>
            </a:pPr>
            <a:r>
              <a:rPr lang="en-US" sz="1950" dirty="0"/>
              <a:t>competence</a:t>
            </a:r>
          </a:p>
          <a:p>
            <a:pPr>
              <a:buFontTx/>
              <a:buChar char="-"/>
            </a:pPr>
            <a:r>
              <a:rPr lang="en-US" sz="1950" dirty="0"/>
              <a:t>Inter-generational dependence</a:t>
            </a:r>
          </a:p>
          <a:p>
            <a:pPr>
              <a:buFontTx/>
              <a:buChar char="-"/>
            </a:pPr>
            <a:r>
              <a:rPr lang="en-US" sz="1950" dirty="0"/>
              <a:t>self-actualization of one’s intellectual and emotional potential</a:t>
            </a:r>
          </a:p>
          <a:p>
            <a:pPr>
              <a:buFontTx/>
              <a:buChar char="-"/>
            </a:pPr>
            <a:endParaRPr lang="en-US" sz="1200" dirty="0"/>
          </a:p>
          <a:p>
            <a:pPr>
              <a:buFontTx/>
              <a:buChar char="-"/>
            </a:pPr>
            <a:endParaRPr lang="en-US" sz="1200" dirty="0"/>
          </a:p>
        </p:txBody>
      </p:sp>
      <p:sp>
        <p:nvSpPr>
          <p:cNvPr id="4" name="TextBox 3"/>
          <p:cNvSpPr txBox="1"/>
          <p:nvPr/>
        </p:nvSpPr>
        <p:spPr>
          <a:xfrm>
            <a:off x="5329463" y="3125299"/>
            <a:ext cx="2807179" cy="415498"/>
          </a:xfrm>
          <a:prstGeom prst="rect">
            <a:avLst/>
          </a:prstGeom>
          <a:noFill/>
        </p:spPr>
        <p:txBody>
          <a:bodyPr wrap="none" rtlCol="0">
            <a:spAutoFit/>
          </a:bodyPr>
          <a:lstStyle/>
          <a:p>
            <a:r>
              <a:rPr lang="en-US" sz="1050" b="1" dirty="0"/>
              <a:t>World  Health  Report 2001</a:t>
            </a:r>
          </a:p>
          <a:p>
            <a:r>
              <a:rPr lang="en-US" sz="1050" b="1" dirty="0"/>
              <a:t>Mental health: New Understanding, New Hope</a:t>
            </a:r>
          </a:p>
        </p:txBody>
      </p:sp>
      <p:sp>
        <p:nvSpPr>
          <p:cNvPr id="6" name="Title 5">
            <a:extLst>
              <a:ext uri="{FF2B5EF4-FFF2-40B4-BE49-F238E27FC236}">
                <a16:creationId xmlns:a16="http://schemas.microsoft.com/office/drawing/2014/main" id="{D6A9367D-87DB-4D25-981C-A3B2EE54E92B}"/>
              </a:ext>
            </a:extLst>
          </p:cNvPr>
          <p:cNvSpPr>
            <a:spLocks noGrp="1"/>
          </p:cNvSpPr>
          <p:nvPr>
            <p:ph type="title"/>
          </p:nvPr>
        </p:nvSpPr>
        <p:spPr>
          <a:xfrm>
            <a:off x="4266589" y="206206"/>
            <a:ext cx="4873617" cy="610820"/>
          </a:xfrm>
        </p:spPr>
        <p:txBody>
          <a:bodyPr>
            <a:normAutofit fontScale="90000"/>
          </a:bodyPr>
          <a:lstStyle/>
          <a:p>
            <a:r>
              <a:rPr lang="en-US" sz="3600" b="1" dirty="0"/>
              <a:t>MENTAL  HEALTH  DEFINED</a:t>
            </a:r>
            <a:endParaRPr lang="en-US" b="1" dirty="0"/>
          </a:p>
        </p:txBody>
      </p:sp>
    </p:spTree>
    <p:extLst>
      <p:ext uri="{BB962C8B-B14F-4D97-AF65-F5344CB8AC3E}">
        <p14:creationId xmlns:p14="http://schemas.microsoft.com/office/powerpoint/2010/main" val="421734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6" y="1666715"/>
            <a:ext cx="8378687" cy="3322728"/>
          </a:xfrm>
        </p:spPr>
        <p:txBody>
          <a:bodyPr>
            <a:normAutofit lnSpcReduction="10000"/>
          </a:bodyPr>
          <a:lstStyle/>
          <a:p>
            <a:pPr marL="0" indent="0">
              <a:buNone/>
            </a:pPr>
            <a:r>
              <a:rPr lang="en-US" sz="2250" b="1" dirty="0"/>
              <a:t>Social health is defined as:  </a:t>
            </a:r>
            <a:r>
              <a:rPr lang="en-US" sz="2250" b="1" i="1" dirty="0"/>
              <a:t>how a person gets along with other people</a:t>
            </a:r>
          </a:p>
          <a:p>
            <a:r>
              <a:rPr lang="en-US" sz="2250" b="1" i="1" dirty="0"/>
              <a:t>a person's level of support from people and institutions around them</a:t>
            </a:r>
          </a:p>
          <a:p>
            <a:r>
              <a:rPr lang="en-US" sz="2250" b="1" i="1" dirty="0"/>
              <a:t>how well a society does at offering every citizen the equal opportunity to obtain access to the goods and services critical to being able to function as a contributing member of society</a:t>
            </a:r>
          </a:p>
          <a:p>
            <a:pPr marL="0" indent="0">
              <a:buNone/>
            </a:pPr>
            <a:br>
              <a:rPr lang="en-US" dirty="0"/>
            </a:br>
            <a:r>
              <a:rPr lang="en-US" sz="1700" dirty="0"/>
              <a:t>Read more at http://www.yourdictionary.com/social-health#Y0pBjiuPSwxTaF0t.99</a:t>
            </a:r>
            <a:endParaRPr lang="en-US" dirty="0"/>
          </a:p>
          <a:p>
            <a:endParaRPr lang="en-US" dirty="0"/>
          </a:p>
        </p:txBody>
      </p:sp>
      <p:sp>
        <p:nvSpPr>
          <p:cNvPr id="5" name="TextBox 4">
            <a:extLst>
              <a:ext uri="{FF2B5EF4-FFF2-40B4-BE49-F238E27FC236}">
                <a16:creationId xmlns:a16="http://schemas.microsoft.com/office/drawing/2014/main" id="{ACA10DD4-442C-4CF5-8ACC-05583CD3E7F4}"/>
              </a:ext>
            </a:extLst>
          </p:cNvPr>
          <p:cNvSpPr txBox="1"/>
          <p:nvPr/>
        </p:nvSpPr>
        <p:spPr>
          <a:xfrm>
            <a:off x="5182820" y="281175"/>
            <a:ext cx="4123035" cy="584775"/>
          </a:xfrm>
          <a:prstGeom prst="rect">
            <a:avLst/>
          </a:prstGeom>
          <a:noFill/>
        </p:spPr>
        <p:txBody>
          <a:bodyPr wrap="square">
            <a:spAutoFit/>
          </a:bodyPr>
          <a:lstStyle/>
          <a:p>
            <a:r>
              <a:rPr lang="en-US" sz="3200" b="1" dirty="0">
                <a:solidFill>
                  <a:schemeClr val="bg1"/>
                </a:solidFill>
              </a:rPr>
              <a:t>SOCIAL  WELL  BEING</a:t>
            </a:r>
          </a:p>
        </p:txBody>
      </p:sp>
    </p:spTree>
    <p:extLst>
      <p:ext uri="{BB962C8B-B14F-4D97-AF65-F5344CB8AC3E}">
        <p14:creationId xmlns:p14="http://schemas.microsoft.com/office/powerpoint/2010/main" val="288752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4130" y="1808225"/>
            <a:ext cx="4560864" cy="2562240"/>
          </a:xfrm>
          <a:prstGeom prst="rect">
            <a:avLst/>
          </a:prstGeom>
          <a:noFill/>
        </p:spPr>
        <p:txBody>
          <a:bodyPr wrap="non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PUTTING  WELLNESS</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INTO  ACTION…</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YOUR  </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CLINICAL  PRACTICE</a:t>
            </a:r>
          </a:p>
        </p:txBody>
      </p:sp>
    </p:spTree>
    <p:extLst>
      <p:ext uri="{BB962C8B-B14F-4D97-AF65-F5344CB8AC3E}">
        <p14:creationId xmlns:p14="http://schemas.microsoft.com/office/powerpoint/2010/main" val="3039398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1214</Words>
  <Application>Microsoft Office PowerPoint</Application>
  <PresentationFormat>On-screen Show (16:9)</PresentationFormat>
  <Paragraphs>171</Paragraphs>
  <Slides>36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Arial Black</vt:lpstr>
      <vt:lpstr>Arial Narrow</vt:lpstr>
      <vt:lpstr>Calibri</vt:lpstr>
      <vt:lpstr>Georgia</vt:lpstr>
      <vt:lpstr>Showcard Gothic</vt:lpstr>
      <vt:lpstr>Trebuchet MS</vt:lpstr>
      <vt:lpstr>Wingdings</vt:lpstr>
      <vt:lpstr>Wingdings 2</vt:lpstr>
      <vt:lpstr>Office Theme</vt:lpstr>
      <vt:lpstr>PREPARING  A  tailored  PHE   package  for  a  PGH   employee</vt:lpstr>
      <vt:lpstr>objectives</vt:lpstr>
      <vt:lpstr>PowerPoint Presentation</vt:lpstr>
      <vt:lpstr>PowerPoint Presentation</vt:lpstr>
      <vt:lpstr>PowerPoint Presentation</vt:lpstr>
      <vt:lpstr>PowerPoint Presentation</vt:lpstr>
      <vt:lpstr>MENTAL  HEALTH  DEFINED</vt:lpstr>
      <vt:lpstr>PowerPoint Presentation</vt:lpstr>
      <vt:lpstr>PowerPoint Presentation</vt:lpstr>
      <vt:lpstr>PowerPoint Presentation</vt:lpstr>
      <vt:lpstr>PowerPoint Presentation</vt:lpstr>
      <vt:lpstr>PowerPoint Presentation</vt:lpstr>
      <vt:lpstr>Risk  Assessment</vt:lpstr>
      <vt:lpstr>PowerPoint Presentation</vt:lpstr>
      <vt:lpstr>Psychosocial Protective Factors  [adolescents and Adults] </vt:lpstr>
      <vt:lpstr>PREVENTIVE  HEALTH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criteria</vt:lpstr>
      <vt:lpstr>PowerPoint Presentation</vt:lpstr>
      <vt:lpstr>VACCINATION </vt:lpstr>
      <vt:lpstr>CHEMOPREVENTION </vt:lpstr>
      <vt:lpstr>PowerPoint Presentation</vt:lpstr>
      <vt:lpstr>SAMPLE  CASE</vt:lpstr>
      <vt:lpstr>FORMAT  OF  THE  PRESENTATION </vt:lpstr>
      <vt:lpstr>THE   TASK  </vt:lpstr>
      <vt:lpstr>THE    PRESENTATION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 SIL</cp:lastModifiedBy>
  <cp:revision>147</cp:revision>
  <dcterms:created xsi:type="dcterms:W3CDTF">2013-08-21T19:17:07Z</dcterms:created>
  <dcterms:modified xsi:type="dcterms:W3CDTF">2022-01-24T01:59:56Z</dcterms:modified>
</cp:coreProperties>
</file>