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0" r:id="rId3"/>
    <p:sldId id="271" r:id="rId4"/>
    <p:sldId id="272" r:id="rId5"/>
    <p:sldId id="258" r:id="rId6"/>
    <p:sldId id="273" r:id="rId7"/>
    <p:sldId id="259" r:id="rId8"/>
    <p:sldId id="260" r:id="rId9"/>
    <p:sldId id="261" r:id="rId10"/>
    <p:sldId id="262" r:id="rId11"/>
    <p:sldId id="274" r:id="rId12"/>
    <p:sldId id="275" r:id="rId13"/>
    <p:sldId id="276" r:id="rId14"/>
    <p:sldId id="263" r:id="rId15"/>
    <p:sldId id="277" r:id="rId16"/>
    <p:sldId id="264" r:id="rId17"/>
    <p:sldId id="278" r:id="rId18"/>
    <p:sldId id="265" r:id="rId19"/>
    <p:sldId id="279" r:id="rId20"/>
    <p:sldId id="280" r:id="rId21"/>
    <p:sldId id="266" r:id="rId22"/>
    <p:sldId id="281" r:id="rId23"/>
    <p:sldId id="267" r:id="rId24"/>
    <p:sldId id="268" r:id="rId25"/>
    <p:sldId id="269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A08B2-E86C-49AC-9953-C0843A92142B}" type="datetimeFigureOut">
              <a:rPr lang="en-US" smtClean="0"/>
              <a:pPr/>
              <a:t>5/3/2008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660CD-BCC9-41A0-AA16-5D8DBCC03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660CD-BCC9-41A0-AA16-5D8DBCC038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04F7-2D2C-4D4A-9D49-446C88CFCAD3}" type="datetimeFigureOut">
              <a:rPr lang="en-US" smtClean="0"/>
              <a:pPr/>
              <a:t>5/3/2008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6C6E-4731-4DAB-991B-EB17F020F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04F7-2D2C-4D4A-9D49-446C88CFCAD3}" type="datetimeFigureOut">
              <a:rPr lang="en-US" smtClean="0"/>
              <a:pPr/>
              <a:t>5/3/2008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6C6E-4731-4DAB-991B-EB17F02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04F7-2D2C-4D4A-9D49-446C88CFCAD3}" type="datetimeFigureOut">
              <a:rPr lang="en-US" smtClean="0"/>
              <a:pPr/>
              <a:t>5/3/2008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6C6E-4731-4DAB-991B-EB17F02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04F7-2D2C-4D4A-9D49-446C88CFCAD3}" type="datetimeFigureOut">
              <a:rPr lang="en-US" smtClean="0"/>
              <a:pPr/>
              <a:t>5/3/2008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6C6E-4731-4DAB-991B-EB17F02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04F7-2D2C-4D4A-9D49-446C88CFCAD3}" type="datetimeFigureOut">
              <a:rPr lang="en-US" smtClean="0"/>
              <a:pPr/>
              <a:t>5/3/2008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6C6E-4731-4DAB-991B-EB17F02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04F7-2D2C-4D4A-9D49-446C88CFCAD3}" type="datetimeFigureOut">
              <a:rPr lang="en-US" smtClean="0"/>
              <a:pPr/>
              <a:t>5/3/2008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6C6E-4731-4DAB-991B-EB17F02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04F7-2D2C-4D4A-9D49-446C88CFCAD3}" type="datetimeFigureOut">
              <a:rPr lang="en-US" smtClean="0"/>
              <a:pPr/>
              <a:t>5/3/2008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6C6E-4731-4DAB-991B-EB17F02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04F7-2D2C-4D4A-9D49-446C88CFCAD3}" type="datetimeFigureOut">
              <a:rPr lang="en-US" smtClean="0"/>
              <a:pPr/>
              <a:t>5/3/2008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6C6E-4731-4DAB-991B-EB17F02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04F7-2D2C-4D4A-9D49-446C88CFCAD3}" type="datetimeFigureOut">
              <a:rPr lang="en-US" smtClean="0"/>
              <a:pPr/>
              <a:t>5/3/2008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6C6E-4731-4DAB-991B-EB17F02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04F7-2D2C-4D4A-9D49-446C88CFCAD3}" type="datetimeFigureOut">
              <a:rPr lang="en-US" smtClean="0"/>
              <a:pPr/>
              <a:t>5/3/2008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6C6E-4731-4DAB-991B-EB17F020F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7D904F7-2D2C-4D4A-9D49-446C88CFCAD3}" type="datetimeFigureOut">
              <a:rPr lang="en-US" smtClean="0"/>
              <a:pPr/>
              <a:t>5/3/2008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5156C6E-4731-4DAB-991B-EB17F02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7D904F7-2D2C-4D4A-9D49-446C88CFCAD3}" type="datetimeFigureOut">
              <a:rPr lang="en-US" smtClean="0"/>
              <a:pPr/>
              <a:t>5/3/2008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5156C6E-4731-4DAB-991B-EB17F02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3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00666" y="0"/>
            <a:ext cx="102446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00600"/>
            <a:ext cx="8077200" cy="1673352"/>
          </a:xfrm>
        </p:spPr>
        <p:txBody>
          <a:bodyPr/>
          <a:lstStyle/>
          <a:p>
            <a:r>
              <a:rPr lang="en-US" dirty="0" smtClean="0"/>
              <a:t>Common Postoperative Complications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</a:t>
            </a:r>
            <a:r>
              <a:rPr lang="en-US" dirty="0" err="1" smtClean="0"/>
              <a:t>Dysrhythmias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General Anesthesia causes ECG changes in axis, </a:t>
            </a:r>
            <a:r>
              <a:rPr lang="en-US" dirty="0" err="1"/>
              <a:t>intraventricular</a:t>
            </a:r>
            <a:r>
              <a:rPr lang="en-US" dirty="0"/>
              <a:t> conduction, P-wave and T-wave morphology and ST segments that are not related to cardiac </a:t>
            </a:r>
            <a:r>
              <a:rPr lang="en-US" dirty="0" smtClean="0"/>
              <a:t>abnormality</a:t>
            </a:r>
          </a:p>
          <a:p>
            <a:r>
              <a:rPr lang="en-US" dirty="0" smtClean="0"/>
              <a:t>These </a:t>
            </a:r>
            <a:r>
              <a:rPr lang="en-US" dirty="0"/>
              <a:t>changes reflect </a:t>
            </a:r>
            <a:r>
              <a:rPr lang="en-US" dirty="0" err="1"/>
              <a:t>electrophysiologic</a:t>
            </a:r>
            <a:r>
              <a:rPr lang="en-US" dirty="0"/>
              <a:t> effects of hypothermia, inhalational anesthetics, autonomic nervous system imbalance and mild electrolyte abnormalities.  </a:t>
            </a:r>
            <a:endParaRPr lang="en-US" dirty="0" smtClean="0"/>
          </a:p>
          <a:p>
            <a:r>
              <a:rPr lang="en-US" dirty="0" smtClean="0"/>
              <a:t>Changes </a:t>
            </a:r>
            <a:r>
              <a:rPr lang="en-US" dirty="0"/>
              <a:t>usually resolve </a:t>
            </a:r>
            <a:r>
              <a:rPr lang="en-US" dirty="0" err="1"/>
              <a:t>withing</a:t>
            </a:r>
            <a:r>
              <a:rPr lang="en-US" dirty="0"/>
              <a:t> 3 to 6 hours</a:t>
            </a:r>
          </a:p>
          <a:p>
            <a:endParaRPr lang="en-US" dirty="0"/>
          </a:p>
        </p:txBody>
      </p:sp>
      <p:pic>
        <p:nvPicPr>
          <p:cNvPr id="5" name="Content Placeholder 4" descr="getImage.aspx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0125" y="2828131"/>
            <a:ext cx="3714750" cy="2514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Bradycardia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Can be caused by increased parasympathetic activity or decreased sympathetic activity</a:t>
            </a:r>
          </a:p>
          <a:p>
            <a:r>
              <a:rPr lang="en-US" dirty="0" smtClean="0"/>
              <a:t>Sinus </a:t>
            </a:r>
            <a:r>
              <a:rPr lang="en-US" dirty="0" err="1" smtClean="0"/>
              <a:t>bradycardia</a:t>
            </a:r>
            <a:r>
              <a:rPr lang="en-US" dirty="0" smtClean="0"/>
              <a:t> is benign unless it causes hypotension (usually below 40 to 45 beats/min)</a:t>
            </a:r>
          </a:p>
          <a:p>
            <a:r>
              <a:rPr lang="en-US" dirty="0" smtClean="0"/>
              <a:t>Consider giving </a:t>
            </a:r>
            <a:r>
              <a:rPr lang="en-US" dirty="0" smtClean="0"/>
              <a:t>atropine </a:t>
            </a:r>
            <a:r>
              <a:rPr lang="en-US" dirty="0" smtClean="0"/>
              <a:t>or ephedrine</a:t>
            </a:r>
            <a:endParaRPr lang="en-US" dirty="0"/>
          </a:p>
        </p:txBody>
      </p:sp>
      <p:pic>
        <p:nvPicPr>
          <p:cNvPr id="5" name="Content Placeholder 4" descr="180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2667000"/>
            <a:ext cx="3810000" cy="304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Tachycardia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Usually harmless but may precipitate ischemia in patients with coronary artery disease</a:t>
            </a:r>
          </a:p>
          <a:p>
            <a:r>
              <a:rPr lang="en-US" dirty="0" smtClean="0"/>
              <a:t>Treat underlying cause</a:t>
            </a:r>
          </a:p>
          <a:p>
            <a:pPr lvl="1"/>
            <a:r>
              <a:rPr lang="en-US" dirty="0" smtClean="0"/>
              <a:t>Analgesics for pain</a:t>
            </a:r>
          </a:p>
          <a:p>
            <a:pPr lvl="1"/>
            <a:r>
              <a:rPr lang="en-US" dirty="0" smtClean="0"/>
              <a:t>Intravenous fluids for </a:t>
            </a:r>
            <a:r>
              <a:rPr lang="en-US" dirty="0" err="1" smtClean="0"/>
              <a:t>hypovolemia</a:t>
            </a:r>
            <a:endParaRPr lang="en-US" dirty="0" smtClean="0"/>
          </a:p>
          <a:p>
            <a:pPr lvl="1"/>
            <a:r>
              <a:rPr lang="en-US" dirty="0" smtClean="0"/>
              <a:t>Sedatives for anxiety</a:t>
            </a:r>
          </a:p>
          <a:p>
            <a:r>
              <a:rPr lang="en-US" dirty="0" smtClean="0"/>
              <a:t>If ischemic</a:t>
            </a:r>
          </a:p>
          <a:p>
            <a:pPr lvl="1"/>
            <a:r>
              <a:rPr lang="en-US" dirty="0" smtClean="0"/>
              <a:t>Optimize myocardial oxygen supply and demand</a:t>
            </a:r>
          </a:p>
          <a:p>
            <a:pPr lvl="1"/>
            <a:r>
              <a:rPr lang="en-US" dirty="0" smtClean="0"/>
              <a:t>Serial ECG</a:t>
            </a:r>
          </a:p>
          <a:p>
            <a:pPr lvl="1"/>
            <a:r>
              <a:rPr lang="en-US" dirty="0" smtClean="0"/>
              <a:t>Enzyme determinations</a:t>
            </a:r>
            <a:endParaRPr lang="en-US" dirty="0"/>
          </a:p>
        </p:txBody>
      </p:sp>
      <p:pic>
        <p:nvPicPr>
          <p:cNvPr id="5" name="Content Placeholder 4" descr="supraventricular_tach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5375" y="2990056"/>
            <a:ext cx="3524250" cy="21907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Inability to 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Should be assessed since </a:t>
            </a:r>
            <a:r>
              <a:rPr lang="en-US" dirty="0" err="1" smtClean="0"/>
              <a:t>opioids</a:t>
            </a:r>
            <a:r>
              <a:rPr lang="en-US" dirty="0" smtClean="0"/>
              <a:t> and autonomic blockade via regional anesthesia interferes with sphincter relaxation and promote urinary retention</a:t>
            </a:r>
          </a:p>
          <a:p>
            <a:r>
              <a:rPr lang="en-US" dirty="0" smtClean="0"/>
              <a:t>Frequent after urologic, inguinal and genital surgery</a:t>
            </a:r>
            <a:endParaRPr lang="en-US" dirty="0"/>
          </a:p>
        </p:txBody>
      </p:sp>
      <p:pic>
        <p:nvPicPr>
          <p:cNvPr id="5" name="Content Placeholder 4" descr="k3bladder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8287" y="2737644"/>
            <a:ext cx="2638425" cy="26955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Oliguria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&lt;0.5 </a:t>
            </a:r>
            <a:r>
              <a:rPr lang="en-US" dirty="0" err="1" smtClean="0"/>
              <a:t>mL</a:t>
            </a:r>
            <a:r>
              <a:rPr lang="en-US" dirty="0" smtClean="0"/>
              <a:t>/kg/h</a:t>
            </a:r>
          </a:p>
          <a:p>
            <a:r>
              <a:rPr lang="en-US" dirty="0" smtClean="0"/>
              <a:t>Occurs frequently during recovery</a:t>
            </a:r>
          </a:p>
          <a:p>
            <a:r>
              <a:rPr lang="en-US" dirty="0" smtClean="0"/>
              <a:t>Reflects an appropriate renal response to </a:t>
            </a:r>
            <a:r>
              <a:rPr lang="en-US" dirty="0" err="1" smtClean="0"/>
              <a:t>hypovolemia</a:t>
            </a:r>
            <a:endParaRPr lang="en-US" dirty="0" smtClean="0"/>
          </a:p>
          <a:p>
            <a:r>
              <a:rPr lang="en-US" dirty="0" smtClean="0"/>
              <a:t>Check indwelling catheters</a:t>
            </a:r>
          </a:p>
          <a:p>
            <a:pPr lvl="1"/>
            <a:r>
              <a:rPr lang="en-US" dirty="0" smtClean="0"/>
              <a:t>Kinking</a:t>
            </a:r>
          </a:p>
          <a:p>
            <a:pPr lvl="1"/>
            <a:r>
              <a:rPr lang="en-US" dirty="0" smtClean="0"/>
              <a:t>Obstruction by blood or debris</a:t>
            </a:r>
          </a:p>
          <a:p>
            <a:pPr lvl="1"/>
            <a:r>
              <a:rPr lang="en-US" dirty="0" smtClean="0"/>
              <a:t>Catheter tip positioned above urinary level in bladder</a:t>
            </a:r>
          </a:p>
        </p:txBody>
      </p:sp>
      <p:pic>
        <p:nvPicPr>
          <p:cNvPr id="5" name="Content Placeholder 4" descr="urine_ba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2666" y="1773238"/>
            <a:ext cx="3629668" cy="46243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Oliguria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Systemic blood pressure must be adequate for renal perfusion (based on baseline levels)</a:t>
            </a:r>
          </a:p>
          <a:p>
            <a:r>
              <a:rPr lang="en-US" dirty="0" smtClean="0"/>
              <a:t>Check for urine </a:t>
            </a:r>
            <a:r>
              <a:rPr lang="en-US" dirty="0" err="1" smtClean="0"/>
              <a:t>osmolarity</a:t>
            </a:r>
            <a:r>
              <a:rPr lang="en-US" dirty="0" smtClean="0"/>
              <a:t> and electrolytes</a:t>
            </a:r>
          </a:p>
          <a:p>
            <a:r>
              <a:rPr lang="en-US" dirty="0" smtClean="0"/>
              <a:t>May give a 300-500mL crystalloid bolus</a:t>
            </a:r>
          </a:p>
          <a:p>
            <a:r>
              <a:rPr lang="en-US" dirty="0" smtClean="0"/>
              <a:t>Consider giving </a:t>
            </a:r>
            <a:r>
              <a:rPr lang="en-US" dirty="0" err="1" smtClean="0"/>
              <a:t>furosemide</a:t>
            </a:r>
            <a:endParaRPr lang="en-US" dirty="0"/>
          </a:p>
        </p:txBody>
      </p:sp>
      <p:pic>
        <p:nvPicPr>
          <p:cNvPr id="5" name="Content Placeholder 4" descr="DSC_083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799" y="2632960"/>
            <a:ext cx="4266397" cy="285343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Complicates care in the PACU</a:t>
            </a:r>
          </a:p>
          <a:p>
            <a:r>
              <a:rPr lang="en-US" dirty="0" smtClean="0"/>
              <a:t>Average PACU stay is increased by 40-90 minutes</a:t>
            </a:r>
          </a:p>
          <a:p>
            <a:r>
              <a:rPr lang="en-US" dirty="0" smtClean="0"/>
              <a:t>Oxygen consumption and </a:t>
            </a:r>
            <a:r>
              <a:rPr lang="en-US" dirty="0" err="1" smtClean="0"/>
              <a:t>Carbondioxide</a:t>
            </a:r>
            <a:r>
              <a:rPr lang="en-US" dirty="0" smtClean="0"/>
              <a:t> production is increased by 200%</a:t>
            </a:r>
          </a:p>
          <a:p>
            <a:r>
              <a:rPr lang="en-US" dirty="0" smtClean="0"/>
              <a:t>Associated increase in minute ventilation and cardiac output</a:t>
            </a:r>
            <a:endParaRPr lang="en-US" dirty="0"/>
          </a:p>
        </p:txBody>
      </p:sp>
      <p:pic>
        <p:nvPicPr>
          <p:cNvPr id="9" name="Content Placeholder 8" descr="labrador-in-sno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3824" y="2362200"/>
            <a:ext cx="4174376" cy="301778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Shivering </a:t>
            </a:r>
          </a:p>
          <a:p>
            <a:pPr lvl="1"/>
            <a:r>
              <a:rPr lang="en-US" dirty="0" smtClean="0"/>
              <a:t>increases risks of incidental trauma</a:t>
            </a:r>
          </a:p>
          <a:p>
            <a:pPr lvl="1"/>
            <a:r>
              <a:rPr lang="en-US" dirty="0" smtClean="0"/>
              <a:t>disrupts medical devices</a:t>
            </a:r>
          </a:p>
          <a:p>
            <a:pPr lvl="1"/>
            <a:r>
              <a:rPr lang="en-US" dirty="0" smtClean="0"/>
              <a:t>Interferes with ECG</a:t>
            </a:r>
          </a:p>
          <a:p>
            <a:pPr lvl="1"/>
            <a:r>
              <a:rPr lang="en-US" dirty="0" smtClean="0"/>
              <a:t>Interferes with pulse </a:t>
            </a:r>
            <a:r>
              <a:rPr lang="en-US" dirty="0" err="1" smtClean="0"/>
              <a:t>oximetry</a:t>
            </a:r>
            <a:r>
              <a:rPr lang="en-US" dirty="0" smtClean="0"/>
              <a:t> readings</a:t>
            </a:r>
          </a:p>
          <a:p>
            <a:r>
              <a:rPr lang="en-US" dirty="0" smtClean="0"/>
              <a:t>Goal is restoration of </a:t>
            </a:r>
            <a:r>
              <a:rPr lang="en-US" dirty="0" err="1" smtClean="0"/>
              <a:t>normothermia</a:t>
            </a:r>
            <a:r>
              <a:rPr lang="en-US" dirty="0" smtClean="0"/>
              <a:t> (heating lamps/blanket)</a:t>
            </a:r>
          </a:p>
          <a:p>
            <a:r>
              <a:rPr lang="en-US" dirty="0" smtClean="0"/>
              <a:t>Consider giving </a:t>
            </a:r>
            <a:r>
              <a:rPr lang="en-US" dirty="0" err="1" smtClean="0"/>
              <a:t>meperidine</a:t>
            </a:r>
            <a:r>
              <a:rPr lang="en-US" dirty="0" smtClean="0"/>
              <a:t> to lessen shivering</a:t>
            </a:r>
            <a:endParaRPr lang="en-US" dirty="0"/>
          </a:p>
        </p:txBody>
      </p:sp>
      <p:pic>
        <p:nvPicPr>
          <p:cNvPr id="5" name="Content Placeholder 4" descr="hypothermi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2133600"/>
            <a:ext cx="4652818" cy="3962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Delirium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stormy emergence reaction can have significant medical consequences</a:t>
            </a:r>
          </a:p>
          <a:p>
            <a:pPr lvl="1"/>
            <a:r>
              <a:rPr lang="en-US" dirty="0" smtClean="0"/>
              <a:t>Incidental trauma</a:t>
            </a:r>
          </a:p>
          <a:p>
            <a:pPr lvl="1"/>
            <a:r>
              <a:rPr lang="en-US" dirty="0" smtClean="0"/>
              <a:t>Contusions or fractures</a:t>
            </a:r>
          </a:p>
          <a:p>
            <a:pPr lvl="1"/>
            <a:r>
              <a:rPr lang="en-US" dirty="0" smtClean="0"/>
              <a:t>Corneal abrasions</a:t>
            </a:r>
          </a:p>
          <a:p>
            <a:pPr lvl="1"/>
            <a:r>
              <a:rPr lang="en-US" dirty="0" smtClean="0"/>
              <a:t>Jeopardizes suture lines, intravenous access, orthopedic fixations, vascular grafts, drains and catheters</a:t>
            </a:r>
          </a:p>
        </p:txBody>
      </p:sp>
      <p:pic>
        <p:nvPicPr>
          <p:cNvPr id="5" name="Content Placeholder 4" descr="deliriu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62600" y="2286000"/>
            <a:ext cx="2628900" cy="411861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Delirium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Incidence is higher after procedures with high emotional significance</a:t>
            </a:r>
          </a:p>
          <a:p>
            <a:r>
              <a:rPr lang="en-US" dirty="0" err="1" smtClean="0"/>
              <a:t>Intraoperative</a:t>
            </a:r>
            <a:r>
              <a:rPr lang="en-US" dirty="0" smtClean="0"/>
              <a:t> recall can generate panic</a:t>
            </a:r>
          </a:p>
          <a:p>
            <a:r>
              <a:rPr lang="en-US" dirty="0" smtClean="0"/>
              <a:t>Pain amplifies agitation</a:t>
            </a:r>
          </a:p>
          <a:p>
            <a:r>
              <a:rPr lang="en-US" dirty="0" smtClean="0"/>
              <a:t>Rule out hypoxia</a:t>
            </a:r>
          </a:p>
          <a:p>
            <a:r>
              <a:rPr lang="en-US" dirty="0" smtClean="0"/>
              <a:t>Urinary retention causes discomfort</a:t>
            </a:r>
          </a:p>
          <a:p>
            <a:r>
              <a:rPr lang="en-US" dirty="0" smtClean="0"/>
              <a:t>Check for tight dressings</a:t>
            </a:r>
          </a:p>
        </p:txBody>
      </p:sp>
      <p:pic>
        <p:nvPicPr>
          <p:cNvPr id="5" name="Content Placeholder 4" descr="DSC_40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2590800"/>
            <a:ext cx="4110827" cy="27523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enumerate the common postoperative complications in the PACU</a:t>
            </a:r>
          </a:p>
          <a:p>
            <a:r>
              <a:rPr lang="en-US" dirty="0" smtClean="0"/>
              <a:t>To discuss the diagnosis and initial management of postoperative complications in the PACU</a:t>
            </a:r>
            <a:endParaRPr lang="en-US" dirty="0"/>
          </a:p>
        </p:txBody>
      </p:sp>
      <p:pic>
        <p:nvPicPr>
          <p:cNvPr id="4" name="Picture 3" descr="DSC_4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810000"/>
            <a:ext cx="4191000" cy="28055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Delirium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not administer sedatives if altered mental status may reflect a physiologic abnormality</a:t>
            </a:r>
          </a:p>
          <a:p>
            <a:r>
              <a:rPr lang="en-US" dirty="0" smtClean="0"/>
              <a:t>Use restraints only if patient’s safety is compromised</a:t>
            </a:r>
          </a:p>
        </p:txBody>
      </p:sp>
      <p:pic>
        <p:nvPicPr>
          <p:cNvPr id="5" name="Content Placeholder 4" descr="DSC_20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19668" y="1773238"/>
            <a:ext cx="3095664" cy="46243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90% of patients regain consciousness within 15 minutes of admission into the PACU</a:t>
            </a:r>
          </a:p>
          <a:p>
            <a:r>
              <a:rPr lang="en-US" dirty="0" smtClean="0"/>
              <a:t>Unconsciousness persisting for a greater period is considered prolonged</a:t>
            </a:r>
          </a:p>
          <a:p>
            <a:r>
              <a:rPr lang="en-US" dirty="0" smtClean="0"/>
              <a:t>Physical assessment should include a tactile stimulus such as a light skin pinch (better than verbal stimuli)</a:t>
            </a:r>
            <a:endParaRPr lang="en-US" dirty="0"/>
          </a:p>
        </p:txBody>
      </p:sp>
      <p:pic>
        <p:nvPicPr>
          <p:cNvPr id="5" name="Content Placeholder 4" descr="Homer-Sleep1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78652"/>
            <a:ext cx="4038600" cy="281355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Can be caused by residual inhalational anesthetics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opioid</a:t>
            </a:r>
            <a:r>
              <a:rPr lang="en-US" dirty="0" smtClean="0"/>
              <a:t> overdose, consider giving </a:t>
            </a:r>
            <a:r>
              <a:rPr lang="en-US" dirty="0" err="1" smtClean="0"/>
              <a:t>Naloxone</a:t>
            </a:r>
            <a:endParaRPr lang="en-US" dirty="0" smtClean="0"/>
          </a:p>
          <a:p>
            <a:r>
              <a:rPr lang="en-US" dirty="0" smtClean="0"/>
              <a:t>If benzodiazepine overdose, consider giving </a:t>
            </a:r>
            <a:r>
              <a:rPr lang="en-US" dirty="0" err="1" smtClean="0"/>
              <a:t>Flumazenil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recurarization</a:t>
            </a:r>
            <a:r>
              <a:rPr lang="en-US" dirty="0" smtClean="0"/>
              <a:t> is considered, consider giving a reversal agent</a:t>
            </a:r>
          </a:p>
          <a:p>
            <a:r>
              <a:rPr lang="en-US" dirty="0" smtClean="0"/>
              <a:t>Check for hypothermia, hypoglycemia</a:t>
            </a:r>
          </a:p>
          <a:p>
            <a:r>
              <a:rPr lang="en-US" dirty="0" smtClean="0"/>
              <a:t>If still unresponsive, consider referral to a neurologist for a </a:t>
            </a:r>
            <a:r>
              <a:rPr lang="en-US" dirty="0" err="1" smtClean="0"/>
              <a:t>nuerologic</a:t>
            </a:r>
            <a:r>
              <a:rPr lang="en-US" dirty="0" smtClean="0"/>
              <a:t> evaluation</a:t>
            </a:r>
            <a:endParaRPr lang="en-US" dirty="0"/>
          </a:p>
        </p:txBody>
      </p:sp>
      <p:pic>
        <p:nvPicPr>
          <p:cNvPr id="5" name="Content Placeholder 4" descr="morpheu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0200" y="2133600"/>
            <a:ext cx="2540508" cy="344865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Check bandages for signs of bleeding</a:t>
            </a:r>
          </a:p>
          <a:p>
            <a:r>
              <a:rPr lang="en-US" dirty="0" smtClean="0"/>
              <a:t>Check drains for excessive amounts of blood</a:t>
            </a:r>
          </a:p>
          <a:p>
            <a:r>
              <a:rPr lang="en-US" dirty="0" smtClean="0"/>
              <a:t>Look at urine bag for assessment of </a:t>
            </a:r>
            <a:r>
              <a:rPr lang="en-US" dirty="0" err="1" smtClean="0"/>
              <a:t>hematuria</a:t>
            </a:r>
            <a:endParaRPr lang="en-US" dirty="0" smtClean="0"/>
          </a:p>
          <a:p>
            <a:r>
              <a:rPr lang="en-US" dirty="0" smtClean="0"/>
              <a:t>If excessive, refer back to primary service for possible re-operation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Content Placeholder 4" descr="DSC_38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33668"/>
            <a:ext cx="4038600" cy="270352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Increases sympathetic nervous system activity</a:t>
            </a:r>
          </a:p>
          <a:p>
            <a:r>
              <a:rPr lang="en-US" dirty="0" smtClean="0"/>
              <a:t>Can cause agitation</a:t>
            </a:r>
          </a:p>
          <a:p>
            <a:r>
              <a:rPr lang="en-US" dirty="0" smtClean="0"/>
              <a:t>Can cause splinting/difficulty in breathing</a:t>
            </a:r>
          </a:p>
          <a:p>
            <a:r>
              <a:rPr lang="en-US" dirty="0" smtClean="0"/>
              <a:t>Make sure analgesics are given</a:t>
            </a:r>
          </a:p>
          <a:p>
            <a:r>
              <a:rPr lang="en-US" dirty="0" smtClean="0"/>
              <a:t>If persistent, consider giving additional or step-up analgesics</a:t>
            </a:r>
            <a:endParaRPr lang="en-US" dirty="0"/>
          </a:p>
        </p:txBody>
      </p:sp>
      <p:pic>
        <p:nvPicPr>
          <p:cNvPr id="5" name="Content Placeholder 4" descr="pain-ma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00238"/>
            <a:ext cx="4038600" cy="297038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Postoperative Nausea and Vomiting (PONV)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common complication</a:t>
            </a:r>
          </a:p>
          <a:p>
            <a:r>
              <a:rPr lang="en-US" dirty="0" smtClean="0"/>
              <a:t>Higher incidence in women</a:t>
            </a:r>
          </a:p>
          <a:p>
            <a:r>
              <a:rPr lang="en-US" dirty="0" smtClean="0"/>
              <a:t>Higher incidence in ear-nose-</a:t>
            </a:r>
            <a:r>
              <a:rPr lang="en-US" dirty="0" err="1" smtClean="0"/>
              <a:t>throat,dental</a:t>
            </a:r>
            <a:r>
              <a:rPr lang="en-US" dirty="0" smtClean="0"/>
              <a:t> procedures</a:t>
            </a:r>
          </a:p>
          <a:p>
            <a:r>
              <a:rPr lang="en-US" dirty="0" smtClean="0"/>
              <a:t>Higher incidence in procedures involving extra-ocular muscle traction, peritoneal or intestinal irritation</a:t>
            </a:r>
          </a:p>
          <a:p>
            <a:r>
              <a:rPr lang="en-US" dirty="0" smtClean="0"/>
              <a:t>Swallowed blood, or air from esophageal intubation/ventilation increases PONV</a:t>
            </a:r>
          </a:p>
          <a:p>
            <a:r>
              <a:rPr lang="en-US" dirty="0" smtClean="0"/>
              <a:t>Increases risk for aspiration</a:t>
            </a:r>
          </a:p>
          <a:p>
            <a:r>
              <a:rPr lang="en-US" dirty="0" smtClean="0"/>
              <a:t>Serotonin blockers, </a:t>
            </a:r>
            <a:r>
              <a:rPr lang="en-US" dirty="0" err="1" smtClean="0"/>
              <a:t>dexamethasone</a:t>
            </a:r>
            <a:r>
              <a:rPr lang="en-US" dirty="0" smtClean="0"/>
              <a:t> and </a:t>
            </a:r>
            <a:r>
              <a:rPr lang="en-US" dirty="0" err="1" smtClean="0"/>
              <a:t>droperidol</a:t>
            </a:r>
            <a:r>
              <a:rPr lang="en-US" dirty="0" smtClean="0"/>
              <a:t> are equal in efficacy</a:t>
            </a:r>
            <a:endParaRPr lang="en-US" dirty="0"/>
          </a:p>
        </p:txBody>
      </p:sp>
      <p:pic>
        <p:nvPicPr>
          <p:cNvPr id="5" name="Content Placeholder 4" descr="morningsicknes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0" y="1891279"/>
            <a:ext cx="2705100" cy="362290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_39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024466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Hypoxemia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Incidence is high in postoperative patients </a:t>
            </a:r>
          </a:p>
          <a:p>
            <a:r>
              <a:rPr lang="en-US" dirty="0" smtClean="0"/>
              <a:t>hemoglobin saturations fall below 90%</a:t>
            </a:r>
          </a:p>
          <a:p>
            <a:pPr lvl="1"/>
            <a:r>
              <a:rPr lang="en-US" dirty="0" smtClean="0"/>
              <a:t>30</a:t>
            </a:r>
            <a:r>
              <a:rPr lang="en-US" dirty="0"/>
              <a:t>% of patients younger than 1 year of </a:t>
            </a:r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20</a:t>
            </a:r>
            <a:r>
              <a:rPr lang="en-US" dirty="0"/>
              <a:t>% ages 1 to 3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14</a:t>
            </a:r>
            <a:r>
              <a:rPr lang="en-US" dirty="0"/>
              <a:t>% ages 3 to 14 years </a:t>
            </a:r>
            <a:endParaRPr lang="en-US" dirty="0" smtClean="0"/>
          </a:p>
          <a:p>
            <a:pPr lvl="1"/>
            <a:r>
              <a:rPr lang="en-US" dirty="0" smtClean="0"/>
              <a:t>7.8</a:t>
            </a:r>
            <a:r>
              <a:rPr lang="en-US" dirty="0"/>
              <a:t>% of </a:t>
            </a:r>
            <a:r>
              <a:rPr lang="en-US" dirty="0" smtClean="0"/>
              <a:t>adults</a:t>
            </a:r>
          </a:p>
          <a:p>
            <a:r>
              <a:rPr lang="en-US" dirty="0" smtClean="0"/>
              <a:t>Patients </a:t>
            </a:r>
            <a:r>
              <a:rPr lang="en-US" dirty="0"/>
              <a:t>with lung disease or obesity, those recovering from thoracic or upper abdominal procedures are at an increased </a:t>
            </a:r>
            <a:r>
              <a:rPr lang="en-US" dirty="0" smtClean="0"/>
              <a:t>risk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DSC_2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6231" y="2254553"/>
            <a:ext cx="3682538" cy="366175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Administered to the patient upon </a:t>
            </a:r>
            <a:r>
              <a:rPr lang="en-US" dirty="0"/>
              <a:t>arrival at the </a:t>
            </a:r>
            <a:r>
              <a:rPr lang="en-US" dirty="0" smtClean="0"/>
              <a:t>PACU</a:t>
            </a:r>
          </a:p>
          <a:p>
            <a:r>
              <a:rPr lang="en-US" dirty="0" smtClean="0"/>
              <a:t>Improves </a:t>
            </a:r>
            <a:r>
              <a:rPr lang="en-US" dirty="0"/>
              <a:t>oxygen saturation 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help prevent or treat </a:t>
            </a:r>
            <a:r>
              <a:rPr lang="en-US" dirty="0" smtClean="0"/>
              <a:t>hypoxemia</a:t>
            </a:r>
          </a:p>
          <a:p>
            <a:r>
              <a:rPr lang="en-US" dirty="0" smtClean="0"/>
              <a:t>However </a:t>
            </a:r>
            <a:r>
              <a:rPr lang="en-US" dirty="0"/>
              <a:t>this does not treat the underlying causes of hypoxemia. </a:t>
            </a:r>
          </a:p>
          <a:p>
            <a:endParaRPr lang="en-US" dirty="0"/>
          </a:p>
        </p:txBody>
      </p:sp>
      <p:pic>
        <p:nvPicPr>
          <p:cNvPr id="5" name="Content Placeholder 4" descr="Oxyge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69991"/>
            <a:ext cx="4038600" cy="323088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191000" cy="46238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PACU patients mild respiratory </a:t>
            </a:r>
            <a:r>
              <a:rPr lang="en-US" dirty="0" err="1" smtClean="0"/>
              <a:t>acidemia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expected</a:t>
            </a:r>
          </a:p>
          <a:p>
            <a:r>
              <a:rPr lang="en-US" dirty="0" smtClean="0"/>
              <a:t>Inadequate </a:t>
            </a:r>
            <a:r>
              <a:rPr lang="en-US" dirty="0"/>
              <a:t>ventilation should be suspected when </a:t>
            </a:r>
            <a:r>
              <a:rPr lang="en-US" dirty="0" err="1" smtClean="0"/>
              <a:t>in</a:t>
            </a:r>
            <a:r>
              <a:rPr lang="en-US" dirty="0" err="1" smtClean="0"/>
              <a:t>spiratory</a:t>
            </a:r>
            <a:r>
              <a:rPr lang="en-US" dirty="0" smtClean="0"/>
              <a:t> </a:t>
            </a:r>
            <a:r>
              <a:rPr lang="en-US" dirty="0" err="1" smtClean="0"/>
              <a:t>acidemia</a:t>
            </a:r>
            <a:r>
              <a:rPr lang="en-US" dirty="0" smtClean="0"/>
              <a:t> </a:t>
            </a:r>
            <a:r>
              <a:rPr lang="en-US" dirty="0"/>
              <a:t>occurs coincident with </a:t>
            </a:r>
            <a:r>
              <a:rPr lang="en-US" dirty="0" err="1"/>
              <a:t>tachypnea</a:t>
            </a:r>
            <a:r>
              <a:rPr lang="en-US" dirty="0"/>
              <a:t>, anxiety, </a:t>
            </a:r>
            <a:r>
              <a:rPr lang="en-US" dirty="0" err="1"/>
              <a:t>dyspnea</a:t>
            </a:r>
            <a:r>
              <a:rPr lang="en-US" dirty="0"/>
              <a:t>, labored ventilation, or increased sympathetic </a:t>
            </a:r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5" name="Content Placeholder 4" descr="_41923842_afp416oxyge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86300" y="2656681"/>
            <a:ext cx="3962400" cy="28575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Causes of Hypoventilation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Residual </a:t>
            </a:r>
            <a:r>
              <a:rPr lang="en-US" dirty="0"/>
              <a:t>effects of intravenous or inhalational anesthetics blunt the </a:t>
            </a:r>
            <a:r>
              <a:rPr lang="en-US" dirty="0" err="1"/>
              <a:t>ventilatory</a:t>
            </a:r>
            <a:r>
              <a:rPr lang="en-US" dirty="0"/>
              <a:t> responses to </a:t>
            </a:r>
            <a:r>
              <a:rPr lang="en-US" dirty="0" err="1"/>
              <a:t>hypercarbia</a:t>
            </a:r>
            <a:r>
              <a:rPr lang="en-US" dirty="0"/>
              <a:t> and </a:t>
            </a:r>
            <a:r>
              <a:rPr lang="en-US" dirty="0" smtClean="0"/>
              <a:t>hypoxemia</a:t>
            </a:r>
          </a:p>
          <a:p>
            <a:r>
              <a:rPr lang="en-US" dirty="0" smtClean="0"/>
              <a:t>Sedatives </a:t>
            </a:r>
            <a:r>
              <a:rPr lang="en-US" dirty="0"/>
              <a:t>augment depression from </a:t>
            </a:r>
            <a:r>
              <a:rPr lang="en-US" dirty="0" err="1"/>
              <a:t>opioids</a:t>
            </a:r>
            <a:r>
              <a:rPr lang="en-US" dirty="0"/>
              <a:t> or </a:t>
            </a:r>
            <a:r>
              <a:rPr lang="en-US" dirty="0" smtClean="0"/>
              <a:t>anesthetics</a:t>
            </a:r>
          </a:p>
          <a:p>
            <a:r>
              <a:rPr lang="en-US" dirty="0" smtClean="0"/>
              <a:t>Effects of residual </a:t>
            </a:r>
            <a:r>
              <a:rPr lang="en-US" dirty="0"/>
              <a:t>neuromuscular </a:t>
            </a:r>
            <a:r>
              <a:rPr lang="en-US" dirty="0" smtClean="0"/>
              <a:t>blockade </a:t>
            </a:r>
          </a:p>
          <a:p>
            <a:r>
              <a:rPr lang="en-US" dirty="0" smtClean="0"/>
              <a:t>Intracranial </a:t>
            </a:r>
            <a:r>
              <a:rPr lang="en-US" dirty="0"/>
              <a:t>hemorrhage or edema sometimes presents as hypoventilation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Treat the underlying cause</a:t>
            </a:r>
            <a:endParaRPr lang="en-US" dirty="0"/>
          </a:p>
        </p:txBody>
      </p:sp>
      <p:pic>
        <p:nvPicPr>
          <p:cNvPr id="5" name="Content Placeholder 4" descr="car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24003"/>
            <a:ext cx="4038600" cy="272285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Airway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Anatomic </a:t>
            </a:r>
            <a:r>
              <a:rPr lang="en-US" dirty="0" smtClean="0"/>
              <a:t>- </a:t>
            </a:r>
            <a:r>
              <a:rPr lang="en-US" dirty="0" smtClean="0"/>
              <a:t>tongue </a:t>
            </a:r>
            <a:r>
              <a:rPr lang="en-US" dirty="0" smtClean="0"/>
              <a:t>falling back</a:t>
            </a:r>
          </a:p>
          <a:p>
            <a:pPr lvl="1"/>
            <a:r>
              <a:rPr lang="en-US" dirty="0" smtClean="0"/>
              <a:t>Chin-lift </a:t>
            </a:r>
            <a:r>
              <a:rPr lang="en-US" dirty="0" err="1" smtClean="0"/>
              <a:t>manuever</a:t>
            </a:r>
            <a:endParaRPr lang="en-US" dirty="0"/>
          </a:p>
          <a:p>
            <a:pPr lvl="1"/>
            <a:r>
              <a:rPr lang="en-US" dirty="0" smtClean="0"/>
              <a:t>Jaw thrust</a:t>
            </a:r>
          </a:p>
          <a:p>
            <a:pPr lvl="1"/>
            <a:r>
              <a:rPr lang="en-US" dirty="0" smtClean="0"/>
              <a:t>Insert an oral airway</a:t>
            </a:r>
          </a:p>
          <a:p>
            <a:r>
              <a:rPr lang="en-US" dirty="0" err="1" smtClean="0"/>
              <a:t>Laryngospasm</a:t>
            </a:r>
            <a:endParaRPr lang="en-US" dirty="0" smtClean="0"/>
          </a:p>
          <a:p>
            <a:pPr lvl="1"/>
            <a:r>
              <a:rPr lang="en-US" dirty="0" smtClean="0"/>
              <a:t>Positive pressure ventilation</a:t>
            </a:r>
          </a:p>
          <a:p>
            <a:r>
              <a:rPr lang="en-US" dirty="0" smtClean="0"/>
              <a:t>Expanding hematoma e.g. in post-</a:t>
            </a:r>
            <a:r>
              <a:rPr lang="en-US" dirty="0" err="1" smtClean="0"/>
              <a:t>thyroidectomy</a:t>
            </a:r>
            <a:r>
              <a:rPr lang="en-US" dirty="0" smtClean="0"/>
              <a:t> patients </a:t>
            </a:r>
          </a:p>
          <a:p>
            <a:pPr lvl="1"/>
            <a:r>
              <a:rPr lang="en-US" dirty="0" smtClean="0"/>
              <a:t>Relieve compression</a:t>
            </a:r>
            <a:endParaRPr lang="en-US" dirty="0"/>
          </a:p>
        </p:txBody>
      </p:sp>
      <p:pic>
        <p:nvPicPr>
          <p:cNvPr id="5" name="Content Placeholder 4" descr="image0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057400"/>
            <a:ext cx="4062412" cy="37789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Defined as 20 to 30% reduction from pre-operative systolic pressure</a:t>
            </a:r>
          </a:p>
          <a:p>
            <a:r>
              <a:rPr lang="en-US" dirty="0" smtClean="0"/>
              <a:t>Assess the underlying cause</a:t>
            </a:r>
          </a:p>
          <a:p>
            <a:r>
              <a:rPr lang="en-US" dirty="0" err="1" smtClean="0"/>
              <a:t>Hypovolemia</a:t>
            </a:r>
            <a:r>
              <a:rPr lang="en-US" dirty="0" smtClean="0"/>
              <a:t> is the most common etiology</a:t>
            </a:r>
          </a:p>
          <a:p>
            <a:r>
              <a:rPr lang="en-US" dirty="0" smtClean="0"/>
              <a:t>May start fluid challenge (300-500cc of saline)</a:t>
            </a:r>
          </a:p>
          <a:p>
            <a:r>
              <a:rPr lang="en-US" dirty="0" err="1" smtClean="0"/>
              <a:t>Trendelenburg</a:t>
            </a:r>
            <a:r>
              <a:rPr lang="en-US" dirty="0" smtClean="0"/>
              <a:t> position</a:t>
            </a:r>
          </a:p>
          <a:p>
            <a:r>
              <a:rPr lang="en-US" dirty="0" smtClean="0"/>
              <a:t>Consider </a:t>
            </a:r>
            <a:r>
              <a:rPr lang="en-US" dirty="0" err="1" smtClean="0"/>
              <a:t>vasopressors</a:t>
            </a:r>
            <a:endParaRPr lang="en-US" dirty="0"/>
          </a:p>
        </p:txBody>
      </p:sp>
      <p:pic>
        <p:nvPicPr>
          <p:cNvPr id="5" name="Content Placeholder 4" descr="DSC_21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33668"/>
            <a:ext cx="4038600" cy="270352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cceptable in well-hydrated postoperative patients</a:t>
            </a:r>
          </a:p>
          <a:p>
            <a:r>
              <a:rPr lang="en-US" dirty="0" smtClean="0"/>
              <a:t>Treatment is indicated if systolic or diastolic pressure is above 20 to 30% of baseline or with symptoms of complications</a:t>
            </a:r>
          </a:p>
          <a:p>
            <a:pPr lvl="1"/>
            <a:r>
              <a:rPr lang="en-US" dirty="0" smtClean="0"/>
              <a:t>Headache </a:t>
            </a:r>
          </a:p>
          <a:p>
            <a:pPr lvl="1"/>
            <a:r>
              <a:rPr lang="en-US" dirty="0" smtClean="0"/>
              <a:t>Bleeding</a:t>
            </a:r>
          </a:p>
          <a:p>
            <a:pPr lvl="1"/>
            <a:r>
              <a:rPr lang="en-US" dirty="0" smtClean="0"/>
              <a:t>Angina</a:t>
            </a:r>
          </a:p>
          <a:p>
            <a:pPr lvl="1"/>
            <a:r>
              <a:rPr lang="en-US" dirty="0" smtClean="0"/>
              <a:t>ST segment depression</a:t>
            </a:r>
          </a:p>
          <a:p>
            <a:r>
              <a:rPr lang="en-US" dirty="0" smtClean="0"/>
              <a:t>Beta-blockers, calcium –channel antagonists, ace inhibitors may be used</a:t>
            </a:r>
            <a:endParaRPr lang="en-US" dirty="0"/>
          </a:p>
        </p:txBody>
      </p:sp>
      <p:pic>
        <p:nvPicPr>
          <p:cNvPr id="5" name="Content Placeholder 4" descr="Hypertension-b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514600"/>
            <a:ext cx="3119434" cy="20783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766</TotalTime>
  <Words>915</Words>
  <Application>Microsoft Office PowerPoint</Application>
  <PresentationFormat>On-screen Show (4:3)</PresentationFormat>
  <Paragraphs>170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Common Postoperative Complications</vt:lpstr>
      <vt:lpstr>Objectives</vt:lpstr>
      <vt:lpstr>Hypoxemia</vt:lpstr>
      <vt:lpstr>Supplemental Oxygen</vt:lpstr>
      <vt:lpstr>Hypoventilation</vt:lpstr>
      <vt:lpstr>Possible Causes of Hypoventilation</vt:lpstr>
      <vt:lpstr>Upper Airway Obstruction</vt:lpstr>
      <vt:lpstr>Hypotension</vt:lpstr>
      <vt:lpstr>Hypertension</vt:lpstr>
      <vt:lpstr>Cardiac Dysrhythmias</vt:lpstr>
      <vt:lpstr>Bradycardia</vt:lpstr>
      <vt:lpstr>Tachycardia</vt:lpstr>
      <vt:lpstr>Inability to Void</vt:lpstr>
      <vt:lpstr>Oliguria</vt:lpstr>
      <vt:lpstr>Oliguria</vt:lpstr>
      <vt:lpstr>Hypothermia</vt:lpstr>
      <vt:lpstr>Hypothermia</vt:lpstr>
      <vt:lpstr>Emergence Delirium</vt:lpstr>
      <vt:lpstr>Emergence Delirium</vt:lpstr>
      <vt:lpstr>Emergence Delirium</vt:lpstr>
      <vt:lpstr>Delayed Awakening</vt:lpstr>
      <vt:lpstr>Delayed Awakening</vt:lpstr>
      <vt:lpstr>Bleeding</vt:lpstr>
      <vt:lpstr>Pain</vt:lpstr>
      <vt:lpstr>Postoperative Nausea and Vomiting (PONV)</vt:lpstr>
      <vt:lpstr>Thank You</vt:lpstr>
    </vt:vector>
  </TitlesOfParts>
  <Company>jaoiebeej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insyte</dc:creator>
  <cp:lastModifiedBy>insyte</cp:lastModifiedBy>
  <cp:revision>15</cp:revision>
  <dcterms:created xsi:type="dcterms:W3CDTF">2008-04-30T16:26:49Z</dcterms:created>
  <dcterms:modified xsi:type="dcterms:W3CDTF">2008-05-03T23:57:27Z</dcterms:modified>
</cp:coreProperties>
</file>