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00526D-9610-4AE3-9142-03C02F18B135}" type="datetimeFigureOut">
              <a:rPr lang="en-US"/>
              <a:pPr>
                <a:defRPr/>
              </a:pPr>
              <a:t>12/1/2011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FB5E87-B31C-496D-821C-4BFF74F46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680ACD-ACF7-4EF9-8893-ED8EF87724C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8D7428-378E-4933-9B24-D098795388D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56ABF1-3208-47ED-8AE8-945D31B07A8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2688AF-B1BF-47AB-B935-9A62719F2BA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0DC9F4-EE78-40CF-A371-CEB0CE1DB05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FD1D7D-7E33-4EEB-85B4-A9D37609F72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8AA5CE-08A0-4D3E-A17E-7AB168913C4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B8CE14-9A01-4C7C-91F2-A038C16E35F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5A31A4-22F1-4FC1-BDE2-D0833B348EE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1DBA47-F760-43B0-A962-E473ED2FE60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84971B-B465-4333-88D8-50D6A9C4FB9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371AE4-D52B-4718-AFC5-C10F5F31FC0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788320-1F62-4056-A3CE-88C97695D2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CB1CA9-AC88-47AF-B8AA-3C0B0A3B8D5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2A4FA9-D83C-4D46-A0DD-B786049CD8B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8B40A9-2F2E-47DF-B222-4F584C873EB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FF1A14-8E81-49CB-907F-03C60CE2C9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C36CB2-8E3D-459E-B0C7-B71759E964D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53F3B0-5A1D-4DC9-A3B9-5D2BAF178B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90E055-11EC-4C7B-B7C2-40D62D90B56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60890A-47DD-4265-B332-25C54E65C86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EF57E1-CD23-4521-A1CE-9821AF6938B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76B986-B9C8-4D8F-BBF4-B96F891146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83CF9D49-607C-4DB8-B86C-BDA46F25371C}" type="datetimeFigureOut">
              <a:rPr lang="en-US"/>
              <a:pPr>
                <a:defRPr/>
              </a:pPr>
              <a:t>12/1/2011</a:t>
            </a:fld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F60F61A-6AF1-4722-A47B-1D9D63F05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E5B68-E0A5-4BF2-86ED-32669E18C0A8}" type="datetimeFigureOut">
              <a:rPr lang="en-US"/>
              <a:pPr>
                <a:defRPr/>
              </a:pPr>
              <a:t>12/1/2011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FCB21-23F2-4BB8-ADB1-E09257B9F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9261C-E0EE-4514-98B7-2E8F3F02D1E1}" type="datetimeFigureOut">
              <a:rPr lang="en-US"/>
              <a:pPr>
                <a:defRPr/>
              </a:pPr>
              <a:t>12/1/2011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1BD4-B050-4683-B3DF-43DDAB8F9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741EE-88C8-4233-8309-C8EB08B5D42E}" type="datetimeFigureOut">
              <a:rPr lang="en-US"/>
              <a:pPr>
                <a:defRPr/>
              </a:pPr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C5603-8327-42BE-B344-7DA84858C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87B1B-46BD-47B9-B1A6-0CF6ADC28329}" type="datetimeFigureOut">
              <a:rPr lang="en-US"/>
              <a:pPr>
                <a:defRPr/>
              </a:pPr>
              <a:t>12/1/2011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E07D9-2D72-403B-9424-D52F5EEB3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93357-E614-4D4F-93FD-3BF771893EEF}" type="datetimeFigureOut">
              <a:rPr lang="en-US"/>
              <a:pPr>
                <a:defRPr/>
              </a:pPr>
              <a:t>12/1/2011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CF450-BDCE-4300-A7EA-CDA5914ED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4A696-42DF-4DF5-A3D7-70A8F94273E4}" type="datetimeFigureOut">
              <a:rPr lang="en-US"/>
              <a:pPr>
                <a:defRPr/>
              </a:pPr>
              <a:t>12/1/2011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943BF7A-9B9C-4ABE-98A5-9155FE45F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0D3CD-5819-4546-89BA-A0CBBCD1560B}" type="datetimeFigureOut">
              <a:rPr lang="en-US"/>
              <a:pPr>
                <a:defRPr/>
              </a:pPr>
              <a:t>12/1/2011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74420-8315-48C7-B7D9-D11B7E5F9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D5DCA-0704-4FF5-AF42-4DAB1ED5F7F5}" type="datetimeFigureOut">
              <a:rPr lang="en-US"/>
              <a:pPr>
                <a:defRPr/>
              </a:pPr>
              <a:t>12/1/2011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98D26-B59A-4644-A338-137A325F2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4217FBEA-77C9-4265-8028-7CD169E269F2}" type="datetimeFigureOut">
              <a:rPr lang="en-US"/>
              <a:pPr>
                <a:defRPr/>
              </a:pPr>
              <a:t>12/1/2011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84C6C1A-8575-416D-BBDA-CF181505A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B6CA706F-37A8-4C1E-BC9D-6518030332DD}" type="datetimeFigureOut">
              <a:rPr lang="en-US"/>
              <a:pPr>
                <a:defRPr/>
              </a:pPr>
              <a:t>12/1/2011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68EDBB92-1F19-4948-8239-32314E1A1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5949EC-AE26-4D1C-BBA9-A95A349113F3}" type="datetimeFigureOut">
              <a:rPr lang="en-US"/>
              <a:pPr>
                <a:defRPr/>
              </a:pPr>
              <a:t>12/1/2011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FB043A-428B-4470-9C4D-8C4CDBC9F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0" r:id="rId4"/>
    <p:sldLayoutId id="2147483728" r:id="rId5"/>
    <p:sldLayoutId id="2147483721" r:id="rId6"/>
    <p:sldLayoutId id="2147483722" r:id="rId7"/>
    <p:sldLayoutId id="2147483729" r:id="rId8"/>
    <p:sldLayoutId id="2147483730" r:id="rId9"/>
    <p:sldLayoutId id="2147483723" r:id="rId10"/>
    <p:sldLayoutId id="2147483724" r:id="rId11"/>
  </p:sldLayoutIdLst>
  <p:transition>
    <p:pull dir="rd"/>
  </p:transition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6DB2C9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6DB2C9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6DB2C9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6DB2C9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6DB2C9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6DB2C9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6DB2C9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6DB2C9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6DB2C9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90B5C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DSC_402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7038" y="0"/>
            <a:ext cx="9625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572000"/>
            <a:ext cx="7772400" cy="1470025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Introduction </a:t>
            </a:r>
            <a:b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to PACU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8196" name="Subtitle 2"/>
          <p:cNvSpPr>
            <a:spLocks noGrp="1"/>
          </p:cNvSpPr>
          <p:nvPr>
            <p:ph type="subTitle" idx="1"/>
          </p:nvPr>
        </p:nvSpPr>
        <p:spPr>
          <a:xfrm>
            <a:off x="541338" y="2249488"/>
            <a:ext cx="8061325" cy="1752600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</a:pPr>
            <a:endParaRPr lang="en-US" smtClean="0">
              <a:ln>
                <a:noFill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PACU Resident-on-duty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3429000" cy="4525962"/>
          </a:xfrm>
        </p:spPr>
        <p:txBody>
          <a:bodyPr>
            <a:normAutofit fontScale="925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Should be familiar with the patients in the PACU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Competent in managing common post-op complications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Discharges patients from the PACU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Answers referrals from the PACU nurses and interns</a:t>
            </a:r>
            <a:endParaRPr lang="en-US" dirty="0"/>
          </a:p>
        </p:txBody>
      </p:sp>
      <p:pic>
        <p:nvPicPr>
          <p:cNvPr id="5" name="Content Placeholder 4" descr="DSC_1764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886200" y="2209800"/>
            <a:ext cx="5013325" cy="3352800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PACU Nurses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3505200" cy="4525962"/>
          </a:xfrm>
        </p:spPr>
        <p:txBody>
          <a:bodyPr>
            <a:normAutofit fontScale="925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Receives endorsements from the OR Nurse regarding the patient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Attaches an oxygen  facemask to the patient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Makes sure that patient is </a:t>
            </a:r>
            <a:r>
              <a:rPr lang="en-US" dirty="0" err="1" smtClean="0"/>
              <a:t>thermoregulated</a:t>
            </a:r>
            <a:endParaRPr lang="en-US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Checks medications given to the patient</a:t>
            </a:r>
            <a:endParaRPr lang="en-US" dirty="0"/>
          </a:p>
        </p:txBody>
      </p:sp>
      <p:pic>
        <p:nvPicPr>
          <p:cNvPr id="18436" name="Content Placeholder 4" descr="DSC_4078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038600" y="1676400"/>
            <a:ext cx="4764088" cy="3189288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PACU Intern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>
            <a:normAutofit fontScale="925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Receives endorsements from the anesthesiologist regarding the patient and operation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Checks initial vital signs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Vigilant for post-op complications and manages them initially</a:t>
            </a:r>
            <a:endParaRPr lang="en-US" dirty="0"/>
          </a:p>
        </p:txBody>
      </p:sp>
      <p:pic>
        <p:nvPicPr>
          <p:cNvPr id="5" name="Content Placeholder 4" descr="DSC_1417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633663"/>
            <a:ext cx="4038600" cy="2703512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PACU Utility Worker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/>
          <a:p>
            <a:pPr eaLnBrk="1" hangingPunct="1"/>
            <a:r>
              <a:rPr lang="en-US" smtClean="0"/>
              <a:t>Assists in transporting the patients in or out of the PACU</a:t>
            </a:r>
          </a:p>
          <a:p>
            <a:pPr eaLnBrk="1" hangingPunct="1"/>
            <a:r>
              <a:rPr lang="en-US" smtClean="0"/>
              <a:t>Helps in positioning patients</a:t>
            </a:r>
          </a:p>
        </p:txBody>
      </p:sp>
      <p:pic>
        <p:nvPicPr>
          <p:cNvPr id="5" name="Content Placeholder 4" descr="DSC_399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038600" y="3048000"/>
            <a:ext cx="4665663" cy="3124200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Our PACU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1507" name="Content Placeholder 4" descr="DSC_4066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1905000"/>
            <a:ext cx="8505825" cy="2547938"/>
          </a:xfrm>
        </p:spPr>
      </p:pic>
      <p:sp>
        <p:nvSpPr>
          <p:cNvPr id="2150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1" name="Content Placeholder 10" descr="DSC_4050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228600"/>
            <a:ext cx="5029200" cy="6196013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334000" y="1447800"/>
            <a:ext cx="3429000" cy="5791200"/>
          </a:xfrm>
        </p:spPr>
        <p:txBody>
          <a:bodyPr/>
          <a:lstStyle/>
          <a:p>
            <a:pPr eaLnBrk="1" hangingPunct="1"/>
            <a:r>
              <a:rPr lang="en-US" smtClean="0"/>
              <a:t>PACU named after the Father of Philippine Anesthesiology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PACU Areas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/>
          <a:p>
            <a:pPr eaLnBrk="1" hangingPunct="1"/>
            <a:r>
              <a:rPr lang="en-US" smtClean="0"/>
              <a:t>The PACU is divided into 7 areas</a:t>
            </a:r>
          </a:p>
          <a:p>
            <a:pPr eaLnBrk="1" hangingPunct="1"/>
            <a:r>
              <a:rPr lang="en-US" smtClean="0"/>
              <a:t>Patients are segregated accordingly</a:t>
            </a:r>
          </a:p>
        </p:txBody>
      </p:sp>
      <p:pic>
        <p:nvPicPr>
          <p:cNvPr id="5" name="Content Placeholder 4" descr="DSC_4085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038600" y="2590800"/>
            <a:ext cx="4779963" cy="3200400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Area 1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2971800" cy="4525962"/>
          </a:xfrm>
        </p:spPr>
        <p:txBody>
          <a:bodyPr>
            <a:normAutofit lnSpcReduction="1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Stable Patients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Overstaying Patients without a ward bed 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Patients to be discharged straight home from the PACU</a:t>
            </a:r>
            <a:endParaRPr lang="en-US" dirty="0"/>
          </a:p>
        </p:txBody>
      </p:sp>
      <p:pic>
        <p:nvPicPr>
          <p:cNvPr id="5" name="Content Placeholder 4" descr="DSC_3958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567113" y="1905000"/>
            <a:ext cx="5576887" cy="3733800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Areas 2 and 3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/>
          <a:p>
            <a:pPr eaLnBrk="1" hangingPunct="1"/>
            <a:r>
              <a:rPr lang="en-US" smtClean="0"/>
              <a:t>New Patients are placed in area 3</a:t>
            </a:r>
          </a:p>
          <a:p>
            <a:pPr eaLnBrk="1" hangingPunct="1"/>
            <a:r>
              <a:rPr lang="en-US" smtClean="0"/>
              <a:t>If stable for at least 30 mins, can be moved to area 2 to give more room to new post-op patients</a:t>
            </a:r>
          </a:p>
          <a:p>
            <a:pPr eaLnBrk="1" hangingPunct="1"/>
            <a:r>
              <a:rPr lang="en-US" smtClean="0"/>
              <a:t>Only stable patients can be placed in these areas</a:t>
            </a:r>
          </a:p>
        </p:txBody>
      </p:sp>
      <p:pic>
        <p:nvPicPr>
          <p:cNvPr id="5" name="Content Placeholder 4" descr="DSC_3949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905000"/>
            <a:ext cx="4195763" cy="2808288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Area 4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/>
          <a:p>
            <a:pPr eaLnBrk="1" hangingPunct="1"/>
            <a:r>
              <a:rPr lang="en-US" smtClean="0"/>
              <a:t>Intensive Care area</a:t>
            </a:r>
          </a:p>
          <a:p>
            <a:pPr lvl="1" eaLnBrk="1" hangingPunct="1"/>
            <a:r>
              <a:rPr lang="en-US" smtClean="0"/>
              <a:t>Intubated patients</a:t>
            </a:r>
          </a:p>
          <a:p>
            <a:pPr lvl="1" eaLnBrk="1" hangingPunct="1"/>
            <a:r>
              <a:rPr lang="en-US" smtClean="0"/>
              <a:t>Patients with new tracheostomies</a:t>
            </a:r>
          </a:p>
          <a:p>
            <a:pPr lvl="1" eaLnBrk="1" hangingPunct="1"/>
            <a:r>
              <a:rPr lang="en-US" smtClean="0"/>
              <a:t>Unstable patients</a:t>
            </a:r>
          </a:p>
          <a:p>
            <a:pPr eaLnBrk="1" hangingPunct="1"/>
            <a:r>
              <a:rPr lang="en-US" smtClean="0"/>
              <a:t>Standard Monitors are attached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5" name="Content Placeholder 4" descr="DSC_3956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43400" y="1752600"/>
            <a:ext cx="4537075" cy="3036888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Objectives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 smtClean="0"/>
              <a:t>Give an overview about the postanesthesia care unit (PACU)</a:t>
            </a:r>
          </a:p>
          <a:p>
            <a:pPr eaLnBrk="1" hangingPunct="1"/>
            <a:r>
              <a:rPr lang="en-US" smtClean="0"/>
              <a:t>Present the PACU staff</a:t>
            </a:r>
          </a:p>
          <a:p>
            <a:pPr eaLnBrk="1" hangingPunct="1"/>
            <a:r>
              <a:rPr lang="en-US" smtClean="0"/>
              <a:t>Discuss the areas of division of the PACU</a:t>
            </a:r>
          </a:p>
          <a:p>
            <a:pPr eaLnBrk="1" hangingPunct="1"/>
            <a:endParaRPr lang="en-US" smtClean="0"/>
          </a:p>
        </p:txBody>
      </p:sp>
      <p:pic>
        <p:nvPicPr>
          <p:cNvPr id="9220" name="Picture 3" descr="DSC_403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038600"/>
            <a:ext cx="3541713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Pay area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/>
          <a:p>
            <a:pPr eaLnBrk="1" hangingPunct="1"/>
            <a:r>
              <a:rPr lang="en-US" smtClean="0"/>
              <a:t>Near the entrance</a:t>
            </a:r>
          </a:p>
          <a:p>
            <a:pPr eaLnBrk="1" hangingPunct="1"/>
            <a:r>
              <a:rPr lang="en-US" smtClean="0"/>
              <a:t>Sometimes extends up to area 2 or the pediatric area</a:t>
            </a:r>
          </a:p>
        </p:txBody>
      </p:sp>
      <p:pic>
        <p:nvPicPr>
          <p:cNvPr id="5" name="Content Placeholder 4" descr="DSC_4093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95800" y="2057400"/>
            <a:ext cx="4438650" cy="2971800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Pediatric area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/>
          <a:p>
            <a:pPr eaLnBrk="1" hangingPunct="1"/>
            <a:r>
              <a:rPr lang="en-US" smtClean="0"/>
              <a:t>Stable pediatric patients are placed here</a:t>
            </a:r>
          </a:p>
          <a:p>
            <a:pPr eaLnBrk="1" hangingPunct="1"/>
            <a:r>
              <a:rPr lang="en-US" smtClean="0"/>
              <a:t>Neonates up to 14 years old </a:t>
            </a:r>
          </a:p>
          <a:p>
            <a:pPr eaLnBrk="1" hangingPunct="1"/>
            <a:r>
              <a:rPr lang="en-US" smtClean="0"/>
              <a:t>Older adolescents can be placed in area 2 </a:t>
            </a:r>
          </a:p>
        </p:txBody>
      </p:sp>
      <p:pic>
        <p:nvPicPr>
          <p:cNvPr id="5" name="Content Placeholder 4" descr="DSC_400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67200" y="1905000"/>
            <a:ext cx="4195763" cy="2808288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Isolation Room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/>
          <a:p>
            <a:pPr eaLnBrk="1" hangingPunct="1"/>
            <a:r>
              <a:rPr lang="en-US" smtClean="0"/>
              <a:t>Can be used for patients who are infectious</a:t>
            </a:r>
          </a:p>
          <a:p>
            <a:pPr eaLnBrk="1" hangingPunct="1"/>
            <a:r>
              <a:rPr lang="en-US" smtClean="0"/>
              <a:t>Can be used for patients that should not be disturbed e.g. tetanus patient</a:t>
            </a:r>
          </a:p>
        </p:txBody>
      </p:sp>
      <p:pic>
        <p:nvPicPr>
          <p:cNvPr id="5" name="Content Placeholder 4" descr="DSC_4000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19600" y="1981200"/>
            <a:ext cx="4438650" cy="2971800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4" descr="DSC_4025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024255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4724400"/>
            <a:ext cx="8229600" cy="1399032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Thank you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072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The Recovery Room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/>
          <a:p>
            <a:pPr eaLnBrk="1" hangingPunct="1"/>
            <a:r>
              <a:rPr lang="en-US" smtClean="0"/>
              <a:t>in existence for less than 50 years in most medical centers</a:t>
            </a:r>
          </a:p>
          <a:p>
            <a:pPr eaLnBrk="1" hangingPunct="1"/>
            <a:r>
              <a:rPr lang="en-US" smtClean="0"/>
              <a:t>many early postoperative deaths occurred immediately after anesthesia and surgery</a:t>
            </a:r>
          </a:p>
        </p:txBody>
      </p:sp>
      <p:pic>
        <p:nvPicPr>
          <p:cNvPr id="10244" name="Content Placeholder 5" descr="DSC_4092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95850" y="2800350"/>
            <a:ext cx="3543300" cy="2370138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The PACU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>
            <a:normAutofit fontScale="92500" lnSpcReduction="1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realization that many of these deaths were preventable emphasized the need for specialized medical and nursing care immediately following surgery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received intensive care status so they are now referred to as </a:t>
            </a:r>
            <a:r>
              <a:rPr lang="en-US" dirty="0" err="1" smtClean="0"/>
              <a:t>Postanesthesia</a:t>
            </a:r>
            <a:r>
              <a:rPr lang="en-US" dirty="0" smtClean="0"/>
              <a:t> Care Unit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  <p:pic>
        <p:nvPicPr>
          <p:cNvPr id="7" name="Content Placeholder 6" descr="DSC_4052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05400" y="838200"/>
            <a:ext cx="3219450" cy="4713288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The PACU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>
            <a:normAutofit fontScale="850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should be located near the operating room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ensures that the patient can be rushed back to the operating room if needed 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members of the operating room staff can quickly attend to patients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proximity to radiographic, laboratory and other intensive care facilities on the same floor is ideal</a:t>
            </a:r>
            <a:endParaRPr lang="en-US" dirty="0"/>
          </a:p>
        </p:txBody>
      </p:sp>
      <p:pic>
        <p:nvPicPr>
          <p:cNvPr id="5" name="Content Placeholder 4" descr="DSC_3944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1905000"/>
            <a:ext cx="3967163" cy="2655888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Standard Monitors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/>
          <a:p>
            <a:pPr eaLnBrk="1" hangingPunct="1"/>
            <a:r>
              <a:rPr lang="en-US" smtClean="0"/>
              <a:t>Pulse Oximeter</a:t>
            </a:r>
          </a:p>
          <a:p>
            <a:pPr eaLnBrk="1" hangingPunct="1"/>
            <a:r>
              <a:rPr lang="en-US" smtClean="0"/>
              <a:t>Electrocardiogram</a:t>
            </a:r>
          </a:p>
          <a:p>
            <a:pPr eaLnBrk="1" hangingPunct="1"/>
            <a:r>
              <a:rPr lang="en-US" smtClean="0"/>
              <a:t>Automated noninvasive blood pressure</a:t>
            </a:r>
          </a:p>
        </p:txBody>
      </p:sp>
      <p:pic>
        <p:nvPicPr>
          <p:cNvPr id="5" name="Content Placeholder 4" descr="DSC_0747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67200" y="1600200"/>
            <a:ext cx="3182938" cy="2130425"/>
          </a:xfrm>
        </p:spPr>
      </p:pic>
      <p:pic>
        <p:nvPicPr>
          <p:cNvPr id="7" name="Picture 6" descr="DSC_210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3810000"/>
            <a:ext cx="3603625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SC_409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4038600"/>
            <a:ext cx="3541713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Equipment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/>
          <a:p>
            <a:pPr eaLnBrk="1" hangingPunct="1"/>
            <a:r>
              <a:rPr lang="en-US" smtClean="0"/>
              <a:t>The PACU should have its own supply of emergency medications and equipment </a:t>
            </a:r>
          </a:p>
          <a:p>
            <a:pPr lvl="1" eaLnBrk="1" hangingPunct="1"/>
            <a:r>
              <a:rPr lang="en-US" smtClean="0"/>
              <a:t>Laryngoscope</a:t>
            </a:r>
          </a:p>
          <a:p>
            <a:pPr lvl="1" eaLnBrk="1" hangingPunct="1"/>
            <a:r>
              <a:rPr lang="en-US" smtClean="0"/>
              <a:t>Endotracheal tubes</a:t>
            </a:r>
          </a:p>
          <a:p>
            <a:pPr lvl="1" eaLnBrk="1" hangingPunct="1"/>
            <a:r>
              <a:rPr lang="en-US" smtClean="0"/>
              <a:t>Defibrillator</a:t>
            </a:r>
          </a:p>
        </p:txBody>
      </p:sp>
      <p:pic>
        <p:nvPicPr>
          <p:cNvPr id="5" name="Content Placeholder 4" descr="DSC_395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1447800"/>
            <a:ext cx="3352800" cy="5006975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The PACU Staff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/>
          <a:p>
            <a:pPr eaLnBrk="1" hangingPunct="1"/>
            <a:r>
              <a:rPr lang="en-US" smtClean="0"/>
              <a:t>Should be trained in the care of patients emerging from anesthesia</a:t>
            </a:r>
          </a:p>
          <a:p>
            <a:pPr eaLnBrk="1" hangingPunct="1"/>
            <a:r>
              <a:rPr lang="en-US" smtClean="0"/>
              <a:t>Should be trained in emergency airway management and advanced cardiac life support</a:t>
            </a:r>
          </a:p>
        </p:txBody>
      </p:sp>
      <p:pic>
        <p:nvPicPr>
          <p:cNvPr id="5" name="Content Placeholder 4" descr="DSC_4027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43400" y="2133600"/>
            <a:ext cx="4537075" cy="3036888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PACU Consultant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/>
          <a:p>
            <a:pPr eaLnBrk="1" hangingPunct="1"/>
            <a:r>
              <a:rPr lang="en-US" smtClean="0"/>
              <a:t>PACU administrator</a:t>
            </a:r>
          </a:p>
          <a:p>
            <a:pPr eaLnBrk="1" hangingPunct="1"/>
            <a:r>
              <a:rPr lang="en-US" smtClean="0"/>
              <a:t>Answers referrals from the PACU Resident-on-duty regarding difficult cases</a:t>
            </a:r>
          </a:p>
          <a:p>
            <a:pPr eaLnBrk="1" hangingPunct="1"/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5" name="Content Placeholder 4" descr="DSC_1010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64113" y="1930400"/>
            <a:ext cx="3406775" cy="4110038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190</TotalTime>
  <Words>489</Words>
  <Application>Microsoft Office PowerPoint</Application>
  <PresentationFormat>On-screen Show (4:3)</PresentationFormat>
  <Paragraphs>101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Century Gothic</vt:lpstr>
      <vt:lpstr>Wingdings 2</vt:lpstr>
      <vt:lpstr>Verdana</vt:lpstr>
      <vt:lpstr>Calibri</vt:lpstr>
      <vt:lpstr>Verve</vt:lpstr>
      <vt:lpstr>Introduction  to PACU</vt:lpstr>
      <vt:lpstr>Objectives</vt:lpstr>
      <vt:lpstr>The Recovery Room</vt:lpstr>
      <vt:lpstr>The PACU</vt:lpstr>
      <vt:lpstr>The PACU</vt:lpstr>
      <vt:lpstr>Standard Monitors</vt:lpstr>
      <vt:lpstr>Equipment</vt:lpstr>
      <vt:lpstr>The PACU Staff</vt:lpstr>
      <vt:lpstr>PACU Consultant</vt:lpstr>
      <vt:lpstr>PACU Resident-on-duty</vt:lpstr>
      <vt:lpstr>PACU Nurses</vt:lpstr>
      <vt:lpstr>PACU Intern</vt:lpstr>
      <vt:lpstr>PACU Utility Worker</vt:lpstr>
      <vt:lpstr>Our PACU</vt:lpstr>
      <vt:lpstr>Slide 15</vt:lpstr>
      <vt:lpstr>PACU Areas</vt:lpstr>
      <vt:lpstr>Area 1</vt:lpstr>
      <vt:lpstr>Areas 2 and 3</vt:lpstr>
      <vt:lpstr>Area 4</vt:lpstr>
      <vt:lpstr>Pay area</vt:lpstr>
      <vt:lpstr>Pediatric area</vt:lpstr>
      <vt:lpstr>Isolation Room</vt:lpstr>
      <vt:lpstr>Thank you</vt:lpstr>
    </vt:vector>
  </TitlesOfParts>
  <Company>jaoiebeej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 to PACU</dc:title>
  <dc:creator>insyte</dc:creator>
  <cp:lastModifiedBy>Antonio Alan S. Mangubat</cp:lastModifiedBy>
  <cp:revision>10</cp:revision>
  <dcterms:created xsi:type="dcterms:W3CDTF">2008-04-29T05:01:31Z</dcterms:created>
  <dcterms:modified xsi:type="dcterms:W3CDTF">2011-12-01T02:41:45Z</dcterms:modified>
</cp:coreProperties>
</file>