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22"/>
  </p:notesMasterIdLst>
  <p:sldIdLst>
    <p:sldId id="906" r:id="rId2"/>
    <p:sldId id="908" r:id="rId3"/>
    <p:sldId id="910" r:id="rId4"/>
    <p:sldId id="911" r:id="rId5"/>
    <p:sldId id="909" r:id="rId6"/>
    <p:sldId id="912" r:id="rId7"/>
    <p:sldId id="914" r:id="rId8"/>
    <p:sldId id="915" r:id="rId9"/>
    <p:sldId id="916" r:id="rId10"/>
    <p:sldId id="917" r:id="rId11"/>
    <p:sldId id="918" r:id="rId12"/>
    <p:sldId id="924" r:id="rId13"/>
    <p:sldId id="930" r:id="rId14"/>
    <p:sldId id="925" r:id="rId15"/>
    <p:sldId id="931" r:id="rId16"/>
    <p:sldId id="919" r:id="rId17"/>
    <p:sldId id="920" r:id="rId18"/>
    <p:sldId id="922" r:id="rId19"/>
    <p:sldId id="932" r:id="rId20"/>
    <p:sldId id="92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73" autoAdjust="0"/>
    <p:restoredTop sz="91621" autoAdjust="0"/>
  </p:normalViewPr>
  <p:slideViewPr>
    <p:cSldViewPr snapToGrid="0" snapToObjects="1">
      <p:cViewPr varScale="1">
        <p:scale>
          <a:sx n="56" d="100"/>
          <a:sy n="56" d="100"/>
        </p:scale>
        <p:origin x="1240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B1CE3-B98E-B041-83FB-6995F205F57C}" type="datetimeFigureOut">
              <a:rPr lang="en-US" smtClean="0"/>
              <a:t>10/24/2022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7654D-8236-DF43-8A24-678110C860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07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8977F-C0D1-4ADF-96C7-E8D566343F86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5090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8977F-C0D1-4ADF-96C7-E8D566343F86}" type="slidenum">
              <a:rPr lang="en-US" altLang="en-US" smtClean="0"/>
              <a:pPr/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45524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1A73C7-6129-0144-A153-274A51EFB1F3}" type="datetimeFigureOut">
              <a:rPr lang="en-US" smtClean="0"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2D28FA-1A2F-2747-8FDE-FFFF9FB9A4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17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1A73C7-6129-0144-A153-274A51EFB1F3}" type="datetimeFigureOut">
              <a:rPr lang="en-US" smtClean="0"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2D28FA-1A2F-2747-8FDE-FFFF9FB9A4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381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1A73C7-6129-0144-A153-274A51EFB1F3}" type="datetimeFigureOut">
              <a:rPr lang="en-US" smtClean="0"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2D28FA-1A2F-2747-8FDE-FFFF9FB9A4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89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1A73C7-6129-0144-A153-274A51EFB1F3}" type="datetimeFigureOut">
              <a:rPr lang="en-US" smtClean="0"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2D28FA-1A2F-2747-8FDE-FFFF9FB9A4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38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1A73C7-6129-0144-A153-274A51EFB1F3}" type="datetimeFigureOut">
              <a:rPr lang="en-US" smtClean="0"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2D28FA-1A2F-2747-8FDE-FFFF9FB9A4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506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1A73C7-6129-0144-A153-274A51EFB1F3}" type="datetimeFigureOut">
              <a:rPr lang="en-US" smtClean="0"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2D28FA-1A2F-2747-8FDE-FFFF9FB9A4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878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1A73C7-6129-0144-A153-274A51EFB1F3}" type="datetimeFigureOut">
              <a:rPr lang="en-US" smtClean="0"/>
              <a:t>10/24/2022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2D28FA-1A2F-2747-8FDE-FFFF9FB9A4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511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1A73C7-6129-0144-A153-274A51EFB1F3}" type="datetimeFigureOut">
              <a:rPr lang="en-US" smtClean="0"/>
              <a:t>10/24/2022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2D28FA-1A2F-2747-8FDE-FFFF9FB9A4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000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1A73C7-6129-0144-A153-274A51EFB1F3}" type="datetimeFigureOut">
              <a:rPr lang="en-US" smtClean="0"/>
              <a:t>10/24/2022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2D28FA-1A2F-2747-8FDE-FFFF9FB9A4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67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1A73C7-6129-0144-A153-274A51EFB1F3}" type="datetimeFigureOut">
              <a:rPr lang="en-US" smtClean="0"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2D28FA-1A2F-2747-8FDE-FFFF9FB9A4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643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1A73C7-6129-0144-A153-274A51EFB1F3}" type="datetimeFigureOut">
              <a:rPr lang="en-US" smtClean="0"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2D28FA-1A2F-2747-8FDE-FFFF9FB9A4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729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5562F7-886F-2C48-8005-28CC2D98CFFB}"/>
              </a:ext>
            </a:extLst>
          </p:cNvPr>
          <p:cNvSpPr/>
          <p:nvPr userDrawn="1"/>
        </p:nvSpPr>
        <p:spPr>
          <a:xfrm>
            <a:off x="0" y="6128367"/>
            <a:ext cx="12192000" cy="431466"/>
          </a:xfrm>
          <a:prstGeom prst="rect">
            <a:avLst/>
          </a:prstGeom>
          <a:solidFill>
            <a:srgbClr val="5F030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363274E-3E44-2A41-ABD8-8DF2070BB9C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412941" y="5911809"/>
            <a:ext cx="956592" cy="83371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9" name="Picture 8" descr="D:\Hematology Files\Administration 2009\Logo\Hema Logo - Blood 3.jpg">
            <a:extLst>
              <a:ext uri="{FF2B5EF4-FFF2-40B4-BE49-F238E27FC236}">
                <a16:creationId xmlns:a16="http://schemas.microsoft.com/office/drawing/2014/main" id="{F5C1E70C-BAB6-7743-8283-734166454CF1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1396474" y="5911809"/>
            <a:ext cx="545123" cy="833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71D4495-4BB4-D54C-8278-69EA60A58242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4096" y="5373676"/>
            <a:ext cx="908192" cy="1483987"/>
          </a:xfrm>
          <a:prstGeom prst="rect">
            <a:avLst/>
          </a:prstGeom>
        </p:spPr>
      </p:pic>
      <p:pic>
        <p:nvPicPr>
          <p:cNvPr id="11" name="Picture 4" descr="C:\Users\karen\Desktop\IM logo2.jpg">
            <a:extLst>
              <a:ext uri="{FF2B5EF4-FFF2-40B4-BE49-F238E27FC236}">
                <a16:creationId xmlns:a16="http://schemas.microsoft.com/office/drawing/2014/main" id="{48CF5C66-BEAD-6742-B807-74A2078ABC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553899" y="5915040"/>
            <a:ext cx="614082" cy="8337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12344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-10891"/>
            <a:ext cx="12192001" cy="1730829"/>
          </a:xfrm>
          <a:prstGeom prst="rect">
            <a:avLst/>
          </a:prstGeom>
          <a:solidFill>
            <a:schemeClr val="tx1">
              <a:lumMod val="50000"/>
              <a:lumOff val="5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1719943"/>
            <a:ext cx="12192001" cy="2502433"/>
          </a:xfrm>
          <a:prstGeom prst="rect">
            <a:avLst/>
          </a:prstGeom>
          <a:solidFill>
            <a:schemeClr val="tx1">
              <a:lumMod val="50000"/>
              <a:lumOff val="50000"/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410450" y="4494856"/>
            <a:ext cx="7003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Hematology Module</a:t>
            </a:r>
            <a:endParaRPr lang="en-US" i="1" dirty="0">
              <a:latin typeface="Franklin Gothic Demi Cond" charset="0"/>
              <a:ea typeface="Franklin Gothic Demi Cond" charset="0"/>
              <a:cs typeface="Franklin Gothic Demi Cond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75446" y="2333480"/>
            <a:ext cx="96273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Human Disease and Treatment 6</a:t>
            </a:r>
          </a:p>
          <a:p>
            <a:pPr algn="ctr"/>
            <a:r>
              <a:rPr lang="en-US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Hematopoiesis and the Immune Response</a:t>
            </a:r>
            <a:br>
              <a:rPr lang="en-US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4000" b="1" u="sng" dirty="0">
              <a:latin typeface="Franklin Gothic Demi Cond" charset="0"/>
              <a:ea typeface="Franklin Gothic Demi Cond" charset="0"/>
              <a:cs typeface="Franklin Gothic Demi Cond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485C8C6-1BA0-E14C-8F1C-8ED0ABDABF79}"/>
              </a:ext>
            </a:extLst>
          </p:cNvPr>
          <p:cNvSpPr txBox="1"/>
          <p:nvPr/>
        </p:nvSpPr>
        <p:spPr>
          <a:xfrm>
            <a:off x="3419653" y="473445"/>
            <a:ext cx="69850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OS 216</a:t>
            </a:r>
          </a:p>
        </p:txBody>
      </p:sp>
      <p:pic>
        <p:nvPicPr>
          <p:cNvPr id="2" name="Picture 2" descr="University of the Philippines College of Medicine - Wikipedia">
            <a:extLst>
              <a:ext uri="{FF2B5EF4-FFF2-40B4-BE49-F238E27FC236}">
                <a16:creationId xmlns:a16="http://schemas.microsoft.com/office/drawing/2014/main" id="{4D453DD5-9609-45C5-B5E0-C765A93635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471982"/>
            <a:ext cx="2743200" cy="2666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888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145"/>
    </mc:Choice>
    <mc:Fallback xmlns="">
      <p:transition spd="slow" advTm="20145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4C45F09-034D-4F62-9E96-FC5A3BB43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Lectures</a:t>
            </a:r>
            <a:endParaRPr lang="en-PH" sz="4800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273CCC-A9E7-41AB-A253-8F3029C7F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9694"/>
            <a:ext cx="10515600" cy="4351338"/>
          </a:xfrm>
        </p:spPr>
        <p:txBody>
          <a:bodyPr/>
          <a:lstStyle/>
          <a:p>
            <a:r>
              <a:rPr lang="en-US" dirty="0"/>
              <a:t>As much as possible stick to schedule provided and/or follow the flow</a:t>
            </a:r>
          </a:p>
          <a:p>
            <a:endParaRPr lang="en-US" dirty="0"/>
          </a:p>
          <a:p>
            <a:endParaRPr lang="en-PH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CB31CC-7649-43E8-8356-50EFD1F4FF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004" y="2213988"/>
            <a:ext cx="5095875" cy="439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79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6845"/>
    </mc:Choice>
    <mc:Fallback xmlns="">
      <p:transition spd="slow" advTm="196845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50C76-8EEA-4A5B-9B36-FFEC1DEEC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474" y="203993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/>
              <a:t>Small Group Case Discussion</a:t>
            </a:r>
            <a:endParaRPr lang="en-PH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9F6FD-BA6A-4E9B-9442-8B4FAD9CB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5967"/>
            <a:ext cx="10515600" cy="4351338"/>
          </a:xfrm>
        </p:spPr>
        <p:txBody>
          <a:bodyPr/>
          <a:lstStyle/>
          <a:p>
            <a:r>
              <a:rPr lang="en-US" dirty="0"/>
              <a:t>patients will be assigned per group</a:t>
            </a:r>
          </a:p>
          <a:p>
            <a:r>
              <a:rPr lang="en-US" dirty="0"/>
              <a:t>synchronous case discussion with consultant (face to face or zoom)</a:t>
            </a:r>
          </a:p>
          <a:p>
            <a:r>
              <a:rPr lang="en-PH" dirty="0">
                <a:effectLst/>
                <a:ea typeface="Times New Roman" panose="02020603050405020304" pitchFamily="18" charset="0"/>
              </a:rPr>
              <a:t>assign a moderator and a scribe for the group</a:t>
            </a:r>
            <a:endParaRPr lang="en-US" dirty="0"/>
          </a:p>
          <a:p>
            <a:endParaRPr lang="en-PH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15E5F8B-8AC3-44C7-85A4-A70FBACBC4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571636"/>
            <a:ext cx="10936077" cy="2885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36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073"/>
    </mc:Choice>
    <mc:Fallback xmlns="">
      <p:transition spd="slow" advTm="64073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6C651-70E7-4941-A479-1307CE5D8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02"/>
            <a:ext cx="10515600" cy="1325563"/>
          </a:xfrm>
        </p:spPr>
        <p:txBody>
          <a:bodyPr/>
          <a:lstStyle/>
          <a:p>
            <a:r>
              <a:rPr lang="en-US" sz="4400" b="1" dirty="0"/>
              <a:t>Case Discussion House Rules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97A37-BB5F-434D-8B49-9869FCEBB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3209"/>
            <a:ext cx="10515600" cy="4634602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Be on time</a:t>
            </a:r>
            <a:endParaRPr lang="en-PH" sz="2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Arial Unicode MS"/>
              <a:cs typeface="Arial Unicode MS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Turn on both your audio and video (if video is not available kindly inform your coordinator beforehand so that we can also inform your faculty of the reason why)</a:t>
            </a:r>
            <a:endParaRPr lang="en-PH" sz="2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Arial Unicode MS"/>
              <a:cs typeface="Arial Unicode MS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Be dressed appropriately (uniform not required but make sure that attire is appropriate for academic forum)</a:t>
            </a:r>
            <a:endParaRPr lang="en-PH" sz="2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Arial Unicode MS"/>
              <a:cs typeface="Arial Unicode MS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Observe proper classroom etiquette</a:t>
            </a:r>
            <a:endParaRPr lang="en-PH" sz="2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Arial Unicode MS"/>
              <a:cs typeface="Arial Unicode MS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Have one speaker at a time</a:t>
            </a:r>
            <a:endParaRPr lang="en-PH" sz="2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049591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40"/>
    </mc:Choice>
    <mc:Fallback xmlns="">
      <p:transition spd="slow" advTm="4004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CE55A-277E-4AA0-816F-9252F7BF4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Written </a:t>
            </a:r>
            <a:r>
              <a:rPr lang="en-US" b="1" dirty="0"/>
              <a:t>Case </a:t>
            </a:r>
            <a:r>
              <a:rPr lang="en-US" sz="4400" b="1" dirty="0"/>
              <a:t>Report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C5F1E-6447-4C7C-BF4D-60287A04C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One report per group (18 groups in total)</a:t>
            </a:r>
          </a:p>
          <a:p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Case is based on SGD Case</a:t>
            </a:r>
          </a:p>
          <a:p>
            <a:pPr marL="0" indent="0">
              <a:buNone/>
            </a:pPr>
            <a:endParaRPr lang="en-PH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59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008"/>
    </mc:Choice>
    <mc:Fallback xmlns="">
      <p:transition spd="slow" advTm="46008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CE55A-277E-4AA0-816F-9252F7BF4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Written </a:t>
            </a:r>
            <a:r>
              <a:rPr lang="en-US" b="1" dirty="0"/>
              <a:t>Case </a:t>
            </a:r>
            <a:r>
              <a:rPr lang="en-US" sz="4400" b="1" dirty="0"/>
              <a:t>Report</a:t>
            </a:r>
            <a:endParaRPr lang="en-PH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FBBA53-0B36-4CC0-960B-A637F900D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H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316EEB0-4ADD-4E99-81A6-BE0192097A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02553"/>
            <a:ext cx="10792341" cy="399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766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008"/>
    </mc:Choice>
    <mc:Fallback xmlns="">
      <p:transition spd="slow" advTm="46008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CE55A-277E-4AA0-816F-9252F7BF4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Written </a:t>
            </a:r>
            <a:r>
              <a:rPr lang="en-US" b="1" dirty="0"/>
              <a:t>Case </a:t>
            </a:r>
            <a:r>
              <a:rPr lang="en-US" sz="4400" b="1" dirty="0"/>
              <a:t>Report</a:t>
            </a:r>
            <a:endParaRPr lang="en-PH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FBBA53-0B36-4CC0-960B-A637F900D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H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78AD3E-E650-4C6A-8C3D-70A4AECD6E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148" y="1697690"/>
            <a:ext cx="11020304" cy="4174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94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008"/>
    </mc:Choice>
    <mc:Fallback xmlns="">
      <p:transition spd="slow" advTm="46008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B4475-355F-42D7-8D34-F05EA0063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720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/>
              <a:t>Simulated Patient</a:t>
            </a:r>
            <a:endParaRPr lang="en-PH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DD9EC-1793-448D-A7E0-EAE0200ED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8973"/>
            <a:ext cx="10515600" cy="4887990"/>
          </a:xfrm>
        </p:spPr>
        <p:txBody>
          <a:bodyPr>
            <a:noAutofit/>
          </a:bodyPr>
          <a:lstStyle/>
          <a:p>
            <a:r>
              <a:rPr lang="en-PH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Process:</a:t>
            </a:r>
            <a:endParaRPr lang="en-PH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Access Simulated Patient link thru UVLE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 will be presented a case scenario.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After reading the initial case scenario you will be asked a question and presented with a finite set of options.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Depending on your chosen answer you will be directed to a pre-specified set of additional case details.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will keep on repeating until you get to the patient outcome.</a:t>
            </a:r>
            <a:endParaRPr lang="en-P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PH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PH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PH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Evaluation:</a:t>
            </a:r>
            <a:endParaRPr lang="en-PH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PH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Scoring will be set on the ending and points collected through the choices made along the case.</a:t>
            </a:r>
            <a:endParaRPr lang="en-PH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PH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student may have 3 tries for the simulation. Highest score will be recorded for summative evaluation.</a:t>
            </a:r>
            <a:endParaRPr lang="en-PH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PH" sz="1800" dirty="0"/>
          </a:p>
        </p:txBody>
      </p:sp>
    </p:spTree>
    <p:extLst>
      <p:ext uri="{BB962C8B-B14F-4D97-AF65-F5344CB8AC3E}">
        <p14:creationId xmlns:p14="http://schemas.microsoft.com/office/powerpoint/2010/main" val="1992417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914"/>
    </mc:Choice>
    <mc:Fallback xmlns="">
      <p:transition spd="slow" advTm="91914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5FCC5-0CFB-48EC-A20C-847F264D9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End of Module Written Exam</a:t>
            </a:r>
            <a:endParaRPr lang="en-PH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C19DE-5FD6-4120-A224-60F5311F3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Schedule for Oct 28</a:t>
            </a:r>
          </a:p>
          <a:p>
            <a:r>
              <a:rPr lang="en-PH" dirty="0"/>
              <a:t>100 multiple choice questions</a:t>
            </a:r>
          </a:p>
          <a:p>
            <a:r>
              <a:rPr lang="en-PH" dirty="0"/>
              <a:t>Exam will be open in VLE from 8AM to 12NN on Oct 28</a:t>
            </a:r>
          </a:p>
          <a:p>
            <a:r>
              <a:rPr lang="en-PH" dirty="0"/>
              <a:t>Each student is allowed 2 hours</a:t>
            </a:r>
          </a:p>
        </p:txBody>
      </p:sp>
    </p:spTree>
    <p:extLst>
      <p:ext uri="{BB962C8B-B14F-4D97-AF65-F5344CB8AC3E}">
        <p14:creationId xmlns:p14="http://schemas.microsoft.com/office/powerpoint/2010/main" val="134426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572"/>
    </mc:Choice>
    <mc:Fallback xmlns="">
      <p:transition spd="slow" advTm="42572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06AEE-5FF7-43F8-B8E2-6C4DF9563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Evaluation</a:t>
            </a:r>
            <a:endParaRPr lang="en-PH" sz="4800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D4B310D-627C-4BF0-B9E3-9B6504B2E3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6424" y="1961411"/>
            <a:ext cx="6322133" cy="2596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36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484"/>
    </mc:Choice>
    <mc:Fallback xmlns="">
      <p:transition spd="slow" advTm="54484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6D9CE-471E-4942-AD8A-0633EFDDA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for OS 216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80D93-B727-4D04-A517-24B7AE6DA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50% </a:t>
            </a:r>
            <a:r>
              <a:rPr lang="en-US" dirty="0" err="1"/>
              <a:t>Immuno</a:t>
            </a:r>
            <a:r>
              <a:rPr lang="en-US" dirty="0"/>
              <a:t> + 50% Hema = Pre Final Grade</a:t>
            </a:r>
          </a:p>
          <a:p>
            <a:r>
              <a:rPr lang="en-US" dirty="0"/>
              <a:t>If you will take the finals: 80% Pre Final Grade + 20% Final Exam</a:t>
            </a:r>
          </a:p>
          <a:p>
            <a:endParaRPr lang="en-US" dirty="0"/>
          </a:p>
          <a:p>
            <a:r>
              <a:rPr lang="en-US" dirty="0"/>
              <a:t>Course Grade: 95% Final Grade + 5% </a:t>
            </a:r>
            <a:r>
              <a:rPr lang="en-US"/>
              <a:t>Comprehensive Exam 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825162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5A9F8-A8DF-450A-99F0-B269CB3A3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Course Description</a:t>
            </a:r>
            <a:endParaRPr lang="en-PH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54801-EFED-4463-B1E4-D61689925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effectLst/>
                <a:latin typeface="Calibri" panose="020F0502020204030204" pitchFamily="34" charset="0"/>
                <a:ea typeface="Arial Unicode MS"/>
              </a:rPr>
              <a:t>This is a 1-week course that covers the pathophysiology, symptomatology, diagnosis, prevention and principles of treatment of diseases of the Hematopoietic System.</a:t>
            </a:r>
            <a:endParaRPr lang="en-PH" sz="3200" dirty="0"/>
          </a:p>
        </p:txBody>
      </p:sp>
    </p:spTree>
    <p:extLst>
      <p:ext uri="{BB962C8B-B14F-4D97-AF65-F5344CB8AC3E}">
        <p14:creationId xmlns:p14="http://schemas.microsoft.com/office/powerpoint/2010/main" val="1022819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093"/>
    </mc:Choice>
    <mc:Fallback xmlns="">
      <p:transition spd="slow" advTm="36093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-10891"/>
            <a:ext cx="12192001" cy="1730829"/>
          </a:xfrm>
          <a:prstGeom prst="rect">
            <a:avLst/>
          </a:prstGeom>
          <a:solidFill>
            <a:schemeClr val="tx1">
              <a:lumMod val="50000"/>
              <a:lumOff val="5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1719943"/>
            <a:ext cx="12192001" cy="2502433"/>
          </a:xfrm>
          <a:prstGeom prst="rect">
            <a:avLst/>
          </a:prstGeom>
          <a:solidFill>
            <a:schemeClr val="tx1">
              <a:lumMod val="50000"/>
              <a:lumOff val="50000"/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410450" y="4494856"/>
            <a:ext cx="7003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Hematology Module</a:t>
            </a:r>
            <a:endParaRPr lang="en-US" i="1" dirty="0">
              <a:latin typeface="Franklin Gothic Demi Cond" charset="0"/>
              <a:ea typeface="Franklin Gothic Demi Cond" charset="0"/>
              <a:cs typeface="Franklin Gothic Demi Cond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75446" y="2333480"/>
            <a:ext cx="96273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Human Disease and Treatment 6</a:t>
            </a:r>
          </a:p>
          <a:p>
            <a:pPr algn="ctr"/>
            <a:r>
              <a:rPr lang="en-US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Hematopoiesis and the Immune Response</a:t>
            </a:r>
            <a:br>
              <a:rPr lang="en-US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4000" b="1" u="sng" dirty="0">
              <a:latin typeface="Franklin Gothic Demi Cond" charset="0"/>
              <a:ea typeface="Franklin Gothic Demi Cond" charset="0"/>
              <a:cs typeface="Franklin Gothic Demi Cond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485C8C6-1BA0-E14C-8F1C-8ED0ABDABF79}"/>
              </a:ext>
            </a:extLst>
          </p:cNvPr>
          <p:cNvSpPr txBox="1"/>
          <p:nvPr/>
        </p:nvSpPr>
        <p:spPr>
          <a:xfrm>
            <a:off x="3419653" y="473445"/>
            <a:ext cx="69850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OS 216</a:t>
            </a:r>
          </a:p>
        </p:txBody>
      </p:sp>
      <p:pic>
        <p:nvPicPr>
          <p:cNvPr id="2" name="Picture 2" descr="University of the Philippines College of Medicine - Wikipedia">
            <a:extLst>
              <a:ext uri="{FF2B5EF4-FFF2-40B4-BE49-F238E27FC236}">
                <a16:creationId xmlns:a16="http://schemas.microsoft.com/office/drawing/2014/main" id="{4D453DD5-9609-45C5-B5E0-C765A93635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471982"/>
            <a:ext cx="2743200" cy="2666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690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801"/>
    </mc:Choice>
    <mc:Fallback xmlns="">
      <p:transition spd="slow" advTm="3480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826CB-901D-4DBC-87A2-530A4B6EB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/>
              <a:t>Module Learning Outcomes</a:t>
            </a:r>
            <a:endParaRPr lang="en-PH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41F15-B42A-4CB2-BD9A-421489A90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1563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kern="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1. Define different benign and malignant hematologic disorders and identify their causes and risk factors.</a:t>
            </a:r>
            <a:endParaRPr lang="en-PH" sz="2000" kern="5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Arial Unicode MS"/>
              <a:cs typeface="Arial Unicode MS"/>
            </a:endParaRPr>
          </a:p>
          <a:p>
            <a:pPr marL="0" indent="0">
              <a:buNone/>
            </a:pPr>
            <a:r>
              <a:rPr lang="en-US" sz="2000" kern="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2. Differentiate pediatric and adult hematologic disorders in terms of epidemiology and clinical presentations.</a:t>
            </a:r>
            <a:endParaRPr lang="en-PH" sz="2000" kern="5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Arial Unicode MS"/>
              <a:cs typeface="Arial Unicode MS"/>
            </a:endParaRPr>
          </a:p>
          <a:p>
            <a:pPr marL="0" indent="0">
              <a:buNone/>
            </a:pPr>
            <a:r>
              <a:rPr lang="en-US" sz="2000" kern="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3. Correlate the pathophysiology and manifestations of different benign and malignant hematologic disorders.</a:t>
            </a:r>
            <a:endParaRPr lang="en-PH" sz="2000" kern="5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Arial Unicode MS"/>
              <a:cs typeface="Arial Unicode MS"/>
            </a:endParaRPr>
          </a:p>
          <a:p>
            <a:pPr marL="0" indent="0">
              <a:buNone/>
            </a:pPr>
            <a:r>
              <a:rPr lang="en-US" sz="2000" kern="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4. Discuss appropriate diagnostic work-up and management principles for benign and malignant hematologic disorders.</a:t>
            </a:r>
            <a:endParaRPr lang="en-PH" sz="2000" kern="5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Arial Unicode MS"/>
              <a:cs typeface="Arial Unicode MS"/>
            </a:endParaRPr>
          </a:p>
          <a:p>
            <a:pPr marL="0" indent="0">
              <a:buNone/>
            </a:pPr>
            <a:r>
              <a:rPr lang="en-US" sz="2000" dirty="0">
                <a:effectLst/>
                <a:ea typeface="Arial Unicode MS"/>
              </a:rPr>
              <a:t>5. Discuss the </a:t>
            </a:r>
            <a:r>
              <a:rPr lang="en-US" sz="2000" dirty="0" err="1">
                <a:effectLst/>
                <a:ea typeface="Arial Unicode MS"/>
              </a:rPr>
              <a:t>psychosocio</a:t>
            </a:r>
            <a:r>
              <a:rPr lang="en-US" sz="2000" dirty="0">
                <a:effectLst/>
                <a:ea typeface="Arial Unicode MS"/>
              </a:rPr>
              <a:t>-economic impact of hematologic disorders on the patients and their families.</a:t>
            </a:r>
            <a:endParaRPr lang="en-PH" sz="2000" dirty="0">
              <a:effectLst/>
              <a:ea typeface="Arial Unicode MS"/>
            </a:endParaRPr>
          </a:p>
          <a:p>
            <a:pPr marL="0" indent="0">
              <a:buNone/>
            </a:pPr>
            <a:r>
              <a:rPr lang="en-US" sz="2000" dirty="0">
                <a:effectLst/>
                <a:ea typeface="Arial Unicode MS"/>
              </a:rPr>
              <a:t>6. Discuss the principles of blood donation and blood component therapy.</a:t>
            </a:r>
            <a:endParaRPr lang="en-PH" sz="2000" dirty="0">
              <a:effectLst/>
              <a:ea typeface="Arial Unicode MS"/>
            </a:endParaRPr>
          </a:p>
          <a:p>
            <a:pPr marL="0" indent="0">
              <a:buNone/>
            </a:pPr>
            <a:r>
              <a:rPr lang="en-US" sz="2000" dirty="0">
                <a:effectLst/>
                <a:ea typeface="Arial Unicode MS"/>
              </a:rPr>
              <a:t>7. Define the indications for blood component and whole blood transfusion.</a:t>
            </a:r>
            <a:endParaRPr lang="en-PH" sz="2000" dirty="0">
              <a:effectLst/>
              <a:ea typeface="Arial Unicode MS"/>
            </a:endParaRPr>
          </a:p>
          <a:p>
            <a:pPr marL="0" indent="0">
              <a:buNone/>
            </a:pPr>
            <a:r>
              <a:rPr lang="en-US" sz="2000" dirty="0">
                <a:effectLst/>
                <a:ea typeface="Arial Unicode MS"/>
              </a:rPr>
              <a:t>8. Discuss transfusion related complications and their management.</a:t>
            </a:r>
            <a:endParaRPr lang="en-PH" sz="2000" dirty="0">
              <a:effectLst/>
              <a:ea typeface="Arial Unicode MS"/>
            </a:endParaRPr>
          </a:p>
          <a:p>
            <a:pPr marL="0" indent="0">
              <a:buNone/>
            </a:pPr>
            <a:r>
              <a:rPr lang="en-US" sz="2000" dirty="0">
                <a:effectLst/>
                <a:ea typeface="Arial Unicode MS"/>
              </a:rPr>
              <a:t>9. Identify ethical issues on blood transfusion.</a:t>
            </a:r>
            <a:endParaRPr lang="en-PH" sz="2000" dirty="0">
              <a:effectLst/>
              <a:ea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032317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256"/>
    </mc:Choice>
    <mc:Fallback xmlns="">
      <p:transition spd="slow" advTm="4025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5CD98-B1A7-4431-9D49-D4A3DD09B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/>
              <a:t>Major Topics</a:t>
            </a:r>
            <a:endParaRPr lang="en-PH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9928E-E05B-41F6-B5BA-DD64F2FF5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603" y="1690688"/>
            <a:ext cx="5210060" cy="435133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200" kern="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Benign Hematology</a:t>
            </a:r>
            <a:endParaRPr lang="en-PH" sz="3200" kern="5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en-US" sz="3200" kern="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  Anemia</a:t>
            </a:r>
            <a:endParaRPr lang="en-PH" sz="3200" kern="5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en-US" sz="3200" kern="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  Bleeding Disorders</a:t>
            </a:r>
            <a:endParaRPr lang="en-PH" sz="3200" kern="5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  <a:p>
            <a:pPr marL="742950" lvl="1" indent="-285750" algn="just">
              <a:lnSpc>
                <a:spcPct val="107000"/>
              </a:lnSpc>
              <a:buFont typeface="+mj-lt"/>
              <a:buAutoNum type="alphaLcPeriod"/>
            </a:pPr>
            <a:r>
              <a:rPr lang="en-PH" sz="3200" dirty="0">
                <a:effectLst/>
                <a:latin typeface="Calibri" panose="020F0502020204030204" pitchFamily="34" charset="0"/>
                <a:ea typeface="Helvetica" panose="020B0604020202020204" pitchFamily="34" charset="0"/>
                <a:cs typeface="Times New Roman" panose="02020603050405020304" pitchFamily="18" charset="0"/>
              </a:rPr>
              <a:t>  Hypercoagulable States</a:t>
            </a:r>
            <a:endParaRPr lang="en-PH" sz="3200" dirty="0">
              <a:effectLst/>
              <a:latin typeface="Helvetica" panose="020B0604020202020204" pitchFamily="34" charset="0"/>
              <a:ea typeface="Helvetica" panose="020B06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en-US" sz="3200" kern="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  Bone Marrow Failure</a:t>
            </a:r>
            <a:endParaRPr lang="en-PH" sz="3200" kern="5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  <a:p>
            <a:pPr marL="0" lvl="0" indent="0">
              <a:buNone/>
            </a:pPr>
            <a:r>
              <a:rPr lang="en-US" sz="3200" kern="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Malignant Hematology</a:t>
            </a:r>
            <a:endParaRPr lang="en-PH" sz="3200" kern="5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  <a:p>
            <a:pPr marL="0" lvl="0" indent="0">
              <a:buNone/>
            </a:pPr>
            <a:r>
              <a:rPr lang="en-US" sz="3200" kern="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Transfusion Medicine</a:t>
            </a:r>
            <a:endParaRPr lang="en-PH" sz="3200" kern="5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  <a:p>
            <a:pPr marL="0" indent="0">
              <a:buNone/>
            </a:pPr>
            <a:endParaRPr lang="en-PH" sz="1600" dirty="0"/>
          </a:p>
        </p:txBody>
      </p:sp>
    </p:spTree>
    <p:extLst>
      <p:ext uri="{BB962C8B-B14F-4D97-AF65-F5344CB8AC3E}">
        <p14:creationId xmlns:p14="http://schemas.microsoft.com/office/powerpoint/2010/main" val="22353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078"/>
    </mc:Choice>
    <mc:Fallback xmlns="">
      <p:transition spd="slow" advTm="33078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3879B-E946-4212-97D0-2529F5569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Involved Faculty Units</a:t>
            </a:r>
            <a:endParaRPr lang="en-PH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DE72D-0502-4013-A0F3-F6D62BDE9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indent="-354013">
              <a:buClrTx/>
              <a:buFontTx/>
            </a:pPr>
            <a:r>
              <a:rPr lang="en-US" sz="3200" dirty="0"/>
              <a:t>Department of Medicine (Division of Hematology)</a:t>
            </a:r>
          </a:p>
          <a:p>
            <a:pPr marL="354013" indent="-354013">
              <a:buClrTx/>
              <a:buFontTx/>
            </a:pPr>
            <a:r>
              <a:rPr lang="en-US" sz="3200" dirty="0"/>
              <a:t>Department of Pediatrics (Section of Hematology and  Oncology)</a:t>
            </a:r>
          </a:p>
          <a:p>
            <a:pPr marL="354013" indent="-354013">
              <a:buClrTx/>
              <a:buFontTx/>
            </a:pPr>
            <a:r>
              <a:rPr lang="en-US" sz="3200" dirty="0"/>
              <a:t>Department of Pathology and Laboratory Medicine</a:t>
            </a:r>
            <a:endParaRPr lang="en-US" sz="2800" dirty="0"/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690799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728"/>
    </mc:Choice>
    <mc:Fallback xmlns="">
      <p:transition spd="slow" advTm="46728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F6EE3-F569-49AD-BF84-627C32781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922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/>
              <a:t>Reference Materials</a:t>
            </a:r>
            <a:endParaRPr lang="en-PH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914F2-4F24-485F-BEA3-605ED952B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0182"/>
            <a:ext cx="10515600" cy="4351338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PH" sz="3200" dirty="0">
                <a:effectLst/>
                <a:ea typeface="Helvetica" panose="020B0604020202020204" pitchFamily="34" charset="0"/>
                <a:cs typeface="Times New Roman" panose="02020603050405020304" pitchFamily="18" charset="0"/>
              </a:rPr>
              <a:t>Longo et al. eds. </a:t>
            </a:r>
            <a:r>
              <a:rPr lang="en-PH" sz="3200" i="1" dirty="0">
                <a:effectLst/>
                <a:ea typeface="Helvetica" panose="020B0604020202020204" pitchFamily="34" charset="0"/>
                <a:cs typeface="Times New Roman" panose="02020603050405020304" pitchFamily="18" charset="0"/>
              </a:rPr>
              <a:t>Harrison’s Principles of Internal Medicine, 20</a:t>
            </a:r>
            <a:r>
              <a:rPr lang="en-PH" sz="3200" i="1" baseline="30000" dirty="0">
                <a:effectLst/>
                <a:ea typeface="Helvetica" panose="020B0604020202020204" pitchFamily="34" charset="0"/>
                <a:cs typeface="Times New Roman" panose="02020603050405020304" pitchFamily="18" charset="0"/>
              </a:rPr>
              <a:t>th</a:t>
            </a:r>
            <a:r>
              <a:rPr lang="en-PH" sz="3200" i="1" dirty="0">
                <a:effectLst/>
                <a:ea typeface="Helvetica" panose="020B0604020202020204" pitchFamily="34" charset="0"/>
                <a:cs typeface="Times New Roman" panose="02020603050405020304" pitchFamily="18" charset="0"/>
              </a:rPr>
              <a:t> ed</a:t>
            </a:r>
            <a:r>
              <a:rPr lang="en-PH" sz="3200" dirty="0">
                <a:effectLst/>
                <a:ea typeface="Helvetica" panose="020B0604020202020204" pitchFamily="34" charset="0"/>
                <a:cs typeface="Times New Roman" panose="02020603050405020304" pitchFamily="18" charset="0"/>
              </a:rPr>
              <a:t>.  </a:t>
            </a: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PH" sz="3200" dirty="0" err="1">
                <a:solidFill>
                  <a:srgbClr val="222222"/>
                </a:solidFill>
                <a:effectLst/>
                <a:ea typeface="Helvetica" panose="020B0604020202020204" pitchFamily="34" charset="0"/>
                <a:cs typeface="Times New Roman" panose="02020603050405020304" pitchFamily="18" charset="0"/>
              </a:rPr>
              <a:t>Kliegman</a:t>
            </a:r>
            <a:r>
              <a:rPr lang="en-PH" sz="3200" dirty="0">
                <a:solidFill>
                  <a:srgbClr val="222222"/>
                </a:solidFill>
                <a:effectLst/>
                <a:ea typeface="Helvetica" panose="020B0604020202020204" pitchFamily="34" charset="0"/>
                <a:cs typeface="Times New Roman" panose="02020603050405020304" pitchFamily="18" charset="0"/>
              </a:rPr>
              <a:t> et al. eds. </a:t>
            </a:r>
            <a:r>
              <a:rPr lang="en-PH" sz="3200" i="1" dirty="0">
                <a:solidFill>
                  <a:srgbClr val="222222"/>
                </a:solidFill>
                <a:effectLst/>
                <a:ea typeface="Helvetica" panose="020B0604020202020204" pitchFamily="34" charset="0"/>
                <a:cs typeface="Times New Roman" panose="02020603050405020304" pitchFamily="18" charset="0"/>
              </a:rPr>
              <a:t>Nelson Textbook Of Pediatrics</a:t>
            </a:r>
            <a:r>
              <a:rPr lang="en-PH" sz="3200" dirty="0">
                <a:solidFill>
                  <a:srgbClr val="222222"/>
                </a:solidFill>
                <a:effectLst/>
                <a:ea typeface="Helvetica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PH" sz="3200" i="1" dirty="0">
                <a:solidFill>
                  <a:srgbClr val="222222"/>
                </a:solidFill>
                <a:effectLst/>
                <a:ea typeface="Helvetica" panose="020B0604020202020204" pitchFamily="34" charset="0"/>
                <a:cs typeface="Times New Roman" panose="02020603050405020304" pitchFamily="18" charset="0"/>
              </a:rPr>
              <a:t>21</a:t>
            </a:r>
            <a:r>
              <a:rPr lang="en-PH" sz="3200" i="1" baseline="30000" dirty="0">
                <a:solidFill>
                  <a:srgbClr val="222222"/>
                </a:solidFill>
                <a:effectLst/>
                <a:ea typeface="Helvetica" panose="020B0604020202020204" pitchFamily="34" charset="0"/>
                <a:cs typeface="Times New Roman" panose="02020603050405020304" pitchFamily="18" charset="0"/>
              </a:rPr>
              <a:t>st</a:t>
            </a:r>
            <a:r>
              <a:rPr lang="en-PH" sz="3200" i="1" dirty="0">
                <a:solidFill>
                  <a:srgbClr val="222222"/>
                </a:solidFill>
                <a:effectLst/>
                <a:ea typeface="Helvetica" panose="020B0604020202020204" pitchFamily="34" charset="0"/>
                <a:cs typeface="Times New Roman" panose="02020603050405020304" pitchFamily="18" charset="0"/>
              </a:rPr>
              <a:t> ed.</a:t>
            </a:r>
            <a:endParaRPr lang="en-PH" sz="3200" dirty="0">
              <a:effectLst/>
              <a:ea typeface="Helvetica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PH" sz="3200" dirty="0">
                <a:solidFill>
                  <a:srgbClr val="222222"/>
                </a:solidFill>
                <a:effectLst/>
                <a:ea typeface="Helvetica" panose="020B0604020202020204" pitchFamily="34" charset="0"/>
                <a:cs typeface="Times New Roman" panose="02020603050405020304" pitchFamily="18" charset="0"/>
              </a:rPr>
              <a:t>Kumar et al. eds. </a:t>
            </a:r>
            <a:r>
              <a:rPr lang="en-PH" sz="3200" i="1" dirty="0">
                <a:solidFill>
                  <a:srgbClr val="222222"/>
                </a:solidFill>
                <a:effectLst/>
                <a:ea typeface="Helvetica" panose="020B0604020202020204" pitchFamily="34" charset="0"/>
                <a:cs typeface="Times New Roman" panose="02020603050405020304" pitchFamily="18" charset="0"/>
              </a:rPr>
              <a:t>Robbins and </a:t>
            </a:r>
            <a:r>
              <a:rPr lang="en-PH" sz="3200" i="1" dirty="0" err="1">
                <a:solidFill>
                  <a:srgbClr val="222222"/>
                </a:solidFill>
                <a:effectLst/>
                <a:ea typeface="Helvetica" panose="020B0604020202020204" pitchFamily="34" charset="0"/>
                <a:cs typeface="Times New Roman" panose="02020603050405020304" pitchFamily="18" charset="0"/>
              </a:rPr>
              <a:t>Cotran</a:t>
            </a:r>
            <a:r>
              <a:rPr lang="en-PH" sz="3200" i="1" dirty="0">
                <a:solidFill>
                  <a:srgbClr val="222222"/>
                </a:solidFill>
                <a:effectLst/>
                <a:ea typeface="Helvetica" panose="020B0604020202020204" pitchFamily="34" charset="0"/>
                <a:cs typeface="Times New Roman" panose="02020603050405020304" pitchFamily="18" charset="0"/>
              </a:rPr>
              <a:t> Pathologic Basis of Disease. 9</a:t>
            </a:r>
            <a:r>
              <a:rPr lang="en-PH" sz="3200" i="1" baseline="30000" dirty="0">
                <a:solidFill>
                  <a:srgbClr val="222222"/>
                </a:solidFill>
                <a:effectLst/>
                <a:ea typeface="Helvetica" panose="020B0604020202020204" pitchFamily="34" charset="0"/>
                <a:cs typeface="Times New Roman" panose="02020603050405020304" pitchFamily="18" charset="0"/>
              </a:rPr>
              <a:t>th</a:t>
            </a:r>
            <a:r>
              <a:rPr lang="en-PH" sz="3200" i="1" dirty="0">
                <a:solidFill>
                  <a:srgbClr val="222222"/>
                </a:solidFill>
                <a:effectLst/>
                <a:ea typeface="Helvetica" panose="020B0604020202020204" pitchFamily="34" charset="0"/>
                <a:cs typeface="Times New Roman" panose="02020603050405020304" pitchFamily="18" charset="0"/>
              </a:rPr>
              <a:t> ed. </a:t>
            </a:r>
            <a:endParaRPr lang="en-PH" sz="3200" dirty="0">
              <a:effectLst/>
              <a:ea typeface="Helvetica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PH" sz="3200" dirty="0">
                <a:effectLst/>
                <a:ea typeface="Helvetica" panose="020B0604020202020204" pitchFamily="34" charset="0"/>
                <a:cs typeface="Times New Roman" panose="02020603050405020304" pitchFamily="18" charset="0"/>
              </a:rPr>
              <a:t>Clinical Practice Guidelines (</a:t>
            </a:r>
            <a:r>
              <a:rPr lang="en-PH" sz="3200" i="1" dirty="0">
                <a:effectLst/>
                <a:ea typeface="Helvetica" panose="020B0604020202020204" pitchFamily="34" charset="0"/>
                <a:cs typeface="Times New Roman" panose="02020603050405020304" pitchFamily="18" charset="0"/>
              </a:rPr>
              <a:t>PGH Blood bank, AABB, WHO, ELN, NCCN, ASCO, EHA etc.)</a:t>
            </a:r>
            <a:endParaRPr lang="en-PH" sz="3200" dirty="0">
              <a:effectLst/>
              <a:ea typeface="Helvetica" panose="020B0604020202020204" pitchFamily="34" charset="0"/>
              <a:cs typeface="Times New Roman" panose="02020603050405020304" pitchFamily="18" charset="0"/>
            </a:endParaRPr>
          </a:p>
          <a:p>
            <a:endParaRPr lang="en-PH" sz="3200" dirty="0"/>
          </a:p>
        </p:txBody>
      </p:sp>
    </p:spTree>
    <p:extLst>
      <p:ext uri="{BB962C8B-B14F-4D97-AF65-F5344CB8AC3E}">
        <p14:creationId xmlns:p14="http://schemas.microsoft.com/office/powerpoint/2010/main" val="41024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056"/>
    </mc:Choice>
    <mc:Fallback xmlns="">
      <p:transition spd="slow" advTm="67056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E1203-8D63-41CE-8BBF-92AB21ED8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Module Coordinators</a:t>
            </a:r>
            <a:endParaRPr lang="en-PH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421AB-4D0D-432F-9A97-C1FD1A5E5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sz="3200" dirty="0"/>
              <a:t>Consultant: Dr Teresita E Dumagay</a:t>
            </a:r>
          </a:p>
          <a:p>
            <a:r>
              <a:rPr lang="en-US" sz="3200" dirty="0"/>
              <a:t>Fellows:</a:t>
            </a:r>
          </a:p>
          <a:p>
            <a:pPr lvl="1"/>
            <a:r>
              <a:rPr lang="en-US" sz="3200" dirty="0"/>
              <a:t>Dr </a:t>
            </a:r>
            <a:r>
              <a:rPr lang="en-US" sz="3200" dirty="0" err="1"/>
              <a:t>Rhashell</a:t>
            </a:r>
            <a:r>
              <a:rPr lang="en-US" sz="3200" dirty="0"/>
              <a:t> </a:t>
            </a:r>
            <a:r>
              <a:rPr lang="en-US" sz="3200" dirty="0" err="1"/>
              <a:t>Cogay</a:t>
            </a:r>
            <a:endParaRPr lang="en-US" sz="3200" dirty="0"/>
          </a:p>
          <a:p>
            <a:pPr lvl="1"/>
            <a:r>
              <a:rPr lang="en-US" sz="3200" dirty="0"/>
              <a:t>Dr Torres</a:t>
            </a:r>
          </a:p>
          <a:p>
            <a:pPr marL="457200" lvl="1" indent="0">
              <a:buNone/>
            </a:pPr>
            <a:endParaRPr lang="en-US" dirty="0"/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75452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52"/>
    </mc:Choice>
    <mc:Fallback xmlns="">
      <p:transition spd="slow" advTm="22352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3A333-2E5A-4420-9BD7-AA9AEF1A5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Module Run for AY 2022-2023</a:t>
            </a:r>
            <a:endParaRPr lang="en-PH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CDDD-E130-4798-91F8-569EC9DF0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dirty="0"/>
              <a:t>Date: Oct 24 to Oct 28, 2022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dirty="0"/>
              <a:t>Mode of Delivery</a:t>
            </a:r>
          </a:p>
          <a:p>
            <a:pPr lvl="1"/>
            <a:r>
              <a:rPr lang="en-US" kern="5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hybrid</a:t>
            </a:r>
            <a:r>
              <a:rPr lang="en-US" kern="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 </a:t>
            </a:r>
          </a:p>
          <a:p>
            <a:pPr lvl="1"/>
            <a:r>
              <a:rPr lang="en-US" b="0" i="0" dirty="0">
                <a:solidFill>
                  <a:srgbClr val="1D2125"/>
                </a:solidFill>
                <a:effectLst/>
                <a:latin typeface="-apple-system"/>
              </a:rPr>
              <a:t>OS 216 Human Disease and Treatment (HDT6) Hematopoiesis AY 2022-2023</a:t>
            </a:r>
          </a:p>
          <a:p>
            <a:pPr marL="457200" lvl="1" indent="0">
              <a:buNone/>
            </a:pPr>
            <a:r>
              <a:rPr lang="en-PH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https://vle.upm.edu.ph/course/view.php?id=2087</a:t>
            </a:r>
          </a:p>
          <a:p>
            <a:pPr marL="457200" lvl="1" indent="0">
              <a:buNone/>
            </a:pPr>
            <a:endParaRPr lang="en-PH" b="1" dirty="0">
              <a:effectLst/>
              <a:ea typeface="Times New Roman" panose="02020603050405020304" pitchFamily="18" charset="0"/>
            </a:endParaRPr>
          </a:p>
          <a:p>
            <a:r>
              <a:rPr lang="en-US" dirty="0"/>
              <a:t>Communications: </a:t>
            </a:r>
            <a:r>
              <a:rPr lang="en-US" dirty="0">
                <a:effectLst/>
                <a:ea typeface="Arial Unicode MS"/>
              </a:rPr>
              <a:t>tedumagay@up.edu.ph</a:t>
            </a:r>
            <a:endParaRPr lang="en-US" dirty="0"/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48848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193"/>
    </mc:Choice>
    <mc:Fallback xmlns="">
      <p:transition spd="slow" advTm="47193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C89A830-BCE5-A3B2-CAD0-880DC2C9E3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106190"/>
              </p:ext>
            </p:extLst>
          </p:nvPr>
        </p:nvGraphicFramePr>
        <p:xfrm>
          <a:off x="160020" y="91440"/>
          <a:ext cx="11898630" cy="60962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9895">
                  <a:extLst>
                    <a:ext uri="{9D8B030D-6E8A-4147-A177-3AD203B41FA5}">
                      <a16:colId xmlns:a16="http://schemas.microsoft.com/office/drawing/2014/main" val="2092570748"/>
                    </a:ext>
                  </a:extLst>
                </a:gridCol>
                <a:gridCol w="3120677">
                  <a:extLst>
                    <a:ext uri="{9D8B030D-6E8A-4147-A177-3AD203B41FA5}">
                      <a16:colId xmlns:a16="http://schemas.microsoft.com/office/drawing/2014/main" val="3076896752"/>
                    </a:ext>
                  </a:extLst>
                </a:gridCol>
                <a:gridCol w="2239626">
                  <a:extLst>
                    <a:ext uri="{9D8B030D-6E8A-4147-A177-3AD203B41FA5}">
                      <a16:colId xmlns:a16="http://schemas.microsoft.com/office/drawing/2014/main" val="161843878"/>
                    </a:ext>
                  </a:extLst>
                </a:gridCol>
                <a:gridCol w="1489795">
                  <a:extLst>
                    <a:ext uri="{9D8B030D-6E8A-4147-A177-3AD203B41FA5}">
                      <a16:colId xmlns:a16="http://schemas.microsoft.com/office/drawing/2014/main" val="292956303"/>
                    </a:ext>
                  </a:extLst>
                </a:gridCol>
                <a:gridCol w="1538140">
                  <a:extLst>
                    <a:ext uri="{9D8B030D-6E8A-4147-A177-3AD203B41FA5}">
                      <a16:colId xmlns:a16="http://schemas.microsoft.com/office/drawing/2014/main" val="2560552041"/>
                    </a:ext>
                  </a:extLst>
                </a:gridCol>
                <a:gridCol w="1880497">
                  <a:extLst>
                    <a:ext uri="{9D8B030D-6E8A-4147-A177-3AD203B41FA5}">
                      <a16:colId xmlns:a16="http://schemas.microsoft.com/office/drawing/2014/main" val="839185726"/>
                    </a:ext>
                  </a:extLst>
                </a:gridCol>
              </a:tblGrid>
              <a:tr h="4967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TIME</a:t>
                      </a:r>
                      <a:endParaRPr lang="en-PH" sz="1600" dirty="0"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Oct 24</a:t>
                      </a:r>
                      <a:endParaRPr lang="en-PH" sz="160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Monday</a:t>
                      </a:r>
                      <a:endParaRPr lang="en-PH" sz="1600" dirty="0"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  <a:latin typeface="+mn-lt"/>
                        </a:rPr>
                        <a:t>Oct 25</a:t>
                      </a:r>
                      <a:endParaRPr lang="en-PH" sz="160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  <a:latin typeface="+mn-lt"/>
                        </a:rPr>
                        <a:t>Tuesday</a:t>
                      </a:r>
                      <a:endParaRPr lang="en-PH" sz="1600"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  <a:latin typeface="+mn-lt"/>
                        </a:rPr>
                        <a:t>Oct 26</a:t>
                      </a:r>
                      <a:endParaRPr lang="en-PH" sz="160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  <a:latin typeface="+mn-lt"/>
                        </a:rPr>
                        <a:t>Wednesday</a:t>
                      </a:r>
                      <a:endParaRPr lang="en-PH" sz="1600"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  <a:latin typeface="+mn-lt"/>
                        </a:rPr>
                        <a:t>Oct 27</a:t>
                      </a:r>
                      <a:endParaRPr lang="en-PH" sz="160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  <a:latin typeface="+mn-lt"/>
                        </a:rPr>
                        <a:t>Thursday</a:t>
                      </a:r>
                      <a:endParaRPr lang="en-PH" sz="1600"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  <a:latin typeface="+mn-lt"/>
                        </a:rPr>
                        <a:t>Oct 28</a:t>
                      </a:r>
                      <a:endParaRPr lang="en-PH" sz="160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  <a:latin typeface="+mn-lt"/>
                        </a:rPr>
                        <a:t>Friday</a:t>
                      </a:r>
                      <a:endParaRPr lang="en-PH" sz="1600"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6615944"/>
                  </a:ext>
                </a:extLst>
              </a:tr>
              <a:tr h="7513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  <a:latin typeface="+mn-lt"/>
                        </a:rPr>
                        <a:t>8:00-9:00 AM</a:t>
                      </a:r>
                      <a:endParaRPr lang="en-PH" sz="1600"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60020" indent="-160020">
                        <a:lnSpc>
                          <a:spcPct val="107000"/>
                        </a:lnSpc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Orientation</a:t>
                      </a:r>
                      <a:endParaRPr lang="en-PH" sz="1600" dirty="0">
                        <a:effectLst/>
                        <a:latin typeface="+mn-lt"/>
                      </a:endParaRPr>
                    </a:p>
                    <a:p>
                      <a:pPr marL="160020" indent="-160020">
                        <a:lnSpc>
                          <a:spcPct val="107000"/>
                        </a:lnSpc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 </a:t>
                      </a:r>
                      <a:endParaRPr lang="en-PH" sz="1600" dirty="0"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60020" indent="-160020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  <a:latin typeface="+mn-lt"/>
                        </a:rPr>
                        <a:t>Approach to Anemia in Adults </a:t>
                      </a:r>
                      <a:endParaRPr lang="en-PH" sz="160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  <a:latin typeface="+mn-lt"/>
                        </a:rPr>
                        <a:t> </a:t>
                      </a:r>
                      <a:endParaRPr lang="en-PH" sz="1600"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215265" indent="-215265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  <a:latin typeface="+mn-lt"/>
                        </a:rPr>
                        <a:t>Pediatric Hematologic Malignancies </a:t>
                      </a:r>
                      <a:endParaRPr lang="en-PH" sz="160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 </a:t>
                      </a:r>
                      <a:endParaRPr lang="en-PH" sz="1600"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  <a:highlight>
                            <a:srgbClr val="00FFFF"/>
                          </a:highlight>
                          <a:latin typeface="+mn-lt"/>
                        </a:rPr>
                        <a:t>Small Group Discussion</a:t>
                      </a:r>
                      <a:r>
                        <a:rPr lang="en-US" sz="1600">
                          <a:effectLst/>
                          <a:latin typeface="+mn-lt"/>
                        </a:rPr>
                        <a:t>/Simulated Patient Activity/Self Study</a:t>
                      </a:r>
                      <a:endParaRPr lang="en-PH" sz="1600"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  <a:latin typeface="+mn-lt"/>
                        </a:rPr>
                        <a:t>Written Examination in Hematology</a:t>
                      </a:r>
                      <a:endParaRPr lang="en-PH" sz="1600"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0847944"/>
                  </a:ext>
                </a:extLst>
              </a:tr>
              <a:tr h="763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  <a:latin typeface="+mn-lt"/>
                        </a:rPr>
                        <a:t>9:00-10:00 AM</a:t>
                      </a:r>
                      <a:endParaRPr lang="en-PH" sz="1600"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60020" indent="-160020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  <a:latin typeface="+mn-lt"/>
                        </a:rPr>
                        <a:t>Introduction to Hematology </a:t>
                      </a:r>
                      <a:endParaRPr lang="en-PH" sz="1600">
                        <a:effectLst/>
                        <a:latin typeface="+mn-lt"/>
                      </a:endParaRPr>
                    </a:p>
                    <a:p>
                      <a:pPr marL="160020" indent="-160020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 </a:t>
                      </a:r>
                      <a:endParaRPr lang="en-PH" sz="1600"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60020" indent="-160020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  <a:latin typeface="+mn-lt"/>
                        </a:rPr>
                        <a:t>Approach to Anemia in Pediatrics </a:t>
                      </a:r>
                      <a:endParaRPr lang="en-PH" sz="1600"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3299917"/>
                  </a:ext>
                </a:extLst>
              </a:tr>
              <a:tr h="496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  <a:latin typeface="+mn-lt"/>
                        </a:rPr>
                        <a:t>10:00-11:00 AM</a:t>
                      </a:r>
                      <a:endParaRPr lang="en-PH" sz="1600"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60020" indent="-160020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  <a:latin typeface="+mn-lt"/>
                        </a:rPr>
                        <a:t>Common laboratory tests used in hematology </a:t>
                      </a:r>
                      <a:endParaRPr lang="en-PH" sz="1600"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3355" indent="-180340">
                        <a:lnSpc>
                          <a:spcPct val="107000"/>
                        </a:lnSpc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Bleeding Disorders in Adults</a:t>
                      </a:r>
                      <a:endParaRPr lang="en-PH" sz="1600" dirty="0"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215265" indent="-215265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  <a:latin typeface="+mn-lt"/>
                        </a:rPr>
                        <a:t>Adult Hematologic Malignancies </a:t>
                      </a:r>
                      <a:endParaRPr lang="en-PH" sz="1600"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581818"/>
                  </a:ext>
                </a:extLst>
              </a:tr>
              <a:tr h="7638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  <a:latin typeface="+mn-lt"/>
                        </a:rPr>
                        <a:t>11:00AM-12:00NN</a:t>
                      </a:r>
                      <a:endParaRPr lang="en-PH" sz="1600"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60020" indent="-160020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  <a:latin typeface="+mn-lt"/>
                        </a:rPr>
                        <a:t>Simulated Patient Activity/</a:t>
                      </a:r>
                      <a:r>
                        <a:rPr lang="en-US" sz="1600">
                          <a:effectLst/>
                          <a:highlight>
                            <a:srgbClr val="00FFFF"/>
                          </a:highlight>
                          <a:latin typeface="+mn-lt"/>
                        </a:rPr>
                        <a:t>Group Work</a:t>
                      </a:r>
                      <a:r>
                        <a:rPr lang="en-US" sz="1600">
                          <a:effectLst/>
                          <a:latin typeface="+mn-lt"/>
                        </a:rPr>
                        <a:t>/Self Study</a:t>
                      </a:r>
                      <a:endParaRPr lang="en-PH" sz="1600"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3355" indent="-180340">
                        <a:lnSpc>
                          <a:spcPct val="107000"/>
                        </a:lnSpc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Bleeding Disorders in Pediatrics </a:t>
                      </a:r>
                      <a:endParaRPr lang="en-PH" sz="1600" dirty="0"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65"/>
                  </a:ext>
                </a:extLst>
              </a:tr>
              <a:tr h="496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  <a:latin typeface="+mn-lt"/>
                        </a:rPr>
                        <a:t>12:00-1:00PM</a:t>
                      </a:r>
                      <a:endParaRPr lang="en-PH" sz="1600"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L U N C H   B R E A K</a:t>
                      </a:r>
                      <a:endParaRPr lang="en-PH" sz="1600" dirty="0"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  <a:latin typeface="+mn-lt"/>
                        </a:rPr>
                        <a:t> </a:t>
                      </a:r>
                      <a:endParaRPr lang="en-PH" sz="160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  <a:latin typeface="+mn-lt"/>
                        </a:rPr>
                        <a:t> </a:t>
                      </a:r>
                      <a:endParaRPr lang="en-PH" sz="1600"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1439291"/>
                  </a:ext>
                </a:extLst>
              </a:tr>
              <a:tr h="10060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  <a:latin typeface="+mn-lt"/>
                        </a:rPr>
                        <a:t>1:00-3:00PM</a:t>
                      </a:r>
                      <a:endParaRPr lang="en-PH" sz="1600"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60020" indent="-160020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  <a:latin typeface="+mn-lt"/>
                        </a:rPr>
                        <a:t>Blood Bank Plenary </a:t>
                      </a:r>
                      <a:endParaRPr lang="en-PH" sz="1600"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3355" indent="-173355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  <a:latin typeface="+mn-lt"/>
                        </a:rPr>
                        <a:t>Hypercoagulable States </a:t>
                      </a:r>
                      <a:endParaRPr lang="en-PH" sz="1600"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60020" indent="-160020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  <a:latin typeface="+mn-lt"/>
                        </a:rPr>
                        <a:t>Approach to Hematologic Complaints</a:t>
                      </a:r>
                      <a:endParaRPr lang="en-PH" sz="1600"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160020" indent="-160020">
                        <a:lnSpc>
                          <a:spcPct val="107000"/>
                        </a:lnSpc>
                      </a:pPr>
                      <a:r>
                        <a:rPr lang="en-US" sz="1600" dirty="0">
                          <a:effectLst/>
                          <a:highlight>
                            <a:srgbClr val="00FFFF"/>
                          </a:highlight>
                          <a:latin typeface="+mn-lt"/>
                        </a:rPr>
                        <a:t>Small Group Discussion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Simulated Patient Activity/Self Study</a:t>
                      </a:r>
                      <a:endParaRPr lang="en-PH" sz="1600" dirty="0"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Simulated Patient Activity/ </a:t>
                      </a:r>
                      <a:r>
                        <a:rPr lang="en-US" sz="1600" dirty="0">
                          <a:effectLst/>
                          <a:highlight>
                            <a:srgbClr val="00FFFF"/>
                          </a:highlight>
                          <a:latin typeface="+mn-lt"/>
                        </a:rPr>
                        <a:t>Small Group Discussion</a:t>
                      </a:r>
                      <a:endParaRPr lang="en-PH" sz="1600" dirty="0"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8935076"/>
                  </a:ext>
                </a:extLst>
              </a:tr>
              <a:tr h="1260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  <a:latin typeface="+mn-lt"/>
                        </a:rPr>
                        <a:t>3:00-5:00PM</a:t>
                      </a:r>
                      <a:endParaRPr lang="en-PH" sz="160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  <a:latin typeface="+mn-lt"/>
                        </a:rPr>
                        <a:t> </a:t>
                      </a:r>
                      <a:endParaRPr lang="en-PH" sz="1600"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  <a:latin typeface="+mn-lt"/>
                        </a:rPr>
                        <a:t>Pathology/Morphology Plenary </a:t>
                      </a:r>
                      <a:endParaRPr lang="en-PH" sz="1600"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3355" indent="-173355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  <a:latin typeface="+mn-lt"/>
                        </a:rPr>
                        <a:t>Bone Marrow Failure States </a:t>
                      </a:r>
                      <a:endParaRPr lang="en-PH" sz="1600"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Simulated Patient Activity/</a:t>
                      </a:r>
                      <a:r>
                        <a:rPr lang="en-US" sz="1600" dirty="0">
                          <a:effectLst/>
                          <a:highlight>
                            <a:srgbClr val="00FFFF"/>
                          </a:highlight>
                          <a:latin typeface="+mn-lt"/>
                        </a:rPr>
                        <a:t>Group Work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/Self Study</a:t>
                      </a:r>
                      <a:endParaRPr lang="en-PH" sz="1600" dirty="0"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283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341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481"/>
    </mc:Choice>
    <mc:Fallback xmlns="">
      <p:transition spd="slow" advTm="86481"/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843</Words>
  <Application>Microsoft Office PowerPoint</Application>
  <PresentationFormat>Widescreen</PresentationFormat>
  <Paragraphs>138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-apple-system</vt:lpstr>
      <vt:lpstr>Arial</vt:lpstr>
      <vt:lpstr>Calibri</vt:lpstr>
      <vt:lpstr>Calibri Light</vt:lpstr>
      <vt:lpstr>Franklin Gothic Demi Cond</vt:lpstr>
      <vt:lpstr>Helvetica</vt:lpstr>
      <vt:lpstr>Symbol</vt:lpstr>
      <vt:lpstr>Times New Roman</vt:lpstr>
      <vt:lpstr>1_Office Theme</vt:lpstr>
      <vt:lpstr>PowerPoint Presentation</vt:lpstr>
      <vt:lpstr>Course Description</vt:lpstr>
      <vt:lpstr>Module Learning Outcomes</vt:lpstr>
      <vt:lpstr>Major Topics</vt:lpstr>
      <vt:lpstr>Involved Faculty Units</vt:lpstr>
      <vt:lpstr>Reference Materials</vt:lpstr>
      <vt:lpstr>Module Coordinators</vt:lpstr>
      <vt:lpstr>Module Run for AY 2022-2023</vt:lpstr>
      <vt:lpstr>PowerPoint Presentation</vt:lpstr>
      <vt:lpstr>Lectures</vt:lpstr>
      <vt:lpstr>Small Group Case Discussion</vt:lpstr>
      <vt:lpstr>Case Discussion House Rules</vt:lpstr>
      <vt:lpstr>Written Case Report</vt:lpstr>
      <vt:lpstr>Written Case Report</vt:lpstr>
      <vt:lpstr>Written Case Report</vt:lpstr>
      <vt:lpstr>Simulated Patient</vt:lpstr>
      <vt:lpstr>End of Module Written Exam</vt:lpstr>
      <vt:lpstr>Evaluation</vt:lpstr>
      <vt:lpstr>Evaluation for OS 216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Vallente</dc:creator>
  <cp:lastModifiedBy>Tess Dumagay</cp:lastModifiedBy>
  <cp:revision>69</cp:revision>
  <dcterms:created xsi:type="dcterms:W3CDTF">2020-08-26T06:58:14Z</dcterms:created>
  <dcterms:modified xsi:type="dcterms:W3CDTF">2022-10-24T01:56:01Z</dcterms:modified>
</cp:coreProperties>
</file>