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70" r:id="rId6"/>
    <p:sldId id="271" r:id="rId7"/>
    <p:sldId id="282" r:id="rId8"/>
    <p:sldId id="276" r:id="rId9"/>
    <p:sldId id="301" r:id="rId10"/>
    <p:sldId id="280" r:id="rId11"/>
    <p:sldId id="310" r:id="rId12"/>
    <p:sldId id="305" r:id="rId13"/>
    <p:sldId id="303" r:id="rId14"/>
    <p:sldId id="308" r:id="rId15"/>
    <p:sldId id="306" r:id="rId16"/>
    <p:sldId id="307" r:id="rId17"/>
    <p:sldId id="304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09" r:id="rId27"/>
    <p:sldId id="319" r:id="rId28"/>
    <p:sldId id="320" r:id="rId29"/>
    <p:sldId id="321" r:id="rId30"/>
    <p:sldId id="284" r:id="rId31"/>
    <p:sldId id="266" r:id="rId32"/>
    <p:sldId id="283" r:id="rId33"/>
    <p:sldId id="286" r:id="rId34"/>
    <p:sldId id="327" r:id="rId35"/>
    <p:sldId id="322" r:id="rId36"/>
    <p:sldId id="328" r:id="rId37"/>
    <p:sldId id="323" r:id="rId38"/>
    <p:sldId id="329" r:id="rId39"/>
    <p:sldId id="324" r:id="rId40"/>
    <p:sldId id="330" r:id="rId41"/>
    <p:sldId id="287" r:id="rId42"/>
    <p:sldId id="331" r:id="rId43"/>
    <p:sldId id="288" r:id="rId44"/>
    <p:sldId id="289" r:id="rId45"/>
    <p:sldId id="291" r:id="rId46"/>
    <p:sldId id="300" r:id="rId47"/>
    <p:sldId id="326" r:id="rId48"/>
    <p:sldId id="325" r:id="rId49"/>
    <p:sldId id="294" r:id="rId50"/>
    <p:sldId id="277" r:id="rId51"/>
    <p:sldId id="272" r:id="rId52"/>
    <p:sldId id="274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640" autoAdjust="0"/>
  </p:normalViewPr>
  <p:slideViewPr>
    <p:cSldViewPr snapToGrid="0">
      <p:cViewPr varScale="1">
        <p:scale>
          <a:sx n="52" d="100"/>
          <a:sy n="52" d="100"/>
        </p:scale>
        <p:origin x="11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280ED-501F-43DD-95D8-3E2990B4BDCC}" type="datetimeFigureOut">
              <a:rPr lang="en-PH" smtClean="0"/>
              <a:t>17/09/2022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A7A09-5718-454F-91E9-CCEE7F1083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5755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l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41585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41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85412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43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09035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44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83496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45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81681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46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68231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47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698975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49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5337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26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729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28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1857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31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7076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32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88786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33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98909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35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84740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37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35070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A7A09-5718-454F-91E9-CCEE7F10832D}" type="slidenum">
              <a:rPr lang="en-PH" smtClean="0"/>
              <a:t>39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71195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KEAaSpp30LQwzsENOsqdQigN4FVly8pQ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e/1FAIpQLSezv0Jg0zrBph0aqUQNOLEROrmIWmS5--kMRb9f7COKHXkXuA/viewform?vc=0&amp;c=0&amp;w=1&amp;flr=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C1E7-D9B8-498D-8399-E56DE93DC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MEDICINE 251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FFFFFF"/>
                </a:solidFill>
              </a:rPr>
              <a:t>Clinical Clerkship in Internal Medicine</a:t>
            </a:r>
            <a:endParaRPr lang="en-P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A54169-8133-4FB8-9FFA-4080149D0C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AY 2022 - 2023</a:t>
            </a:r>
          </a:p>
          <a:p>
            <a:endParaRPr lang="en-PH" dirty="0"/>
          </a:p>
        </p:txBody>
      </p:sp>
      <p:pic>
        <p:nvPicPr>
          <p:cNvPr id="4" name="Picture 3" descr="Description: IM logo">
            <a:extLst>
              <a:ext uri="{FF2B5EF4-FFF2-40B4-BE49-F238E27FC236}">
                <a16:creationId xmlns:a16="http://schemas.microsoft.com/office/drawing/2014/main" id="{BAF1B376-D424-4F39-BE41-5AFCE65E2DE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5545" y="1049655"/>
            <a:ext cx="1428750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escription: PGH new logo">
            <a:extLst>
              <a:ext uri="{FF2B5EF4-FFF2-40B4-BE49-F238E27FC236}">
                <a16:creationId xmlns:a16="http://schemas.microsoft.com/office/drawing/2014/main" id="{C71BED4E-6C45-4E85-95E2-84D72734767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777" y="3916681"/>
            <a:ext cx="1359535" cy="10985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098C6F4-70B6-43D8-9902-8C7FB3878A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56607" y="3916681"/>
            <a:ext cx="1095375" cy="10953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61317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2D8767-A7DD-4B7C-8D9B-8F3EA6FE9DE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24361843"/>
              </p:ext>
            </p:extLst>
          </p:nvPr>
        </p:nvGraphicFramePr>
        <p:xfrm>
          <a:off x="323533" y="1605349"/>
          <a:ext cx="11544934" cy="3467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603">
                  <a:extLst>
                    <a:ext uri="{9D8B030D-6E8A-4147-A177-3AD203B41FA5}">
                      <a16:colId xmlns:a16="http://schemas.microsoft.com/office/drawing/2014/main" val="4109530872"/>
                    </a:ext>
                  </a:extLst>
                </a:gridCol>
                <a:gridCol w="2533555">
                  <a:extLst>
                    <a:ext uri="{9D8B030D-6E8A-4147-A177-3AD203B41FA5}">
                      <a16:colId xmlns:a16="http://schemas.microsoft.com/office/drawing/2014/main" val="1621915599"/>
                    </a:ext>
                  </a:extLst>
                </a:gridCol>
                <a:gridCol w="1450789">
                  <a:extLst>
                    <a:ext uri="{9D8B030D-6E8A-4147-A177-3AD203B41FA5}">
                      <a16:colId xmlns:a16="http://schemas.microsoft.com/office/drawing/2014/main" val="3325486310"/>
                    </a:ext>
                  </a:extLst>
                </a:gridCol>
                <a:gridCol w="985520">
                  <a:extLst>
                    <a:ext uri="{9D8B030D-6E8A-4147-A177-3AD203B41FA5}">
                      <a16:colId xmlns:a16="http://schemas.microsoft.com/office/drawing/2014/main" val="718562826"/>
                    </a:ext>
                  </a:extLst>
                </a:gridCol>
                <a:gridCol w="1544320">
                  <a:extLst>
                    <a:ext uri="{9D8B030D-6E8A-4147-A177-3AD203B41FA5}">
                      <a16:colId xmlns:a16="http://schemas.microsoft.com/office/drawing/2014/main" val="2895504847"/>
                    </a:ext>
                  </a:extLst>
                </a:gridCol>
                <a:gridCol w="1391920">
                  <a:extLst>
                    <a:ext uri="{9D8B030D-6E8A-4147-A177-3AD203B41FA5}">
                      <a16:colId xmlns:a16="http://schemas.microsoft.com/office/drawing/2014/main" val="1397115203"/>
                    </a:ext>
                  </a:extLst>
                </a:gridCol>
                <a:gridCol w="1307271">
                  <a:extLst>
                    <a:ext uri="{9D8B030D-6E8A-4147-A177-3AD203B41FA5}">
                      <a16:colId xmlns:a16="http://schemas.microsoft.com/office/drawing/2014/main" val="2185081161"/>
                    </a:ext>
                  </a:extLst>
                </a:gridCol>
                <a:gridCol w="1274956">
                  <a:extLst>
                    <a:ext uri="{9D8B030D-6E8A-4147-A177-3AD203B41FA5}">
                      <a16:colId xmlns:a16="http://schemas.microsoft.com/office/drawing/2014/main" val="1043742934"/>
                    </a:ext>
                  </a:extLst>
                </a:gridCol>
              </a:tblGrid>
              <a:tr h="192067">
                <a:tc>
                  <a:txBody>
                    <a:bodyPr/>
                    <a:lstStyle/>
                    <a:p>
                      <a:pPr algn="ctr"/>
                      <a:r>
                        <a:rPr lang="en-US" sz="1750" dirty="0">
                          <a:effectLst/>
                          <a:latin typeface="+mn-lt"/>
                        </a:rPr>
                        <a:t>Week/</a:t>
                      </a:r>
                    </a:p>
                    <a:p>
                      <a:pPr algn="ctr"/>
                      <a:r>
                        <a:rPr lang="en-US" sz="1750" dirty="0">
                          <a:effectLst/>
                          <a:latin typeface="+mn-lt"/>
                        </a:rPr>
                        <a:t>Day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dirty="0">
                          <a:effectLst/>
                          <a:latin typeface="+mn-lt"/>
                        </a:rPr>
                        <a:t>Mon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>
                          <a:effectLst/>
                          <a:latin typeface="+mn-lt"/>
                        </a:rPr>
                        <a:t>Tues</a:t>
                      </a:r>
                      <a:endParaRPr lang="en-PH" sz="175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>
                          <a:effectLst/>
                          <a:latin typeface="+mn-lt"/>
                        </a:rPr>
                        <a:t>Wed</a:t>
                      </a:r>
                      <a:endParaRPr lang="en-PH" sz="175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>
                          <a:effectLst/>
                          <a:latin typeface="+mn-lt"/>
                        </a:rPr>
                        <a:t>Thurs</a:t>
                      </a:r>
                      <a:endParaRPr lang="en-PH" sz="175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>
                          <a:effectLst/>
                          <a:latin typeface="+mn-lt"/>
                        </a:rPr>
                        <a:t>Fri</a:t>
                      </a:r>
                      <a:endParaRPr lang="en-PH" sz="175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>
                          <a:effectLst/>
                          <a:latin typeface="+mn-lt"/>
                        </a:rPr>
                        <a:t>Sat</a:t>
                      </a:r>
                      <a:endParaRPr lang="en-PH" sz="175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>
                          <a:effectLst/>
                          <a:latin typeface="+mn-lt"/>
                        </a:rPr>
                        <a:t>Sun</a:t>
                      </a:r>
                      <a:endParaRPr lang="en-PH" sz="175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extLst>
                  <a:ext uri="{0D108BD9-81ED-4DB2-BD59-A6C34878D82A}">
                    <a16:rowId xmlns:a16="http://schemas.microsoft.com/office/drawing/2014/main" val="2744827476"/>
                  </a:ext>
                </a:extLst>
              </a:tr>
              <a:tr h="576201">
                <a:tc>
                  <a:txBody>
                    <a:bodyPr/>
                    <a:lstStyle/>
                    <a:p>
                      <a:pPr algn="ctr"/>
                      <a:r>
                        <a:rPr lang="en-US" sz="1750" dirty="0"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/>
                      <a:r>
                        <a:rPr lang="en-US" sz="1750" dirty="0">
                          <a:effectLst/>
                          <a:latin typeface="+mn-lt"/>
                          <a:ea typeface="Arial Unicode MS" panose="020B0604020202020204"/>
                          <a:cs typeface="Times New Roman" panose="02020603050405020304" pitchFamily="18" charset="0"/>
                        </a:rPr>
                        <a:t>OPD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 dirty="0">
                          <a:effectLst/>
                          <a:latin typeface="+mn-lt"/>
                        </a:rPr>
                        <a:t>Lectures Made Available</a:t>
                      </a:r>
                      <a:endParaRPr lang="en-PH" sz="1750" dirty="0">
                        <a:effectLst/>
                        <a:latin typeface="+mn-lt"/>
                      </a:endParaRPr>
                    </a:p>
                    <a:p>
                      <a:r>
                        <a:rPr lang="en-US" sz="1750" dirty="0">
                          <a:effectLst/>
                          <a:latin typeface="+mn-lt"/>
                        </a:rPr>
                        <a:t> </a:t>
                      </a:r>
                      <a:endParaRPr lang="en-PH" sz="1750" dirty="0">
                        <a:effectLst/>
                        <a:latin typeface="+mn-lt"/>
                      </a:endParaRPr>
                    </a:p>
                    <a:p>
                      <a:r>
                        <a:rPr lang="en-US" sz="1750" dirty="0">
                          <a:effectLst/>
                          <a:latin typeface="+mn-lt"/>
                        </a:rPr>
                        <a:t>ECG, ABG, CXR </a:t>
                      </a:r>
                      <a:endParaRPr lang="en-PH" sz="1750" dirty="0">
                        <a:effectLst/>
                        <a:latin typeface="+mn-lt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>
                          <a:effectLst/>
                          <a:latin typeface="+mn-lt"/>
                        </a:rPr>
                        <a:t>Department Conference**</a:t>
                      </a:r>
                      <a:endParaRPr lang="en-PH" sz="175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75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 </a:t>
                      </a:r>
                      <a:endParaRPr lang="en-PH" sz="175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 panose="020B0604020202020204"/>
                        <a:cs typeface="Arial Unicode MS" panose="020B0604020202020204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>
                          <a:effectLst/>
                          <a:latin typeface="+mn-lt"/>
                        </a:rPr>
                        <a:t>Department Conference**</a:t>
                      </a:r>
                      <a:endParaRPr lang="en-PH" sz="175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>
                          <a:effectLst/>
                          <a:latin typeface="+mn-lt"/>
                        </a:rPr>
                        <a:t> </a:t>
                      </a:r>
                      <a:endParaRPr lang="en-PH" sz="175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endParaRPr lang="en-PH" sz="1750" dirty="0">
                        <a:effectLst/>
                        <a:highlight>
                          <a:srgbClr val="C0C0C0"/>
                        </a:highlight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750" dirty="0">
                          <a:effectLst/>
                          <a:highlight>
                            <a:srgbClr val="C0C0C0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 </a:t>
                      </a:r>
                      <a:endParaRPr lang="en-PH" sz="1750" dirty="0"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 panose="020B0604020202020204"/>
                        <a:cs typeface="Arial Unicode MS" panose="020B0604020202020204"/>
                      </a:endParaRPr>
                    </a:p>
                  </a:txBody>
                  <a:tcPr marL="32008" marR="32008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525155"/>
                  </a:ext>
                </a:extLst>
              </a:tr>
              <a:tr h="960335">
                <a:tc>
                  <a:txBody>
                    <a:bodyPr/>
                    <a:lstStyle/>
                    <a:p>
                      <a:pPr algn="ctr"/>
                      <a:r>
                        <a:rPr lang="en-US" sz="1750" dirty="0">
                          <a:effectLst/>
                          <a:latin typeface="+mn-lt"/>
                        </a:rPr>
                        <a:t>2</a:t>
                      </a:r>
                    </a:p>
                    <a:p>
                      <a:pPr algn="ctr"/>
                      <a:r>
                        <a:rPr lang="en-US" sz="1750" dirty="0">
                          <a:effectLst/>
                          <a:latin typeface="+mn-lt"/>
                          <a:ea typeface="Arial Unicode MS" panose="020B0604020202020204"/>
                          <a:cs typeface="Times New Roman" panose="02020603050405020304" pitchFamily="18" charset="0"/>
                        </a:rPr>
                        <a:t>Ward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 dirty="0">
                          <a:effectLst/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latin typeface="+mn-lt"/>
                        </a:rPr>
                        <a:t>++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 dirty="0">
                          <a:effectLst/>
                          <a:latin typeface="+mn-lt"/>
                        </a:rPr>
                        <a:t>Department Conference**</a:t>
                      </a:r>
                      <a:endParaRPr lang="en-PH" sz="1750" dirty="0">
                        <a:effectLst/>
                        <a:latin typeface="+mn-lt"/>
                      </a:endParaRPr>
                    </a:p>
                    <a:p>
                      <a:r>
                        <a:rPr lang="en-US" sz="1750" dirty="0">
                          <a:effectLst/>
                          <a:latin typeface="+mn-lt"/>
                        </a:rPr>
                        <a:t> </a:t>
                      </a:r>
                      <a:endParaRPr lang="en-PH" sz="1750" dirty="0">
                        <a:effectLst/>
                        <a:latin typeface="+mn-lt"/>
                      </a:endParaRPr>
                    </a:p>
                    <a:p>
                      <a:r>
                        <a:rPr lang="en-US" sz="1750" dirty="0">
                          <a:effectLst/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latin typeface="+mn-lt"/>
                        </a:rPr>
                        <a:t>++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7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++</a:t>
                      </a:r>
                      <a:endParaRPr lang="en-PH" sz="17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 panose="020B0604020202020204"/>
                        <a:cs typeface="Arial Unicode MS" panose="020B0604020202020204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 dirty="0">
                          <a:effectLst/>
                          <a:latin typeface="+mn-lt"/>
                        </a:rPr>
                        <a:t>Department Conference**</a:t>
                      </a:r>
                      <a:endParaRPr lang="en-PH" sz="1750" dirty="0">
                        <a:effectLst/>
                        <a:latin typeface="+mn-lt"/>
                      </a:endParaRPr>
                    </a:p>
                    <a:p>
                      <a:r>
                        <a:rPr lang="en-US" sz="1750" dirty="0">
                          <a:effectLst/>
                          <a:latin typeface="+mn-lt"/>
                        </a:rPr>
                        <a:t> </a:t>
                      </a:r>
                      <a:endParaRPr lang="en-PH" sz="1750" dirty="0">
                        <a:effectLst/>
                        <a:latin typeface="+mn-lt"/>
                      </a:endParaRPr>
                    </a:p>
                    <a:p>
                      <a:r>
                        <a:rPr lang="en-US" sz="1750" dirty="0">
                          <a:effectLst/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latin typeface="+mn-lt"/>
                        </a:rPr>
                        <a:t>++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 dirty="0">
                          <a:effectLst/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latin typeface="+mn-lt"/>
                        </a:rPr>
                        <a:t>++</a:t>
                      </a:r>
                    </a:p>
                    <a:p>
                      <a:endParaRPr lang="en-US" sz="1750" baseline="3000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aseline="30000" dirty="0">
                          <a:effectLst/>
                          <a:latin typeface="+mn-lt"/>
                          <a:ea typeface="Arial Unicode MS" panose="020B0604020202020204"/>
                          <a:cs typeface="Times New Roman" panose="02020603050405020304" pitchFamily="18" charset="0"/>
                        </a:rPr>
                        <a:t>Bioethics Discussion^^</a:t>
                      </a:r>
                      <a:endParaRPr lang="en-PH" sz="180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 dirty="0">
                          <a:effectLst/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latin typeface="+mn-lt"/>
                        </a:rPr>
                        <a:t>++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 dirty="0">
                          <a:effectLst/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latin typeface="+mn-lt"/>
                        </a:rPr>
                        <a:t>++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extLst>
                  <a:ext uri="{0D108BD9-81ED-4DB2-BD59-A6C34878D82A}">
                    <a16:rowId xmlns:a16="http://schemas.microsoft.com/office/drawing/2014/main" val="1072265638"/>
                  </a:ext>
                </a:extLst>
              </a:tr>
              <a:tr h="1056369">
                <a:tc>
                  <a:txBody>
                    <a:bodyPr/>
                    <a:lstStyle/>
                    <a:p>
                      <a:pPr algn="ctr"/>
                      <a:r>
                        <a:rPr lang="en-US" sz="1750" dirty="0">
                          <a:effectLst/>
                          <a:latin typeface="+mn-lt"/>
                        </a:rPr>
                        <a:t>3</a:t>
                      </a:r>
                    </a:p>
                    <a:p>
                      <a:pPr algn="ctr"/>
                      <a:r>
                        <a:rPr lang="en-US" sz="1750" dirty="0">
                          <a:effectLst/>
                          <a:latin typeface="+mn-lt"/>
                          <a:ea typeface="Arial Unicode MS" panose="020B0604020202020204"/>
                          <a:cs typeface="Times New Roman" panose="02020603050405020304" pitchFamily="18" charset="0"/>
                        </a:rPr>
                        <a:t>Ward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 dirty="0">
                          <a:effectLst/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latin typeface="+mn-lt"/>
                        </a:rPr>
                        <a:t>++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 dirty="0">
                          <a:effectLst/>
                          <a:latin typeface="+mn-lt"/>
                        </a:rPr>
                        <a:t>Department Conference**</a:t>
                      </a:r>
                      <a:endParaRPr lang="en-PH" sz="1750" dirty="0">
                        <a:effectLst/>
                        <a:latin typeface="+mn-lt"/>
                      </a:endParaRPr>
                    </a:p>
                    <a:p>
                      <a:r>
                        <a:rPr lang="en-US" sz="1750" dirty="0">
                          <a:effectLst/>
                          <a:latin typeface="+mn-lt"/>
                        </a:rPr>
                        <a:t> </a:t>
                      </a:r>
                      <a:endParaRPr lang="en-PH" sz="1750" dirty="0">
                        <a:effectLst/>
                        <a:latin typeface="+mn-lt"/>
                      </a:endParaRPr>
                    </a:p>
                    <a:p>
                      <a:r>
                        <a:rPr lang="en-US" sz="1750" dirty="0">
                          <a:effectLst/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latin typeface="+mn-lt"/>
                        </a:rPr>
                        <a:t>++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7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++</a:t>
                      </a:r>
                      <a:endParaRPr lang="en-PH" sz="17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 panose="020B0604020202020204"/>
                        <a:cs typeface="Arial Unicode MS" panose="020B0604020202020204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 dirty="0">
                          <a:effectLst/>
                          <a:latin typeface="+mn-lt"/>
                        </a:rPr>
                        <a:t>Department Conference**</a:t>
                      </a:r>
                      <a:endParaRPr lang="en-PH" sz="1750" dirty="0">
                        <a:effectLst/>
                        <a:latin typeface="+mn-lt"/>
                      </a:endParaRPr>
                    </a:p>
                    <a:p>
                      <a:r>
                        <a:rPr lang="en-US" sz="1750" dirty="0">
                          <a:effectLst/>
                          <a:latin typeface="+mn-lt"/>
                        </a:rPr>
                        <a:t> </a:t>
                      </a:r>
                      <a:endParaRPr lang="en-PH" sz="1750" dirty="0">
                        <a:effectLst/>
                        <a:latin typeface="+mn-lt"/>
                      </a:endParaRPr>
                    </a:p>
                    <a:p>
                      <a:r>
                        <a:rPr lang="en-US" sz="1750" dirty="0">
                          <a:effectLst/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latin typeface="+mn-lt"/>
                        </a:rPr>
                        <a:t>++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 dirty="0">
                          <a:effectLst/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latin typeface="+mn-lt"/>
                        </a:rPr>
                        <a:t>++</a:t>
                      </a:r>
                    </a:p>
                    <a:p>
                      <a:endParaRPr lang="en-US" sz="1750" baseline="3000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aseline="30000" dirty="0">
                          <a:effectLst/>
                          <a:latin typeface="+mn-lt"/>
                          <a:ea typeface="Arial Unicode MS" panose="020B0604020202020204"/>
                          <a:cs typeface="Times New Roman" panose="02020603050405020304" pitchFamily="18" charset="0"/>
                        </a:rPr>
                        <a:t>Bioethics Discussion^^</a:t>
                      </a:r>
                      <a:endParaRPr lang="en-PH" sz="180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 dirty="0">
                          <a:effectLst/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latin typeface="+mn-lt"/>
                        </a:rPr>
                        <a:t>++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tc>
                  <a:txBody>
                    <a:bodyPr/>
                    <a:lstStyle/>
                    <a:p>
                      <a:r>
                        <a:rPr lang="en-US" sz="1750" dirty="0">
                          <a:effectLst/>
                          <a:latin typeface="+mn-lt"/>
                        </a:rPr>
                        <a:t>Ward Work</a:t>
                      </a:r>
                      <a:r>
                        <a:rPr lang="en-US" sz="1750" baseline="30000" dirty="0">
                          <a:effectLst/>
                          <a:latin typeface="+mn-lt"/>
                        </a:rPr>
                        <a:t>++</a:t>
                      </a:r>
                      <a:endParaRPr lang="en-PH" sz="1750" dirty="0">
                        <a:effectLst/>
                        <a:latin typeface="+mn-lt"/>
                        <a:ea typeface="Arial Unicode MS" panose="020B0604020202020204"/>
                        <a:cs typeface="Times New Roman" panose="02020603050405020304" pitchFamily="18" charset="0"/>
                      </a:endParaRPr>
                    </a:p>
                  </a:txBody>
                  <a:tcPr marL="32008" marR="32008" marT="0" marB="0"/>
                </a:tc>
                <a:extLst>
                  <a:ext uri="{0D108BD9-81ED-4DB2-BD59-A6C34878D82A}">
                    <a16:rowId xmlns:a16="http://schemas.microsoft.com/office/drawing/2014/main" val="3966677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706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592A-772F-4A8E-37F2-1E89817BF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REMINDER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C6C6-E3C4-CFB8-EA72-41885CF1F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Before heading to your designated post for the day (whether OPD or ward), make sure to check temperature and check for COVID symptoms</a:t>
            </a:r>
          </a:p>
          <a:p>
            <a:r>
              <a:rPr lang="en-US" sz="3200" dirty="0">
                <a:solidFill>
                  <a:schemeClr val="tx1"/>
                </a:solidFill>
              </a:rPr>
              <a:t>if with symptoms DO NOT go to the hospital – please notify buddy/LO and safety officer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551079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CE33C3-65C8-4858-AB1F-E584B15D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OPD Rotation</a:t>
            </a:r>
            <a:endParaRPr lang="en-PH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706BC-BB8F-4EEC-B605-13ED6D59F5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94080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BA08C-8A50-EC4D-1D4D-B575E588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OPD Rotation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DA582-C3C6-4A71-EE59-250A642FF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Introduce yourself to Consultant (Adult Med) or Resident (team captain)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PH" sz="2800" dirty="0"/>
              <a:t>Take History and PE of patient and come up with diagnosis and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PH" sz="2800" dirty="0"/>
              <a:t>Present to Consultant or Resident your patient and have them check your plan and disposition of patient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PH" sz="2800" dirty="0"/>
              <a:t>Prioritize new patients but may also see follow-up patients</a:t>
            </a:r>
          </a:p>
        </p:txBody>
      </p:sp>
    </p:spTree>
    <p:extLst>
      <p:ext uri="{BB962C8B-B14F-4D97-AF65-F5344CB8AC3E}">
        <p14:creationId xmlns:p14="http://schemas.microsoft.com/office/powerpoint/2010/main" val="3390327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D0128-1109-4B9A-70E5-96235423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OPD daily schedule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118F-C644-3E7D-8C34-42111F648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5308" y="3311375"/>
            <a:ext cx="7860501" cy="2413645"/>
          </a:xfrm>
        </p:spPr>
        <p:txBody>
          <a:bodyPr>
            <a:normAutofit/>
          </a:bodyPr>
          <a:lstStyle/>
          <a:p>
            <a:r>
              <a:rPr lang="en-US" sz="2800" dirty="0"/>
              <a:t>If you are not at the OPD physically, take the time to go thru the introductory lectures, patient safety module, bioethics module, and to read up on must know topics.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90495D-5ABF-5F50-4FF6-322F44C07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924" y="982363"/>
            <a:ext cx="9838285" cy="154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90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BA08C-8A50-EC4D-1D4D-B575E588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OPD Rotation</a:t>
            </a:r>
            <a:br>
              <a:rPr lang="en-US" dirty="0"/>
            </a:br>
            <a:r>
              <a:rPr lang="en-US" dirty="0"/>
              <a:t>Output (for the entire year)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DA582-C3C6-4A71-EE59-250A642FF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Patient Census (Patient Initials only and Diagnosis) – countersigned by resident/consultant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At least 1 consultant graded patient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Patient Safety Case presentation on 2</a:t>
            </a:r>
            <a:r>
              <a:rPr lang="en-US" sz="2800" baseline="30000" dirty="0"/>
              <a:t>nd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 OPD rotation (finalize schedule with Dr </a:t>
            </a:r>
            <a:r>
              <a:rPr lang="en-US" sz="2800" dirty="0" err="1"/>
              <a:t>Lachica</a:t>
            </a:r>
            <a:r>
              <a:rPr lang="en-US" sz="2800" dirty="0"/>
              <a:t>)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324418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CE33C3-65C8-4858-AB1F-E584B15D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Ward Rotation</a:t>
            </a:r>
            <a:endParaRPr lang="en-PH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706BC-BB8F-4EEC-B605-13ED6D59F5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95964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88E0-80E2-3EC8-40BE-FE32B01B8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D03B7-E34E-5257-BA9C-56FC02B2E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defRPr sz="28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dirty="0">
                <a:solidFill>
                  <a:schemeClr val="tx1"/>
                </a:solidFill>
              </a:rPr>
              <a:t>Attendance sheets outside Patient Education Room/Medicine Office</a:t>
            </a:r>
          </a:p>
          <a:p>
            <a:pPr>
              <a:spcBef>
                <a:spcPts val="600"/>
              </a:spcBef>
              <a:defRPr sz="28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dirty="0">
                <a:solidFill>
                  <a:schemeClr val="tx1"/>
                </a:solidFill>
              </a:rPr>
              <a:t>Official time-in (AM duty): 7 AM</a:t>
            </a:r>
          </a:p>
          <a:p>
            <a:pPr>
              <a:spcBef>
                <a:spcPts val="600"/>
              </a:spcBef>
              <a:defRPr sz="28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dirty="0">
                <a:solidFill>
                  <a:schemeClr val="tx1"/>
                </a:solidFill>
              </a:rPr>
              <a:t>Official time-in (PM duty): 7 PM </a:t>
            </a:r>
          </a:p>
          <a:p>
            <a:pPr>
              <a:spcBef>
                <a:spcPts val="600"/>
              </a:spcBef>
              <a:defRPr sz="28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dirty="0">
                <a:solidFill>
                  <a:schemeClr val="tx1"/>
                </a:solidFill>
              </a:rPr>
              <a:t>Late: 7:10 to 7:30 AM </a:t>
            </a:r>
          </a:p>
          <a:p>
            <a:pPr>
              <a:spcBef>
                <a:spcPts val="600"/>
              </a:spcBef>
              <a:defRPr sz="28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dirty="0">
                <a:solidFill>
                  <a:schemeClr val="tx1"/>
                </a:solidFill>
              </a:rPr>
              <a:t>Considered absent: later than 7:30 AM</a:t>
            </a:r>
          </a:p>
          <a:p>
            <a:pPr>
              <a:spcBef>
                <a:spcPts val="600"/>
              </a:spcBef>
              <a:defRPr sz="28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dirty="0">
                <a:solidFill>
                  <a:schemeClr val="tx1"/>
                </a:solidFill>
              </a:rPr>
              <a:t>3 lates = 1 unexcused absence</a:t>
            </a:r>
          </a:p>
          <a:p>
            <a:pPr>
              <a:spcBef>
                <a:spcPts val="600"/>
              </a:spcBef>
              <a:defRPr sz="28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dirty="0">
                <a:solidFill>
                  <a:schemeClr val="tx1"/>
                </a:solidFill>
              </a:rPr>
              <a:t>No signature = 1 unexcused absence</a:t>
            </a:r>
          </a:p>
          <a:p>
            <a:pPr>
              <a:spcBef>
                <a:spcPts val="600"/>
              </a:spcBef>
              <a:defRPr sz="28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dirty="0">
                <a:solidFill>
                  <a:schemeClr val="tx1"/>
                </a:solidFill>
              </a:rPr>
              <a:t>Attendance at </a:t>
            </a:r>
            <a:r>
              <a:rPr lang="en-US" dirty="0" err="1">
                <a:solidFill>
                  <a:schemeClr val="tx1"/>
                </a:solidFill>
              </a:rPr>
              <a:t>Guazon</a:t>
            </a:r>
            <a:r>
              <a:rPr lang="en-US" dirty="0">
                <a:solidFill>
                  <a:schemeClr val="tx1"/>
                </a:solidFill>
              </a:rPr>
              <a:t> Hall will be checked by resident monitors and/or seniors</a:t>
            </a:r>
          </a:p>
        </p:txBody>
      </p:sp>
    </p:spTree>
    <p:extLst>
      <p:ext uri="{BB962C8B-B14F-4D97-AF65-F5344CB8AC3E}">
        <p14:creationId xmlns:p14="http://schemas.microsoft.com/office/powerpoint/2010/main" val="3310654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8DB64-2062-1386-DF44-9C0B0C50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33E2A-38BF-EF02-06BE-829807BF3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>
                <a:solidFill>
                  <a:srgbClr val="FFFF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Always sign the attendance sheet</a:t>
            </a:r>
          </a:p>
          <a:p>
            <a:pPr>
              <a:defRPr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If absent or unable to sign on time:</a:t>
            </a:r>
          </a:p>
          <a:p>
            <a:pPr marL="857250" lvl="1" indent="-457200">
              <a:spcBef>
                <a:spcPts val="600"/>
              </a:spcBef>
              <a:defRPr sz="28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Submit a letter addressed to the LU6 Committee to resident monitors for excused absence/late within 3 days</a:t>
            </a:r>
          </a:p>
          <a:p>
            <a:pPr marL="857250" lvl="1" indent="-457200">
              <a:spcBef>
                <a:spcPts val="600"/>
              </a:spcBef>
              <a:defRPr sz="28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Have your WAPOD/RIC sign the letter indicating the reason for failure to sign the attendance on time</a:t>
            </a:r>
          </a:p>
          <a:p>
            <a:pPr>
              <a:defRPr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No excuse letter = unexcused absence</a:t>
            </a:r>
          </a:p>
          <a:p>
            <a:pPr>
              <a:defRPr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Missed duties/absences will have corresponding make up duties/activities</a:t>
            </a:r>
            <a:endParaRPr lang="en-PH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792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CBE3E-B186-BF26-5F32-CF7CEAEE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Medicine Services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29A76-F50B-2AE4-8E95-493A00CDD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5"/>
              </a:buClr>
              <a:defRPr sz="2800">
                <a:solidFill>
                  <a:srgbClr val="FFFF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6 General Medicine Services</a:t>
            </a:r>
          </a:p>
          <a:p>
            <a:pPr lvl="1">
              <a:spcBef>
                <a:spcPts val="600"/>
              </a:spcBef>
              <a:buClr>
                <a:schemeClr val="accent5"/>
              </a:buClr>
              <a:defRPr sz="2800">
                <a:solidFill>
                  <a:srgbClr val="FFFF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2-3 consultants (with 1 LU consultant), 1 senior resident, 2-3 junior residents, 6 interns, 3-4 clerks</a:t>
            </a:r>
          </a:p>
          <a:p>
            <a:pPr lvl="1">
              <a:spcBef>
                <a:spcPts val="600"/>
              </a:spcBef>
              <a:buClr>
                <a:schemeClr val="accent5"/>
              </a:buClr>
              <a:defRPr sz="2800">
                <a:solidFill>
                  <a:srgbClr val="FFFF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each service admits patients every 6 days</a:t>
            </a:r>
          </a:p>
          <a:p>
            <a:pPr marL="502920" lvl="1" indent="0">
              <a:spcBef>
                <a:spcPts val="600"/>
              </a:spcBef>
              <a:buClr>
                <a:schemeClr val="accent5"/>
              </a:buClr>
              <a:buNone/>
              <a:defRPr sz="2800">
                <a:solidFill>
                  <a:srgbClr val="FFFF00"/>
                </a:solidFill>
                <a:latin typeface="Optima"/>
                <a:ea typeface="Optima"/>
                <a:cs typeface="Optima"/>
                <a:sym typeface="Optima"/>
              </a:defRPr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Clr>
                <a:schemeClr val="accent5"/>
              </a:buClr>
              <a:defRPr sz="2800">
                <a:solidFill>
                  <a:srgbClr val="FFFF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3 duty teams: each duty team is composed of 2 sister services</a:t>
            </a:r>
          </a:p>
          <a:p>
            <a:pPr marL="742950" lvl="1" indent="-285750">
              <a:spcBef>
                <a:spcPts val="500"/>
              </a:spcBef>
              <a:buClr>
                <a:schemeClr val="accent5"/>
              </a:buClr>
              <a:defRPr sz="24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sister services (residents) go on duty every 3 days</a:t>
            </a:r>
          </a:p>
          <a:p>
            <a:endParaRPr lang="en-PH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20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1A31D-D3AF-4A91-982F-4A1FFA171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Year Level Committee</a:t>
            </a:r>
            <a:endParaRPr lang="en-PH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D0EBB-F471-4BC3-9BD9-6F6CAFCA5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108" y="736854"/>
            <a:ext cx="7315200" cy="5375148"/>
          </a:xfrm>
        </p:spPr>
        <p:txBody>
          <a:bodyPr>
            <a:noAutofit/>
          </a:bodyPr>
          <a:lstStyle/>
          <a:p>
            <a:pPr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93CDDD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 lang="en-PH" sz="2800" u="sng" dirty="0">
                <a:solidFill>
                  <a:schemeClr val="tx1"/>
                </a:solidFill>
                <a:latin typeface="Corbel" panose="020B0503020204020204" pitchFamily="34" charset="0"/>
              </a:rPr>
              <a:t>CONSULTANT MONITORS</a:t>
            </a:r>
          </a:p>
          <a:p>
            <a:pPr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93CDDD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 lang="en-PH" sz="2800" u="sng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 lang="en-PH" sz="2800" dirty="0">
                <a:solidFill>
                  <a:schemeClr val="tx1"/>
                </a:solidFill>
                <a:latin typeface="Corbel" panose="020B0503020204020204" pitchFamily="34" charset="0"/>
              </a:rPr>
              <a:t>Dr. Lia Aileen </a:t>
            </a:r>
            <a:r>
              <a:rPr lang="en-PH" sz="2800" dirty="0" err="1">
                <a:solidFill>
                  <a:schemeClr val="tx1"/>
                </a:solidFill>
                <a:latin typeface="Corbel" panose="020B0503020204020204" pitchFamily="34" charset="0"/>
              </a:rPr>
              <a:t>Palileo</a:t>
            </a:r>
            <a:r>
              <a:rPr lang="en-PH" sz="2800" dirty="0">
                <a:solidFill>
                  <a:schemeClr val="tx1"/>
                </a:solidFill>
                <a:latin typeface="Corbel" panose="020B0503020204020204" pitchFamily="34" charset="0"/>
              </a:rPr>
              <a:t>-Villanueva</a:t>
            </a:r>
          </a:p>
          <a:p>
            <a:pPr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 lang="en-PH" sz="2800" dirty="0">
                <a:solidFill>
                  <a:schemeClr val="tx1"/>
                </a:solidFill>
                <a:latin typeface="Corbel" panose="020B0503020204020204" pitchFamily="34" charset="0"/>
              </a:rPr>
              <a:t>Dr. Teresita Dumagay</a:t>
            </a:r>
          </a:p>
          <a:p>
            <a:pPr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 lang="en-PH" sz="2800" dirty="0">
                <a:solidFill>
                  <a:schemeClr val="tx1"/>
                </a:solidFill>
                <a:latin typeface="Corbel" panose="020B0503020204020204" pitchFamily="34" charset="0"/>
              </a:rPr>
              <a:t>Dr. Diana </a:t>
            </a:r>
            <a:r>
              <a:rPr lang="en-PH" sz="2800" dirty="0" err="1">
                <a:solidFill>
                  <a:schemeClr val="tx1"/>
                </a:solidFill>
                <a:latin typeface="Corbel" panose="020B0503020204020204" pitchFamily="34" charset="0"/>
              </a:rPr>
              <a:t>Tamondong-Lachica</a:t>
            </a:r>
            <a:endParaRPr lang="en-PH" sz="28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 lang="en-PH" sz="2800" dirty="0">
                <a:solidFill>
                  <a:schemeClr val="tx1"/>
                </a:solidFill>
                <a:latin typeface="Corbel" panose="020B0503020204020204" pitchFamily="34" charset="0"/>
              </a:rPr>
              <a:t>Dr. Michael San Juan</a:t>
            </a:r>
          </a:p>
          <a:p>
            <a:pPr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93CDDD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 lang="en-PH" sz="28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93CDDD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 lang="en-PH" sz="28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3230563" indent="-182563"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93CDDD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 lang="en-PH" sz="2800" u="sng" dirty="0">
                <a:solidFill>
                  <a:schemeClr val="tx1"/>
                </a:solidFill>
                <a:latin typeface="Corbel" panose="020B0503020204020204" pitchFamily="34" charset="0"/>
              </a:rPr>
              <a:t>RESIDENT MONITORS</a:t>
            </a:r>
          </a:p>
          <a:p>
            <a:pPr marL="3230563" indent="-182563"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93CDDD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 lang="en-PH" sz="2800" u="sng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3230563" indent="-182563"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 lang="en-PH" sz="2800" dirty="0">
                <a:solidFill>
                  <a:schemeClr val="tx1"/>
                </a:solidFill>
                <a:latin typeface="Corbel" panose="020B0503020204020204" pitchFamily="34" charset="0"/>
              </a:rPr>
              <a:t>Dr. Marvin Espino</a:t>
            </a:r>
          </a:p>
          <a:p>
            <a:pPr marL="3230563" indent="-182563"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 lang="en-PH" sz="2800" dirty="0">
                <a:solidFill>
                  <a:schemeClr val="tx1"/>
                </a:solidFill>
                <a:latin typeface="Corbel" panose="020B0503020204020204" pitchFamily="34" charset="0"/>
              </a:rPr>
              <a:t>Dr. Eladio Anino V</a:t>
            </a:r>
          </a:p>
          <a:p>
            <a:pPr marL="3230563" indent="-182563"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 lang="en-PH" sz="2800" dirty="0">
                <a:solidFill>
                  <a:schemeClr val="tx1"/>
                </a:solidFill>
                <a:latin typeface="Corbel" panose="020B0503020204020204" pitchFamily="34" charset="0"/>
              </a:rPr>
              <a:t>Dr. Marc </a:t>
            </a:r>
            <a:r>
              <a:rPr lang="en-PH" sz="2800" dirty="0" err="1">
                <a:solidFill>
                  <a:schemeClr val="tx1"/>
                </a:solidFill>
                <a:latin typeface="Corbel" panose="020B0503020204020204" pitchFamily="34" charset="0"/>
              </a:rPr>
              <a:t>Lharen</a:t>
            </a:r>
            <a:r>
              <a:rPr lang="en-PH" sz="2800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PH" sz="2800" dirty="0" err="1">
                <a:solidFill>
                  <a:schemeClr val="tx1"/>
                </a:solidFill>
                <a:latin typeface="Corbel" panose="020B0503020204020204" pitchFamily="34" charset="0"/>
              </a:rPr>
              <a:t>Barsabal</a:t>
            </a:r>
            <a:endParaRPr lang="en-PH" sz="28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3230563" indent="-182563"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 lang="en-PH" sz="2800" dirty="0">
                <a:solidFill>
                  <a:schemeClr val="tx1"/>
                </a:solidFill>
                <a:latin typeface="Corbel" panose="020B0503020204020204" pitchFamily="34" charset="0"/>
              </a:rPr>
              <a:t>Dr. Marvin </a:t>
            </a:r>
            <a:r>
              <a:rPr lang="en-PH" sz="2800" dirty="0" err="1">
                <a:solidFill>
                  <a:schemeClr val="tx1"/>
                </a:solidFill>
                <a:latin typeface="Corbel" panose="020B0503020204020204" pitchFamily="34" charset="0"/>
              </a:rPr>
              <a:t>Mangulabnan</a:t>
            </a:r>
            <a:endParaRPr lang="en-PH" sz="28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3230563" indent="-182563"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 lang="en-PH" sz="2800" dirty="0">
                <a:solidFill>
                  <a:schemeClr val="tx1"/>
                </a:solidFill>
                <a:latin typeface="Corbel" panose="020B0503020204020204" pitchFamily="34" charset="0"/>
              </a:rPr>
              <a:t>Dr. Brian Alvarez</a:t>
            </a:r>
          </a:p>
          <a:p>
            <a:pPr marL="3230563" indent="-182563">
              <a:lnSpc>
                <a:spcPct val="64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 lang="en-PH" sz="2800" dirty="0">
                <a:solidFill>
                  <a:schemeClr val="tx1"/>
                </a:solidFill>
                <a:latin typeface="Corbel" panose="020B0503020204020204" pitchFamily="34" charset="0"/>
              </a:rPr>
              <a:t>Dr. Chin Vista</a:t>
            </a:r>
          </a:p>
        </p:txBody>
      </p:sp>
    </p:spTree>
    <p:extLst>
      <p:ext uri="{BB962C8B-B14F-4D97-AF65-F5344CB8AC3E}">
        <p14:creationId xmlns:p14="http://schemas.microsoft.com/office/powerpoint/2010/main" val="1318020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FED1D-9B63-48FB-3029-A284ADD0E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Medicine Services Assignment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DD572-CE91-9A5F-5B05-C1092E6F2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Clr>
                <a:schemeClr val="accent5"/>
              </a:buClr>
              <a:defRPr sz="2800">
                <a:solidFill>
                  <a:srgbClr val="FFFF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Clerks will be divided among the 6 Gen Med Services</a:t>
            </a:r>
          </a:p>
          <a:p>
            <a:pPr lvl="1">
              <a:spcBef>
                <a:spcPts val="600"/>
              </a:spcBef>
              <a:buClr>
                <a:schemeClr val="accent5"/>
              </a:buClr>
              <a:defRPr sz="2800">
                <a:solidFill>
                  <a:srgbClr val="FFFF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3-4 clerks per service</a:t>
            </a:r>
          </a:p>
          <a:p>
            <a:pPr lvl="1">
              <a:spcBef>
                <a:spcPts val="600"/>
              </a:spcBef>
              <a:buClr>
                <a:schemeClr val="accent5"/>
              </a:buClr>
              <a:defRPr sz="2800">
                <a:solidFill>
                  <a:srgbClr val="FFFF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clerks will remain with the same service for the entirety of their ward rotation per </a:t>
            </a:r>
            <a:r>
              <a:rPr lang="en-US" sz="2800" dirty="0" err="1">
                <a:solidFill>
                  <a:schemeClr val="tx1"/>
                </a:solidFill>
              </a:rPr>
              <a:t>sem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marL="502920" lvl="1" indent="0">
              <a:spcBef>
                <a:spcPts val="600"/>
              </a:spcBef>
              <a:buClr>
                <a:schemeClr val="accent5"/>
              </a:buClr>
              <a:buNone/>
              <a:defRPr sz="2800">
                <a:solidFill>
                  <a:srgbClr val="FFFF00"/>
                </a:solidFill>
                <a:latin typeface="Optima"/>
                <a:ea typeface="Optima"/>
                <a:cs typeface="Optima"/>
                <a:sym typeface="Optima"/>
              </a:defRPr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Clr>
                <a:schemeClr val="accent5"/>
              </a:buClr>
              <a:defRPr sz="2800">
                <a:solidFill>
                  <a:srgbClr val="FFFF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Clerks will be assigned a maximum of 5 co-managed patients per service</a:t>
            </a:r>
          </a:p>
          <a:p>
            <a:pPr marL="742950" lvl="1" indent="-285750">
              <a:spcBef>
                <a:spcPts val="500"/>
              </a:spcBef>
              <a:buClr>
                <a:schemeClr val="accent5"/>
              </a:buClr>
              <a:defRPr sz="24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co-SIC will be another clerk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903330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8BB5-06C2-E0FB-0164-162B718E4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Medicine Services Activities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0B5AA-C2D8-DF9A-13E8-3315A62B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580768"/>
            <a:ext cx="7807867" cy="5403980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PH" sz="28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Accomplish clinical abstract and discharge summaries of assigned patients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PH" sz="28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Updates the details of the their assigned patients in RADISH service census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PH" sz="28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May do procedures (BE, ABG, Foley, IV, NGT insertion, </a:t>
            </a:r>
            <a:r>
              <a:rPr lang="en-PH" sz="2800" dirty="0" err="1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PH" sz="28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) and make requests for imaging/blood requests  (supervised by the RIC/WAPOD)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PH" sz="28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Attendance in all physical and Zoom service rounds (prioritize rounds with LU consultants)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PH" sz="28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Monitor patients needing </a:t>
            </a:r>
            <a:r>
              <a:rPr lang="en-PH" sz="2800" b="1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HOURLY monitoring </a:t>
            </a:r>
            <a:r>
              <a:rPr lang="en-PH" sz="28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(supervised by the RIC/ROD) and refer deranged vitals (if unsure, don’t hesitate to ask)</a:t>
            </a:r>
          </a:p>
        </p:txBody>
      </p:sp>
    </p:spTree>
    <p:extLst>
      <p:ext uri="{BB962C8B-B14F-4D97-AF65-F5344CB8AC3E}">
        <p14:creationId xmlns:p14="http://schemas.microsoft.com/office/powerpoint/2010/main" val="2192896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8BB5-06C2-E0FB-0164-162B718E4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Medicine Services Activities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0B5AA-C2D8-DF9A-13E8-3315A62BA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PH" sz="28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Make sure you see your patients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PH" sz="2800" dirty="0"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Discuss management with residents, fellows and consultants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PH" sz="2800" dirty="0">
              <a:effectLst/>
              <a:latin typeface="Optim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PH" sz="2800" dirty="0"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During periods with no bedside activity, you may stay in the </a:t>
            </a:r>
            <a:r>
              <a:rPr lang="en-PH" sz="2800" dirty="0" err="1"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callroom</a:t>
            </a:r>
            <a:endParaRPr lang="en-PH" sz="2800" dirty="0">
              <a:effectLst/>
              <a:latin typeface="Optim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PH" sz="2800" dirty="0"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758464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3BC10-F0B5-F9D7-68C2-C7D9E6415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4" y="1123837"/>
            <a:ext cx="3163329" cy="4601183"/>
          </a:xfrm>
        </p:spPr>
        <p:txBody>
          <a:bodyPr/>
          <a:lstStyle/>
          <a:p>
            <a:r>
              <a:rPr lang="en-US" dirty="0"/>
              <a:t>Ward </a:t>
            </a:r>
            <a:r>
              <a:rPr lang="en-US" sz="4000" dirty="0"/>
              <a:t>Endorsements</a:t>
            </a:r>
            <a:endParaRPr lang="en-PH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3EF81-046A-A07F-F800-F5A548761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PH" sz="3200" b="1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GUAZON ENDORSEMENTS </a:t>
            </a:r>
            <a:endParaRPr lang="en-PH" sz="3200" dirty="0">
              <a:effectLst/>
              <a:latin typeface="Optim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PH" sz="32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presided by JWAPODs</a:t>
            </a:r>
            <a:endParaRPr lang="en-PH" sz="3200" dirty="0">
              <a:latin typeface="Optim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PH" sz="32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730-9AM</a:t>
            </a:r>
            <a:endParaRPr lang="en-PH" sz="3200" dirty="0">
              <a:latin typeface="Optim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PH" sz="32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moderated by pre-duty Gen Med and Pay Senior</a:t>
            </a:r>
          </a:p>
          <a:p>
            <a:endParaRPr lang="en-PH" dirty="0"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1494691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3BC10-F0B5-F9D7-68C2-C7D9E6415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4" y="1123837"/>
            <a:ext cx="3163329" cy="4601183"/>
          </a:xfrm>
        </p:spPr>
        <p:txBody>
          <a:bodyPr/>
          <a:lstStyle/>
          <a:p>
            <a:r>
              <a:rPr lang="en-US" dirty="0"/>
              <a:t>Ward </a:t>
            </a:r>
            <a:r>
              <a:rPr lang="en-US" sz="4000" dirty="0"/>
              <a:t>Endorsements</a:t>
            </a:r>
            <a:endParaRPr lang="en-PH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3EF81-046A-A07F-F800-F5A548761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487265"/>
          </a:xfrm>
        </p:spPr>
        <p:txBody>
          <a:bodyPr>
            <a:noAutofit/>
          </a:bodyPr>
          <a:lstStyle/>
          <a:p>
            <a:r>
              <a:rPr lang="en-US" sz="2400" b="1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WAPOD Endorsements</a:t>
            </a:r>
            <a:endParaRPr lang="en-PH" sz="2400" b="1" dirty="0">
              <a:latin typeface="Optim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PH" sz="22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Facilitated by the WAPOD of the Specific WARD</a:t>
            </a:r>
          </a:p>
          <a:p>
            <a:pPr lvl="1"/>
            <a:r>
              <a:rPr lang="en-PH" sz="24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6-630PM – 7-730PM</a:t>
            </a:r>
          </a:p>
          <a:p>
            <a:pPr lvl="1"/>
            <a:r>
              <a:rPr lang="en-PH" sz="24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Endorsements of Q1 monitoring patients by SICs</a:t>
            </a:r>
          </a:p>
          <a:p>
            <a:pPr lvl="2"/>
            <a:r>
              <a:rPr lang="en-PH" sz="22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General Info, Current assessment, “Watch out for” and What to do, Endorse procs</a:t>
            </a:r>
          </a:p>
          <a:p>
            <a:pPr lvl="1"/>
            <a:r>
              <a:rPr lang="en-PH" sz="24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Brief endorsements ONLY, lectures/learnings discouraged</a:t>
            </a:r>
          </a:p>
          <a:p>
            <a:pPr lvl="1"/>
            <a:r>
              <a:rPr lang="en-PH" sz="24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Floor Manager should be assigned by the duty team</a:t>
            </a:r>
          </a:p>
          <a:p>
            <a:pPr lvl="1"/>
            <a:r>
              <a:rPr lang="en-PH" sz="2400" dirty="0">
                <a:effectLst/>
                <a:latin typeface="Optima"/>
                <a:ea typeface="Calibri" panose="020F0502020204030204" pitchFamily="34" charset="0"/>
                <a:cs typeface="Times New Roman" panose="02020603050405020304" pitchFamily="18" charset="0"/>
              </a:rPr>
              <a:t>Attendees: WAPOD, JWAPOD, Duty Team of that Ward and SICs</a:t>
            </a:r>
          </a:p>
          <a:p>
            <a:endParaRPr lang="en-PH" dirty="0"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1728765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9F11-4538-098D-E4C9-AF13B8858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Duty Posts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4CD0B-EAFF-B940-6890-F49C7A062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are 3 Posts for Gen Med Services </a:t>
            </a:r>
          </a:p>
          <a:p>
            <a:pPr lvl="1"/>
            <a:r>
              <a:rPr lang="en-US" sz="2600" dirty="0"/>
              <a:t>Pre-duty, Post-duty and Duty</a:t>
            </a:r>
          </a:p>
          <a:p>
            <a:r>
              <a:rPr lang="en-US" sz="2800" dirty="0"/>
              <a:t>Clerks will follow these duty posts with the exemption of the night duty</a:t>
            </a:r>
          </a:p>
          <a:p>
            <a:r>
              <a:rPr lang="en-US" sz="2800" dirty="0"/>
              <a:t>During night duty, only 1 clerk per Duty Service will be present </a:t>
            </a:r>
          </a:p>
          <a:p>
            <a:r>
              <a:rPr lang="en-US" sz="2800" dirty="0"/>
              <a:t>Clerks who went on night duty will have a true post duty status the next day (may leave after endorsements)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1082470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C7B3-4EF7-1D92-49C1-1536AE705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Night Duty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35E5D-A339-3906-307C-C5AC3804D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6A03BE-65ED-8809-3689-5E94FD217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079" y="864108"/>
            <a:ext cx="8585002" cy="13601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A11A-D98C-BF5F-CED8-9CE337F31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5079" y="4038472"/>
            <a:ext cx="8585002" cy="134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831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25645-5286-FED7-90AC-554D5E8F0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Night Duty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7DAC6-04D0-9648-B660-E033582AD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0600" lvl="1" indent="-519112">
              <a:spcBef>
                <a:spcPts val="500"/>
              </a:spcBef>
              <a:defRPr sz="24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Receiving endorsements from AM duty team</a:t>
            </a:r>
          </a:p>
          <a:p>
            <a:pPr marL="990600" lvl="1" indent="-519112">
              <a:spcBef>
                <a:spcPts val="500"/>
              </a:spcBef>
              <a:defRPr sz="24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Monitoring</a:t>
            </a:r>
          </a:p>
          <a:p>
            <a:pPr marL="990600" lvl="1" indent="-519112">
              <a:spcBef>
                <a:spcPts val="500"/>
              </a:spcBef>
              <a:defRPr sz="24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Procedures</a:t>
            </a:r>
          </a:p>
          <a:p>
            <a:pPr marL="990600" lvl="1" indent="-519112">
              <a:spcBef>
                <a:spcPts val="500"/>
              </a:spcBef>
              <a:defRPr sz="24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Conductions/accompany patients within PGH</a:t>
            </a:r>
          </a:p>
          <a:p>
            <a:pPr marL="990600" lvl="1" indent="-519112">
              <a:spcBef>
                <a:spcPts val="500"/>
              </a:spcBef>
              <a:defRPr sz="2400">
                <a:solidFill>
                  <a:srgbClr val="FFFFFF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lang="en-US" sz="2800" dirty="0">
                <a:solidFill>
                  <a:schemeClr val="tx1"/>
                </a:solidFill>
              </a:rPr>
              <a:t>Preparing for morning endorsements</a:t>
            </a:r>
          </a:p>
        </p:txBody>
      </p:sp>
    </p:spTree>
    <p:extLst>
      <p:ext uri="{BB962C8B-B14F-4D97-AF65-F5344CB8AC3E}">
        <p14:creationId xmlns:p14="http://schemas.microsoft.com/office/powerpoint/2010/main" val="3476732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838E3-2964-F9C1-6996-E3247FFF4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Daily Schedule</a:t>
            </a:r>
            <a:endParaRPr lang="en-PH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8E56A4D-F53A-571E-BF50-A5A25FB235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785128"/>
              </p:ext>
            </p:extLst>
          </p:nvPr>
        </p:nvGraphicFramePr>
        <p:xfrm>
          <a:off x="3646317" y="431114"/>
          <a:ext cx="73152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80185554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543945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Time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Activity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523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7:00AM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Time In; Check on patients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125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7:30AM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Guazon</a:t>
                      </a:r>
                      <a:r>
                        <a:rPr lang="en-US" sz="2000" dirty="0"/>
                        <a:t> Endorsements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220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9:00AM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Check on Patients/Do Procedures/Attend Rounds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36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6:00PM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WAPOD Endorsements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175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7:00PM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Home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2899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B44EA34-CBDD-8371-7170-7C861EDE56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112555"/>
              </p:ext>
            </p:extLst>
          </p:nvPr>
        </p:nvGraphicFramePr>
        <p:xfrm>
          <a:off x="4243560" y="3347580"/>
          <a:ext cx="73152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80185554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543945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Time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Activity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523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6:00PM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Time In; WAPOD Endorsements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125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7:ooPM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Monitoring/Procedures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220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7:00AM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Time In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36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7:30AM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Guazon</a:t>
                      </a:r>
                      <a:r>
                        <a:rPr lang="en-US" sz="2000" dirty="0"/>
                        <a:t> Endorsements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175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9:00AM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Home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28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497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BA08C-8A50-EC4D-1D4D-B575E588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Ward Rotation</a:t>
            </a:r>
            <a:br>
              <a:rPr lang="en-US" dirty="0"/>
            </a:br>
            <a:r>
              <a:rPr lang="en-US" dirty="0"/>
              <a:t>Output (for the entire year)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DA582-C3C6-4A71-EE59-250A642FF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Patient Census (Patient Initials only and Diagnosis) – countersigned by resident/consultant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At least 1 consultant graded patient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2 Written Case Discussion (at end of week 3 and week 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Bioethics Discussion (finalize schedule with Dr San Juan for 1</a:t>
            </a:r>
            <a:r>
              <a:rPr lang="en-US" sz="2800" baseline="30000" dirty="0"/>
              <a:t>st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 and Dr </a:t>
            </a:r>
            <a:r>
              <a:rPr lang="en-US" sz="2800" dirty="0" err="1"/>
              <a:t>Gueco</a:t>
            </a:r>
            <a:r>
              <a:rPr lang="en-US" sz="2800" dirty="0"/>
              <a:t> for 2</a:t>
            </a:r>
            <a:r>
              <a:rPr lang="en-US" sz="2800" baseline="30000" dirty="0"/>
              <a:t>nd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)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42514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EE4FB-4918-413A-9481-8A75BB08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Course Description</a:t>
            </a:r>
            <a:endParaRPr lang="en-PH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86D9A-11E8-4046-86D6-4293A6CA0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000000"/>
                </a:solidFill>
                <a:effectLst/>
                <a:ea typeface="Arial Unicode MS"/>
              </a:rPr>
              <a:t>A 6-week comprehensive training course in the clinical management of common and important medical diseases in a setting that may require </a:t>
            </a:r>
            <a:r>
              <a:rPr lang="en-US" sz="2800" u="sng" dirty="0">
                <a:solidFill>
                  <a:srgbClr val="000000"/>
                </a:solidFill>
                <a:effectLst/>
                <a:ea typeface="Arial Unicode MS"/>
              </a:rPr>
              <a:t>ward or critical care unit admission </a:t>
            </a:r>
            <a:r>
              <a:rPr lang="en-US" sz="2800" dirty="0">
                <a:solidFill>
                  <a:srgbClr val="000000"/>
                </a:solidFill>
                <a:effectLst/>
                <a:ea typeface="Arial Unicode MS"/>
              </a:rPr>
              <a:t>with focus on diagnosis, treatment, prevention, and control.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2062026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CE33C3-65C8-4858-AB1F-E584B15D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Activities/Requirements</a:t>
            </a:r>
            <a:endParaRPr lang="en-PH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706BC-BB8F-4EEC-B605-13ED6D59F5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77863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FEA4-A237-4BFE-AE91-0B025962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128408"/>
            <a:ext cx="3362959" cy="4601183"/>
          </a:xfrm>
        </p:spPr>
        <p:txBody>
          <a:bodyPr/>
          <a:lstStyle/>
          <a:p>
            <a:r>
              <a:rPr lang="en-US" dirty="0"/>
              <a:t>Course Requirements (for the entire 6-week rotation)</a:t>
            </a:r>
            <a:endParaRPr lang="en-PH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57898F-ECD2-4881-BEA1-19827AEBACC6}"/>
              </a:ext>
            </a:extLst>
          </p:cNvPr>
          <p:cNvSpPr txBox="1">
            <a:spLocks/>
          </p:cNvSpPr>
          <p:nvPr/>
        </p:nvSpPr>
        <p:spPr>
          <a:xfrm>
            <a:off x="3910519" y="5166500"/>
            <a:ext cx="8200201" cy="2169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PH" sz="1800" dirty="0">
              <a:effectLst/>
              <a:latin typeface="Times New Roman" panose="02020603050405020304" pitchFamily="18" charset="0"/>
              <a:ea typeface="Arial Unicode MS" panose="020B0604020202020204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4328596-5102-6188-2ABD-747FD45D5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70865"/>
              </p:ext>
            </p:extLst>
          </p:nvPr>
        </p:nvGraphicFramePr>
        <p:xfrm>
          <a:off x="3638378" y="767079"/>
          <a:ext cx="8127999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56276275"/>
                    </a:ext>
                  </a:extLst>
                </a:gridCol>
                <a:gridCol w="1696538">
                  <a:extLst>
                    <a:ext uri="{9D8B030D-6E8A-4147-A177-3AD203B41FA5}">
                      <a16:colId xmlns:a16="http://schemas.microsoft.com/office/drawing/2014/main" val="2162454535"/>
                    </a:ext>
                  </a:extLst>
                </a:gridCol>
                <a:gridCol w="3722128">
                  <a:extLst>
                    <a:ext uri="{9D8B030D-6E8A-4147-A177-3AD203B41FA5}">
                      <a16:colId xmlns:a16="http://schemas.microsoft.com/office/drawing/2014/main" val="429635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Requirement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% Grade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Comment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824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Optima"/>
                          <a:ea typeface="Arial Unicode MS" panose="020B0604020202020204"/>
                        </a:rPr>
                        <a:t>Consultant Cognitive Evaluation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At least 1 inpatient and 1 OPD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870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Optima"/>
                          <a:ea typeface="Arial Unicode MS" panose="020B0604020202020204"/>
                        </a:rPr>
                        <a:t>Clinical Performance: Consultant 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At least 2 – either LU or ward consultant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72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  <a:latin typeface="Optima"/>
                          <a:ea typeface="Arial Unicode MS" panose="020B0604020202020204"/>
                        </a:rPr>
                        <a:t>Clinical Performance: Resident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At least 2 – 1 senior and 1 junior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968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 2" panose="050201020105070707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dirty="0">
                          <a:effectLst/>
                          <a:latin typeface="Optima"/>
                          <a:ea typeface="Arial Unicode MS" panose="020B0604020202020204"/>
                        </a:rPr>
                        <a:t>Peer Evaluation</a:t>
                      </a:r>
                      <a:endParaRPr lang="en-PH" dirty="0">
                        <a:effectLst/>
                        <a:latin typeface="Optima"/>
                        <a:ea typeface="Arial Unicode MS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564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 2" panose="050201020105070707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dirty="0">
                          <a:effectLst/>
                          <a:latin typeface="Optima"/>
                          <a:ea typeface="Arial Unicode MS" panose="020B0604020202020204"/>
                        </a:rPr>
                        <a:t>Written Case Discussion</a:t>
                      </a:r>
                      <a:endParaRPr lang="en-PH" dirty="0">
                        <a:effectLst/>
                        <a:latin typeface="Optima"/>
                        <a:ea typeface="Arial Unicode MS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 after week 3 and 1 after week 5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9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 2" panose="050201020105070707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dirty="0">
                          <a:effectLst/>
                          <a:latin typeface="Optima"/>
                          <a:ea typeface="Arial Unicode MS" panose="020B0604020202020204"/>
                        </a:rPr>
                        <a:t>Final Examination</a:t>
                      </a:r>
                      <a:endParaRPr lang="en-PH" dirty="0">
                        <a:effectLst/>
                        <a:latin typeface="Optima"/>
                        <a:ea typeface="Arial Unicode MS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15%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 items MCQ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593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 2" panose="050201020105070707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dirty="0">
                          <a:effectLst/>
                          <a:latin typeface="Optima"/>
                          <a:ea typeface="Arial Unicode MS" panose="020B0604020202020204"/>
                        </a:rPr>
                        <a:t>Comprehensive Examination</a:t>
                      </a:r>
                      <a:endParaRPr lang="en-PH" dirty="0">
                        <a:effectLst/>
                        <a:latin typeface="Optima"/>
                        <a:ea typeface="Arial Unicode MS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22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 2" panose="050201020105070707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dirty="0">
                          <a:effectLst/>
                          <a:latin typeface="Optima"/>
                          <a:ea typeface="Arial Unicode MS" panose="020B0604020202020204"/>
                        </a:rPr>
                        <a:t>Bioethics Reaction Paper and Discussion</a:t>
                      </a:r>
                      <a:endParaRPr lang="en-PH" dirty="0">
                        <a:effectLst/>
                        <a:latin typeface="Optima"/>
                        <a:ea typeface="Arial Unicode MS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507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  <a:latin typeface="Optima"/>
                          <a:ea typeface="Arial Unicode MS" panose="020B0604020202020204"/>
                        </a:rPr>
                        <a:t>Portfolio 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Formative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Patient census; Procedure log; Introductory Lecture Assignments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81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8621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FEA4-A237-4BFE-AE91-0B025962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128408"/>
            <a:ext cx="3362959" cy="4601183"/>
          </a:xfrm>
        </p:spPr>
        <p:txBody>
          <a:bodyPr/>
          <a:lstStyle/>
          <a:p>
            <a:r>
              <a:rPr lang="en-US" dirty="0"/>
              <a:t>Course Requirements (for the entire 6-week rotation)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0CD9-5844-403E-9305-FE87F5A1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485" y="544154"/>
            <a:ext cx="7384628" cy="5506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>
                <a:effectLst/>
                <a:ea typeface="Arial Unicode MS" panose="020B0604020202020204"/>
              </a:rPr>
              <a:t>**If comprehensive exam will be deemed formative the 10% allotted to it will be divided between final exam and written case discussion</a:t>
            </a:r>
            <a:endParaRPr lang="en-PH" sz="2500" dirty="0">
              <a:effectLst/>
              <a:ea typeface="Arial Unicode MS" panose="020B0604020202020204"/>
            </a:endParaRPr>
          </a:p>
          <a:p>
            <a:pPr marL="0" indent="0">
              <a:buNone/>
            </a:pPr>
            <a:r>
              <a:rPr lang="en-US" sz="2500" dirty="0">
                <a:effectLst/>
                <a:ea typeface="Arial Unicode MS" panose="020B0604020202020204"/>
              </a:rPr>
              <a:t>***If a student fails the final examination or has a failing overall grade then they will be required to have a remedial activity. The remedial activity is a pass or fail activity. </a:t>
            </a:r>
            <a:endParaRPr lang="en-PH" sz="2500" dirty="0">
              <a:effectLst/>
              <a:ea typeface="Arial Unicode MS" panose="020B0604020202020204"/>
            </a:endParaRPr>
          </a:p>
          <a:p>
            <a:pPr marL="0" indent="0">
              <a:buNone/>
            </a:pPr>
            <a:r>
              <a:rPr lang="en-US" sz="2500" dirty="0">
                <a:effectLst/>
                <a:ea typeface="Arial Unicode MS" panose="020B0604020202020204"/>
              </a:rPr>
              <a:t>	- If the student fails the final examination but has a passing overall grade, his/her final grade will be the overall grade once the student passes the remedial activity. </a:t>
            </a:r>
            <a:endParaRPr lang="en-PH" sz="2500" dirty="0">
              <a:effectLst/>
              <a:ea typeface="Arial Unicode MS" panose="020B0604020202020204"/>
            </a:endParaRPr>
          </a:p>
          <a:p>
            <a:pPr marL="0" indent="0">
              <a:buNone/>
            </a:pPr>
            <a:r>
              <a:rPr lang="en-US" sz="2500" dirty="0">
                <a:effectLst/>
                <a:ea typeface="Arial Unicode MS" panose="020B0604020202020204"/>
              </a:rPr>
              <a:t>	- If the student has a failing overall grade, his/her final grade will be the equivalent of a 3.00 once the student passes the remedial activity. </a:t>
            </a:r>
            <a:endParaRPr lang="en-PH" sz="2500" dirty="0">
              <a:effectLst/>
              <a:ea typeface="Arial Unicode MS" panose="020B060402020202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57898F-ECD2-4881-BEA1-19827AEBACC6}"/>
              </a:ext>
            </a:extLst>
          </p:cNvPr>
          <p:cNvSpPr txBox="1">
            <a:spLocks/>
          </p:cNvSpPr>
          <p:nvPr/>
        </p:nvSpPr>
        <p:spPr>
          <a:xfrm>
            <a:off x="3910519" y="5166500"/>
            <a:ext cx="8200201" cy="2169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PH" sz="1800" dirty="0">
              <a:effectLst/>
              <a:latin typeface="Times New Roman" panose="02020603050405020304" pitchFamily="18" charset="0"/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6270928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FEA4-A237-4BFE-AE91-0B025962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128408"/>
            <a:ext cx="3362959" cy="460118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/>
                <a:latin typeface="+mn-lt"/>
                <a:ea typeface="Arial Unicode MS" panose="020B0604020202020204"/>
              </a:rPr>
              <a:t>Summative Evaluation:</a:t>
            </a:r>
            <a:br>
              <a:rPr lang="en-PH" sz="4000" dirty="0">
                <a:effectLst/>
                <a:latin typeface="+mn-lt"/>
                <a:ea typeface="Arial Unicode MS" panose="020B0604020202020204"/>
              </a:rPr>
            </a:br>
            <a:r>
              <a:rPr lang="en-US" sz="4000" b="1" dirty="0">
                <a:effectLst/>
                <a:latin typeface="+mn-lt"/>
                <a:ea typeface="Arial Unicode MS" panose="020B0604020202020204"/>
              </a:rPr>
              <a:t>Consultant Cognitive Evaluation</a:t>
            </a:r>
            <a:r>
              <a:rPr lang="en-US" sz="4000" b="1" i="1" dirty="0">
                <a:solidFill>
                  <a:srgbClr val="D17E14"/>
                </a:solidFill>
                <a:effectLst/>
                <a:latin typeface="+mn-lt"/>
                <a:ea typeface="Arial Unicode MS" panose="020B0604020202020204"/>
              </a:rPr>
              <a:t> </a:t>
            </a:r>
            <a:endParaRPr lang="en-PH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0CD9-5844-403E-9305-FE87F5A1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485" y="544154"/>
            <a:ext cx="7384628" cy="5506071"/>
          </a:xfrm>
        </p:spPr>
        <p:txBody>
          <a:bodyPr>
            <a:noAutofit/>
          </a:bodyPr>
          <a:lstStyle/>
          <a:p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Evaluation is based on oral case presentation (individual)</a:t>
            </a:r>
          </a:p>
          <a:p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Students should have at least </a:t>
            </a:r>
            <a:r>
              <a:rPr lang="en-US" sz="2600" kern="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2 </a:t>
            </a:r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evaluations from consultants – 1 from OPD and 1 from inpatient</a:t>
            </a:r>
          </a:p>
          <a:p>
            <a:r>
              <a:rPr lang="en-US" sz="2600" kern="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For inpatient evaluation we will be assigning a consultant who will grade student presentation on week 6 (students will be allowed to choose which patient they will discuss)</a:t>
            </a:r>
            <a:endParaRPr lang="en-US" sz="26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Final score for this course requirement will be an average of all evaluations made by consultants throughout the entire year (both 1</a:t>
            </a:r>
            <a:r>
              <a:rPr lang="en-US" sz="2600" kern="50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st</a:t>
            </a:r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 and 2</a:t>
            </a:r>
            <a:r>
              <a:rPr lang="en-US" sz="2600" kern="50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nd</a:t>
            </a:r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 semesters)</a:t>
            </a:r>
            <a:endParaRPr lang="en-PH" sz="26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57898F-ECD2-4881-BEA1-19827AEBACC6}"/>
              </a:ext>
            </a:extLst>
          </p:cNvPr>
          <p:cNvSpPr txBox="1">
            <a:spLocks/>
          </p:cNvSpPr>
          <p:nvPr/>
        </p:nvSpPr>
        <p:spPr>
          <a:xfrm>
            <a:off x="3910519" y="5166500"/>
            <a:ext cx="8200201" cy="2169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PH" sz="1800" dirty="0">
              <a:effectLst/>
              <a:latin typeface="Times New Roman" panose="02020603050405020304" pitchFamily="18" charset="0"/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5756202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B47F-58FE-D082-AF2D-6F0526866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Sheet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B81C2-C327-C34E-E2FB-DCCFFC33E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2AE856-B2CB-EE19-1027-EE0AC9F45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075" y="2619375"/>
            <a:ext cx="6257925" cy="4238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B48077-9D06-AA27-68F0-CD1D8BA02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691" y="374821"/>
            <a:ext cx="641985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9878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FEA4-A237-4BFE-AE91-0B025962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128408"/>
            <a:ext cx="3362959" cy="460118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/>
                <a:latin typeface="+mn-lt"/>
                <a:ea typeface="Arial Unicode MS" panose="020B0604020202020204"/>
              </a:rPr>
              <a:t>Summative Evaluation:</a:t>
            </a:r>
            <a:br>
              <a:rPr lang="en-PH" sz="4000" dirty="0">
                <a:effectLst/>
                <a:latin typeface="+mn-lt"/>
                <a:ea typeface="Arial Unicode MS" panose="020B0604020202020204"/>
              </a:rPr>
            </a:br>
            <a:r>
              <a:rPr lang="en-US" sz="4000" b="1" dirty="0">
                <a:effectLst/>
                <a:latin typeface="+mn-lt"/>
                <a:ea typeface="Arial Unicode MS" panose="020B0604020202020204"/>
              </a:rPr>
              <a:t>Consultant Clinical Performance Evaluation</a:t>
            </a:r>
            <a:r>
              <a:rPr lang="en-US" sz="4000" b="1" i="1" dirty="0">
                <a:solidFill>
                  <a:srgbClr val="D17E14"/>
                </a:solidFill>
                <a:effectLst/>
                <a:latin typeface="+mn-lt"/>
                <a:ea typeface="Arial Unicode MS" panose="020B0604020202020204"/>
              </a:rPr>
              <a:t> </a:t>
            </a:r>
            <a:endParaRPr lang="en-PH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0CD9-5844-403E-9305-FE87F5A1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485" y="544154"/>
            <a:ext cx="7384628" cy="5506071"/>
          </a:xfrm>
        </p:spPr>
        <p:txBody>
          <a:bodyPr>
            <a:noAutofit/>
          </a:bodyPr>
          <a:lstStyle/>
          <a:p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Evaluation may come from LU consultant or ward consultant</a:t>
            </a:r>
          </a:p>
          <a:p>
            <a:r>
              <a:rPr lang="en-US" sz="2600" kern="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Based on Behavior and Attitude</a:t>
            </a:r>
            <a:endParaRPr lang="en-US" sz="26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Students should have at least 2 evaluations from consultants</a:t>
            </a:r>
          </a:p>
          <a:p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Final score for this course requirement will be an average of all evaluations made by consultants throughout the entire year (both 1</a:t>
            </a:r>
            <a:r>
              <a:rPr lang="en-US" sz="2600" kern="50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st</a:t>
            </a:r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 and 2</a:t>
            </a:r>
            <a:r>
              <a:rPr lang="en-US" sz="2600" kern="50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nd</a:t>
            </a:r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 semesters).</a:t>
            </a:r>
            <a:endParaRPr lang="en-PH" sz="26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57898F-ECD2-4881-BEA1-19827AEBACC6}"/>
              </a:ext>
            </a:extLst>
          </p:cNvPr>
          <p:cNvSpPr txBox="1">
            <a:spLocks/>
          </p:cNvSpPr>
          <p:nvPr/>
        </p:nvSpPr>
        <p:spPr>
          <a:xfrm>
            <a:off x="3910519" y="5166500"/>
            <a:ext cx="8200201" cy="2169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PH" sz="1800" dirty="0">
              <a:effectLst/>
              <a:latin typeface="Times New Roman" panose="02020603050405020304" pitchFamily="18" charset="0"/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261259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28E98-33B1-4623-15C4-E54825082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Sheet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D440-8133-E4C1-060F-E4CFA7B7A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614D6B-8BE4-215A-8202-6716EA81F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006" y="132038"/>
            <a:ext cx="6705600" cy="50387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2DF890-2404-6001-6F6B-288DE5B6E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741" y="2204522"/>
            <a:ext cx="64008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576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FEA4-A237-4BFE-AE91-0B025962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128408"/>
            <a:ext cx="3362959" cy="460118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/>
                <a:latin typeface="+mn-lt"/>
                <a:ea typeface="Arial Unicode MS" panose="020B0604020202020204"/>
              </a:rPr>
              <a:t>Summative Evaluation:</a:t>
            </a:r>
            <a:br>
              <a:rPr lang="en-PH" sz="4000" dirty="0">
                <a:effectLst/>
                <a:latin typeface="+mn-lt"/>
                <a:ea typeface="Arial Unicode MS" panose="020B0604020202020204"/>
              </a:rPr>
            </a:br>
            <a:r>
              <a:rPr lang="en-US" sz="4000" b="1" dirty="0">
                <a:effectLst/>
                <a:latin typeface="+mn-lt"/>
                <a:ea typeface="Arial Unicode MS" panose="020B0604020202020204"/>
              </a:rPr>
              <a:t>Resident Clinical Performance Evaluation</a:t>
            </a:r>
            <a:r>
              <a:rPr lang="en-US" sz="4000" b="1" i="1" dirty="0">
                <a:solidFill>
                  <a:srgbClr val="D17E14"/>
                </a:solidFill>
                <a:effectLst/>
                <a:latin typeface="+mn-lt"/>
                <a:ea typeface="Arial Unicode MS" panose="020B0604020202020204"/>
              </a:rPr>
              <a:t> </a:t>
            </a:r>
            <a:endParaRPr lang="en-PH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0CD9-5844-403E-9305-FE87F5A1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485" y="544154"/>
            <a:ext cx="7384628" cy="5506071"/>
          </a:xfrm>
        </p:spPr>
        <p:txBody>
          <a:bodyPr>
            <a:noAutofit/>
          </a:bodyPr>
          <a:lstStyle/>
          <a:p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Evaluation may come from senior or junior IM resident</a:t>
            </a:r>
          </a:p>
          <a:p>
            <a:r>
              <a:rPr lang="en-US" sz="2600" kern="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Based on Behavior and Attitude</a:t>
            </a:r>
            <a:endParaRPr lang="en-US" sz="26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Students should have at least 2 evaluations from 2 different residents</a:t>
            </a:r>
          </a:p>
          <a:p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Final score for this course requirement will be an average of all evaluations made by residents throughout the entire year (both 1</a:t>
            </a:r>
            <a:r>
              <a:rPr lang="en-US" sz="2600" kern="50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st</a:t>
            </a:r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 and 2</a:t>
            </a:r>
            <a:r>
              <a:rPr lang="en-US" sz="2600" kern="50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nd</a:t>
            </a:r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 semesters).</a:t>
            </a:r>
            <a:endParaRPr lang="en-PH" sz="26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57898F-ECD2-4881-BEA1-19827AEBACC6}"/>
              </a:ext>
            </a:extLst>
          </p:cNvPr>
          <p:cNvSpPr txBox="1">
            <a:spLocks/>
          </p:cNvSpPr>
          <p:nvPr/>
        </p:nvSpPr>
        <p:spPr>
          <a:xfrm>
            <a:off x="3910519" y="5166500"/>
            <a:ext cx="8200201" cy="2169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PH" sz="1800" dirty="0">
              <a:effectLst/>
              <a:latin typeface="Times New Roman" panose="02020603050405020304" pitchFamily="18" charset="0"/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787470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7C08C-F488-8564-E105-597724533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Sheet</a:t>
            </a:r>
            <a:endParaRPr lang="en-PH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E2E8AD-D62E-25B3-2B83-619B14F781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1625" y="904875"/>
            <a:ext cx="6829425" cy="5038725"/>
          </a:xfrm>
        </p:spPr>
      </p:pic>
    </p:spTree>
    <p:extLst>
      <p:ext uri="{BB962C8B-B14F-4D97-AF65-F5344CB8AC3E}">
        <p14:creationId xmlns:p14="http://schemas.microsoft.com/office/powerpoint/2010/main" val="40188000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FEA4-A237-4BFE-AE91-0B025962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128408"/>
            <a:ext cx="3362959" cy="460118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/>
                <a:latin typeface="+mn-lt"/>
                <a:ea typeface="Arial Unicode MS" panose="020B0604020202020204"/>
              </a:rPr>
              <a:t>Summative Evaluation:</a:t>
            </a:r>
            <a:br>
              <a:rPr lang="en-PH" sz="4000" dirty="0">
                <a:effectLst/>
                <a:latin typeface="+mn-lt"/>
                <a:ea typeface="Arial Unicode MS" panose="020B0604020202020204"/>
              </a:rPr>
            </a:br>
            <a:r>
              <a:rPr lang="en-US" sz="4000" b="1" dirty="0">
                <a:effectLst/>
                <a:latin typeface="+mn-lt"/>
                <a:ea typeface="Arial Unicode MS" panose="020B0604020202020204"/>
              </a:rPr>
              <a:t>Peer Evaluation</a:t>
            </a:r>
            <a:r>
              <a:rPr lang="en-US" sz="4000" b="1" i="1" dirty="0">
                <a:solidFill>
                  <a:srgbClr val="D17E14"/>
                </a:solidFill>
                <a:effectLst/>
                <a:latin typeface="+mn-lt"/>
                <a:ea typeface="Arial Unicode MS" panose="020B0604020202020204"/>
              </a:rPr>
              <a:t> </a:t>
            </a:r>
            <a:endParaRPr lang="en-PH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0CD9-5844-403E-9305-FE87F5A1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485" y="544154"/>
            <a:ext cx="7384628" cy="5506071"/>
          </a:xfrm>
        </p:spPr>
        <p:txBody>
          <a:bodyPr>
            <a:noAutofit/>
          </a:bodyPr>
          <a:lstStyle/>
          <a:p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Evaluation done at the end of the year</a:t>
            </a:r>
          </a:p>
          <a:p>
            <a:r>
              <a:rPr lang="en-US" sz="2600" kern="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Based on Behavior and Attitude</a:t>
            </a:r>
            <a:endParaRPr lang="en-US" sz="26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Students should have at least 1 evaluation from another clerk who was on the same service or they went on duty (OPD or ward)</a:t>
            </a:r>
          </a:p>
          <a:p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Final score for this course requirement will be an average of all evaluations made by clerks throughout the entire year (both 1</a:t>
            </a:r>
            <a:r>
              <a:rPr lang="en-US" sz="2600" kern="50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st</a:t>
            </a:r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 and 2</a:t>
            </a:r>
            <a:r>
              <a:rPr lang="en-US" sz="2600" kern="50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nd</a:t>
            </a:r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 semesters).</a:t>
            </a:r>
            <a:endParaRPr lang="en-PH" sz="26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57898F-ECD2-4881-BEA1-19827AEBACC6}"/>
              </a:ext>
            </a:extLst>
          </p:cNvPr>
          <p:cNvSpPr txBox="1">
            <a:spLocks/>
          </p:cNvSpPr>
          <p:nvPr/>
        </p:nvSpPr>
        <p:spPr>
          <a:xfrm>
            <a:off x="3910519" y="5166500"/>
            <a:ext cx="8200201" cy="2169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PH" sz="1800" dirty="0">
              <a:effectLst/>
              <a:latin typeface="Times New Roman" panose="02020603050405020304" pitchFamily="18" charset="0"/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15988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902AB-72C5-43A6-B6F9-D4C950862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Course Objectives</a:t>
            </a:r>
            <a:endParaRPr lang="en-PH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C6552-672C-4B18-A298-804EF1006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6800" y="365760"/>
            <a:ext cx="8056880" cy="5994400"/>
          </a:xfrm>
        </p:spPr>
        <p:txBody>
          <a:bodyPr>
            <a:normAutofit/>
          </a:bodyPr>
          <a:lstStyle/>
          <a:p>
            <a:pPr marL="2095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PH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the end of the course, the student should be able to:</a:t>
            </a:r>
          </a:p>
          <a:p>
            <a:pPr marL="200660" indent="-179705">
              <a:lnSpc>
                <a:spcPct val="107000"/>
              </a:lnSpc>
              <a:spcAft>
                <a:spcPts val="800"/>
              </a:spcAft>
            </a:pPr>
            <a:r>
              <a:rPr lang="en-PH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correlate the pathophysiology of the patient's disease to the history, physical examination and laboratory data in order to arrive at a definitive diagnosis and differential diagnosis of common diseases and some less common but serious/life threatening diseases</a:t>
            </a:r>
          </a:p>
          <a:p>
            <a:pPr marL="200660" indent="-179705">
              <a:lnSpc>
                <a:spcPct val="107000"/>
              </a:lnSpc>
              <a:spcAft>
                <a:spcPts val="800"/>
              </a:spcAft>
            </a:pPr>
            <a:r>
              <a:rPr lang="en-PH" dirty="0"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acquire skills in organizing and presenting information pertinent to the diagnosis and differential diagnosis</a:t>
            </a:r>
            <a:endParaRPr lang="en-PH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660" indent="-200660">
              <a:lnSpc>
                <a:spcPct val="107000"/>
              </a:lnSpc>
              <a:spcAft>
                <a:spcPts val="800"/>
              </a:spcAft>
            </a:pPr>
            <a:r>
              <a:rPr lang="en-PH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propose diagnostic and therapeutic plans and perform specific diagnostic and therapeutic interventions</a:t>
            </a:r>
            <a:endParaRPr lang="en-PH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660">
              <a:lnSpc>
                <a:spcPct val="107000"/>
              </a:lnSpc>
              <a:spcAft>
                <a:spcPts val="800"/>
              </a:spcAft>
            </a:pPr>
            <a:r>
              <a:rPr lang="en-PH" dirty="0"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demonstrate sensitivity to the human needs and social implications of the patient's disease</a:t>
            </a:r>
          </a:p>
          <a:p>
            <a:r>
              <a:rPr lang="en-PH" dirty="0"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work harmoniously with peer groups, supervisor and related coworkers and develop good interpersonal relationship with all the personnel involved in the care of his patient</a:t>
            </a:r>
            <a:endParaRPr lang="en-PH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082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9183-9F4F-6196-C534-E145AAA31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Sheet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28411-5C92-4AA0-5D34-875CE5AAE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DAB9FF-4977-453B-A8B3-436F1141B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118" y="864108"/>
            <a:ext cx="699135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519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FEA4-A237-4BFE-AE91-0B025962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128408"/>
            <a:ext cx="3362959" cy="460118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/>
                <a:latin typeface="+mn-lt"/>
                <a:ea typeface="Arial Unicode MS" panose="020B0604020202020204"/>
              </a:rPr>
              <a:t>Summative Evaluation:</a:t>
            </a:r>
            <a:br>
              <a:rPr lang="en-PH" sz="4000" dirty="0">
                <a:effectLst/>
                <a:latin typeface="+mn-lt"/>
                <a:ea typeface="Arial Unicode MS" panose="020B0604020202020204"/>
              </a:rPr>
            </a:br>
            <a:r>
              <a:rPr lang="en-US" sz="4000" b="1" kern="5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/>
                <a:cs typeface="Arial Unicode MS" panose="020B0604020202020204"/>
              </a:rPr>
              <a:t>Written Case Discussion </a:t>
            </a:r>
            <a:br>
              <a:rPr lang="en-PH" sz="18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/>
                <a:cs typeface="Arial Unicode MS" panose="020B0604020202020204"/>
              </a:rPr>
            </a:br>
            <a:endParaRPr lang="en-PH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0CD9-5844-403E-9305-FE87F5A1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485" y="544154"/>
            <a:ext cx="7384628" cy="5506071"/>
          </a:xfrm>
        </p:spPr>
        <p:txBody>
          <a:bodyPr>
            <a:noAutofit/>
          </a:bodyPr>
          <a:lstStyle/>
          <a:p>
            <a:r>
              <a:rPr lang="en-US" sz="3000" dirty="0">
                <a:effectLst/>
                <a:ea typeface="Arial Unicode MS" panose="020B0604020202020204"/>
              </a:rPr>
              <a:t>written case discussion will be based on a </a:t>
            </a:r>
            <a:r>
              <a:rPr lang="en-US" sz="3000" dirty="0">
                <a:ea typeface="Arial Unicode MS" panose="020B0604020202020204"/>
              </a:rPr>
              <a:t>case handled by the clerks in the wards</a:t>
            </a:r>
          </a:p>
          <a:p>
            <a:r>
              <a:rPr lang="en-US" sz="3000" dirty="0">
                <a:effectLst/>
                <a:ea typeface="Arial Unicode MS" panose="020B0604020202020204"/>
              </a:rPr>
              <a:t>students are allowed to pick which case they will discuss</a:t>
            </a:r>
          </a:p>
          <a:p>
            <a:r>
              <a:rPr lang="en-US" sz="3000" dirty="0">
                <a:effectLst/>
                <a:ea typeface="Arial Unicode MS" panose="020B0604020202020204"/>
              </a:rPr>
              <a:t>students will be asked to submit a total of 2 written case discussions</a:t>
            </a:r>
            <a:endParaRPr lang="en-PH" sz="30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57898F-ECD2-4881-BEA1-19827AEBACC6}"/>
              </a:ext>
            </a:extLst>
          </p:cNvPr>
          <p:cNvSpPr txBox="1">
            <a:spLocks/>
          </p:cNvSpPr>
          <p:nvPr/>
        </p:nvSpPr>
        <p:spPr>
          <a:xfrm>
            <a:off x="3910519" y="5166500"/>
            <a:ext cx="8200201" cy="2169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PH" sz="1800" dirty="0">
              <a:effectLst/>
              <a:latin typeface="Times New Roman" panose="02020603050405020304" pitchFamily="18" charset="0"/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1222304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8BF6-A5E1-D4C0-2AC6-9DC9D2FA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Sheet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08881-396F-553C-A69F-6A0BBF69C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6CF6A4-B328-82C0-DADB-819D48233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513" y="3254332"/>
            <a:ext cx="6715125" cy="3438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7B7745-F98D-3B9C-9757-5E1539186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6537" y="632254"/>
            <a:ext cx="663892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466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FEA4-A237-4BFE-AE91-0B025962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128408"/>
            <a:ext cx="3362959" cy="460118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/>
                <a:latin typeface="+mn-lt"/>
                <a:ea typeface="Arial Unicode MS" panose="020B0604020202020204"/>
              </a:rPr>
              <a:t>Summative Evaluation:</a:t>
            </a:r>
            <a:br>
              <a:rPr lang="en-PH" sz="4000" dirty="0">
                <a:effectLst/>
                <a:latin typeface="+mn-lt"/>
                <a:ea typeface="Arial Unicode MS" panose="020B0604020202020204"/>
              </a:rPr>
            </a:br>
            <a:r>
              <a:rPr lang="en-US" sz="4000" b="1" kern="5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/>
                <a:cs typeface="Arial Unicode MS" panose="020B0604020202020204"/>
              </a:rPr>
              <a:t>Bioethics Module</a:t>
            </a:r>
            <a:br>
              <a:rPr lang="en-PH" sz="18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/>
                <a:cs typeface="Arial Unicode MS" panose="020B0604020202020204"/>
              </a:rPr>
            </a:br>
            <a:endParaRPr lang="en-PH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0CD9-5844-403E-9305-FE87F5A1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485" y="544154"/>
            <a:ext cx="7384628" cy="5506071"/>
          </a:xfrm>
        </p:spPr>
        <p:txBody>
          <a:bodyPr>
            <a:noAutofit/>
          </a:bodyPr>
          <a:lstStyle/>
          <a:p>
            <a:r>
              <a:rPr lang="en-US" sz="28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The numerical grade for this requirement will be an average of the score from the reaction paper and the synchronous case discussion.</a:t>
            </a:r>
            <a:endParaRPr lang="en-PH" sz="28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57898F-ECD2-4881-BEA1-19827AEBACC6}"/>
              </a:ext>
            </a:extLst>
          </p:cNvPr>
          <p:cNvSpPr txBox="1">
            <a:spLocks/>
          </p:cNvSpPr>
          <p:nvPr/>
        </p:nvSpPr>
        <p:spPr>
          <a:xfrm>
            <a:off x="3910519" y="5166500"/>
            <a:ext cx="8200201" cy="2169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PH" sz="1800" dirty="0">
              <a:effectLst/>
              <a:latin typeface="Times New Roman" panose="02020603050405020304" pitchFamily="18" charset="0"/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03443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FEA4-A237-4BFE-AE91-0B025962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128408"/>
            <a:ext cx="3362959" cy="460118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/>
                <a:latin typeface="+mn-lt"/>
                <a:ea typeface="Arial Unicode MS" panose="020B0604020202020204"/>
              </a:rPr>
              <a:t>Summative Evaluation:</a:t>
            </a:r>
            <a:br>
              <a:rPr lang="en-PH" sz="4000" dirty="0">
                <a:effectLst/>
                <a:latin typeface="+mn-lt"/>
                <a:ea typeface="Arial Unicode MS" panose="020B0604020202020204"/>
              </a:rPr>
            </a:br>
            <a:r>
              <a:rPr lang="en-US" sz="4000" b="1" kern="5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/>
                <a:cs typeface="Arial Unicode MS" panose="020B0604020202020204"/>
              </a:rPr>
              <a:t>Final Examination</a:t>
            </a:r>
            <a:br>
              <a:rPr lang="en-PH" sz="18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/>
                <a:cs typeface="Arial Unicode MS" panose="020B0604020202020204"/>
              </a:rPr>
            </a:br>
            <a:endParaRPr lang="en-PH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0CD9-5844-403E-9305-FE87F5A1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485" y="544154"/>
            <a:ext cx="7384628" cy="5506071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effectLst/>
                <a:ea typeface="Arial Unicode MS" panose="020B0604020202020204"/>
              </a:rPr>
              <a:t>This will be given at the end of </a:t>
            </a:r>
            <a:r>
              <a:rPr lang="en-US" sz="2800">
                <a:effectLst/>
                <a:ea typeface="Arial Unicode MS" panose="020B0604020202020204"/>
              </a:rPr>
              <a:t>the year. </a:t>
            </a:r>
            <a:endParaRPr lang="en-US" sz="2800" dirty="0">
              <a:effectLst/>
              <a:ea typeface="Arial Unicode MS" panose="020B0604020202020204"/>
            </a:endParaRPr>
          </a:p>
          <a:p>
            <a:pPr algn="just"/>
            <a:r>
              <a:rPr lang="en-US" sz="2800" dirty="0">
                <a:effectLst/>
                <a:ea typeface="Arial Unicode MS" panose="020B0604020202020204"/>
              </a:rPr>
              <a:t>The examination will consist of 100 multiple choice questions on the must know topics and essential skills.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57898F-ECD2-4881-BEA1-19827AEBACC6}"/>
              </a:ext>
            </a:extLst>
          </p:cNvPr>
          <p:cNvSpPr txBox="1">
            <a:spLocks/>
          </p:cNvSpPr>
          <p:nvPr/>
        </p:nvSpPr>
        <p:spPr>
          <a:xfrm>
            <a:off x="3910519" y="5166500"/>
            <a:ext cx="8200201" cy="2169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PH" sz="1800" dirty="0">
              <a:effectLst/>
              <a:latin typeface="Times New Roman" panose="02020603050405020304" pitchFamily="18" charset="0"/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0797565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FEA4-A237-4BFE-AE91-0B025962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128408"/>
            <a:ext cx="3362959" cy="460118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/>
                <a:latin typeface="+mn-lt"/>
                <a:ea typeface="Arial Unicode MS" panose="020B0604020202020204"/>
              </a:rPr>
              <a:t>Formative Evaluation:</a:t>
            </a:r>
            <a:br>
              <a:rPr lang="en-PH" sz="4000" b="1" dirty="0">
                <a:effectLst/>
                <a:latin typeface="+mn-lt"/>
                <a:ea typeface="Arial Unicode MS" panose="020B0604020202020204"/>
              </a:rPr>
            </a:br>
            <a:r>
              <a:rPr lang="en-PH" sz="4000" b="1" dirty="0">
                <a:effectLst/>
                <a:latin typeface="+mn-lt"/>
                <a:ea typeface="Arial Unicode MS" panose="020B0604020202020204"/>
              </a:rPr>
              <a:t>Introductory </a:t>
            </a:r>
            <a:r>
              <a:rPr lang="en-US" sz="4000" b="1" kern="5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/>
                <a:cs typeface="Arial Unicode MS" panose="020B0604020202020204"/>
              </a:rPr>
              <a:t>Lectures and Curated Content</a:t>
            </a:r>
            <a:endParaRPr lang="en-PH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0CD9-5844-403E-9305-FE87F5A1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485" y="544154"/>
            <a:ext cx="7384628" cy="585664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PH" sz="2400" dirty="0">
                <a:effectLst/>
                <a:ea typeface="Times New Roman" panose="02020603050405020304" pitchFamily="18" charset="0"/>
              </a:rPr>
              <a:t>5 annotated lectures by our faculty are as follows:</a:t>
            </a:r>
          </a:p>
          <a:p>
            <a:pPr marL="1081088" lvl="0" indent="-3683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ECG Interpretation</a:t>
            </a:r>
            <a:endParaRPr lang="en-PH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pPr marL="1081088" lvl="0" indent="-3683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ABG Interpretation</a:t>
            </a:r>
            <a:endParaRPr lang="en-PH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pPr marL="1081088" lvl="0" indent="-3683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Chest x-ray Reading</a:t>
            </a:r>
            <a:endParaRPr lang="en-PH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pPr marL="1081088" lvl="0" indent="-3683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Fluids and Electrolytes</a:t>
            </a:r>
            <a:endParaRPr lang="en-PH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pPr marL="1081088" lvl="0" indent="-3683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Telemedicine</a:t>
            </a:r>
          </a:p>
          <a:p>
            <a:pPr marL="712788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PH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pPr>
              <a:spcBef>
                <a:spcPts val="0"/>
              </a:spcBef>
            </a:pPr>
            <a:r>
              <a:rPr lang="en-PH" sz="2400" dirty="0">
                <a:effectLst/>
                <a:ea typeface="Times New Roman" panose="02020603050405020304" pitchFamily="18" charset="0"/>
              </a:rPr>
              <a:t>Curated materials are for the following topics:</a:t>
            </a:r>
          </a:p>
          <a:p>
            <a:pPr marL="1081088" lvl="0" indent="-3683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Concept mapping</a:t>
            </a:r>
            <a:endParaRPr lang="en-PH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pPr marL="1081088" lvl="0" indent="-3683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Making problem lists</a:t>
            </a:r>
            <a:endParaRPr lang="en-PH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pPr marL="1081088" lvl="0" indent="-3683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Essential Skills </a:t>
            </a:r>
          </a:p>
          <a:p>
            <a:pPr marL="1081088" lvl="0" indent="-3683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Patient Safety</a:t>
            </a:r>
            <a:endParaRPr lang="en-PH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57898F-ECD2-4881-BEA1-19827AEBACC6}"/>
              </a:ext>
            </a:extLst>
          </p:cNvPr>
          <p:cNvSpPr txBox="1">
            <a:spLocks/>
          </p:cNvSpPr>
          <p:nvPr/>
        </p:nvSpPr>
        <p:spPr>
          <a:xfrm>
            <a:off x="3910519" y="5166500"/>
            <a:ext cx="8200201" cy="2169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PH" sz="1800" dirty="0">
              <a:effectLst/>
              <a:latin typeface="Times New Roman" panose="02020603050405020304" pitchFamily="18" charset="0"/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527510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FEA4-A237-4BFE-AE91-0B025962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128408"/>
            <a:ext cx="3362959" cy="460118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/>
                <a:latin typeface="+mn-lt"/>
                <a:ea typeface="Arial Unicode MS" panose="020B0604020202020204"/>
              </a:rPr>
              <a:t>Formative Evaluation:</a:t>
            </a:r>
            <a:br>
              <a:rPr lang="en-PH" sz="4000" b="1" dirty="0">
                <a:effectLst/>
                <a:latin typeface="+mn-lt"/>
                <a:ea typeface="Arial Unicode MS" panose="020B0604020202020204"/>
              </a:rPr>
            </a:br>
            <a:r>
              <a:rPr lang="en-US" sz="4000" b="1" dirty="0">
                <a:effectLst/>
                <a:latin typeface="+mn-lt"/>
                <a:ea typeface="Arial Unicode MS" panose="020B0604020202020204"/>
              </a:rPr>
              <a:t>Patient Safety</a:t>
            </a:r>
            <a:br>
              <a:rPr lang="en-PH" sz="18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/>
                <a:cs typeface="Arial Unicode MS" panose="020B0604020202020204"/>
              </a:rPr>
            </a:br>
            <a:endParaRPr lang="en-PH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0CD9-5844-403E-9305-FE87F5A1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485" y="544154"/>
            <a:ext cx="7963460" cy="5856646"/>
          </a:xfrm>
        </p:spPr>
        <p:txBody>
          <a:bodyPr>
            <a:noAutofit/>
          </a:bodyPr>
          <a:lstStyle/>
          <a:p>
            <a:pPr algn="just"/>
            <a:r>
              <a:rPr lang="en-PH" sz="2800" dirty="0">
                <a:effectLst/>
                <a:ea typeface="Times New Roman" panose="02020603050405020304" pitchFamily="18" charset="0"/>
              </a:rPr>
              <a:t> Curated Materials will be provided and a case per sub-block will be given for analysis and discussion. </a:t>
            </a:r>
          </a:p>
          <a:p>
            <a:pPr algn="just"/>
            <a:r>
              <a:rPr lang="en-PH" sz="2800" dirty="0">
                <a:ea typeface="Times New Roman" panose="02020603050405020304" pitchFamily="18" charset="0"/>
              </a:rPr>
              <a:t>There will be a discussion per block with Dr Diana </a:t>
            </a:r>
            <a:r>
              <a:rPr lang="en-PH" sz="2800" dirty="0" err="1">
                <a:ea typeface="Times New Roman" panose="02020603050405020304" pitchFamily="18" charset="0"/>
              </a:rPr>
              <a:t>Tamondong-Lachica</a:t>
            </a:r>
            <a:r>
              <a:rPr lang="en-PH" sz="2800" dirty="0">
                <a:ea typeface="Times New Roman" panose="02020603050405020304" pitchFamily="18" charset="0"/>
              </a:rPr>
              <a:t> on the 4</a:t>
            </a:r>
            <a:r>
              <a:rPr lang="en-PH" sz="2800" baseline="30000" dirty="0">
                <a:ea typeface="Times New Roman" panose="02020603050405020304" pitchFamily="18" charset="0"/>
              </a:rPr>
              <a:t>th</a:t>
            </a:r>
            <a:r>
              <a:rPr lang="en-PH" sz="2800" dirty="0">
                <a:ea typeface="Times New Roman" panose="02020603050405020304" pitchFamily="18" charset="0"/>
              </a:rPr>
              <a:t> week of your rotation (Saturday).</a:t>
            </a:r>
          </a:p>
          <a:p>
            <a:pPr algn="just"/>
            <a:r>
              <a:rPr lang="en-PH" sz="2800" dirty="0">
                <a:effectLst/>
                <a:ea typeface="Times New Roman" panose="02020603050405020304" pitchFamily="18" charset="0"/>
              </a:rPr>
              <a:t>Patient Safety conferences are done every 1</a:t>
            </a:r>
            <a:r>
              <a:rPr lang="en-PH" sz="2800" baseline="30000" dirty="0">
                <a:effectLst/>
                <a:ea typeface="Times New Roman" panose="02020603050405020304" pitchFamily="18" charset="0"/>
              </a:rPr>
              <a:t>st</a:t>
            </a:r>
            <a:r>
              <a:rPr lang="en-PH" sz="2800" dirty="0">
                <a:effectLst/>
                <a:ea typeface="Times New Roman" panose="02020603050405020304" pitchFamily="18" charset="0"/>
              </a:rPr>
              <a:t> Th</a:t>
            </a:r>
            <a:r>
              <a:rPr lang="en-PH" sz="2800" dirty="0">
                <a:ea typeface="Times New Roman" panose="02020603050405020304" pitchFamily="18" charset="0"/>
              </a:rPr>
              <a:t>ursday of the month.</a:t>
            </a:r>
            <a:endParaRPr lang="en-PH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57898F-ECD2-4881-BEA1-19827AEBACC6}"/>
              </a:ext>
            </a:extLst>
          </p:cNvPr>
          <p:cNvSpPr txBox="1">
            <a:spLocks/>
          </p:cNvSpPr>
          <p:nvPr/>
        </p:nvSpPr>
        <p:spPr>
          <a:xfrm>
            <a:off x="3910519" y="5166500"/>
            <a:ext cx="8200201" cy="2169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PH" sz="1800" dirty="0">
              <a:effectLst/>
              <a:latin typeface="Times New Roman" panose="02020603050405020304" pitchFamily="18" charset="0"/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2054873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FEA4-A237-4BFE-AE91-0B025962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128408"/>
            <a:ext cx="3362959" cy="460118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/>
                <a:latin typeface="+mn-lt"/>
                <a:ea typeface="Arial Unicode MS" panose="020B0604020202020204"/>
              </a:rPr>
              <a:t>Attendance:</a:t>
            </a:r>
            <a:br>
              <a:rPr lang="en-PH" sz="4000" b="1" dirty="0">
                <a:effectLst/>
                <a:latin typeface="+mn-lt"/>
                <a:ea typeface="Arial Unicode MS" panose="020B0604020202020204"/>
              </a:rPr>
            </a:br>
            <a:r>
              <a:rPr lang="en-US" sz="4000" b="1" dirty="0">
                <a:effectLst/>
                <a:latin typeface="+mn-lt"/>
                <a:ea typeface="Arial Unicode MS" panose="020B0604020202020204"/>
              </a:rPr>
              <a:t>Department Conferences</a:t>
            </a:r>
            <a:br>
              <a:rPr lang="en-PH" sz="18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/>
                <a:cs typeface="Arial Unicode MS" panose="020B0604020202020204"/>
              </a:rPr>
            </a:br>
            <a:endParaRPr lang="en-PH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0CD9-5844-403E-9305-FE87F5A1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485" y="544154"/>
            <a:ext cx="7963460" cy="5856646"/>
          </a:xfrm>
        </p:spPr>
        <p:txBody>
          <a:bodyPr>
            <a:noAutofit/>
          </a:bodyPr>
          <a:lstStyle/>
          <a:p>
            <a:pPr algn="just"/>
            <a:r>
              <a:rPr lang="en-PH" sz="2800" dirty="0">
                <a:effectLst/>
                <a:ea typeface="Times New Roman" panose="02020603050405020304" pitchFamily="18" charset="0"/>
              </a:rPr>
              <a:t> Department Conferences are on Tuesdays and Thursdays</a:t>
            </a:r>
          </a:p>
          <a:p>
            <a:pPr algn="just"/>
            <a:endParaRPr lang="en-PH" sz="2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en-PH" sz="2800" dirty="0">
                <a:effectLst/>
                <a:ea typeface="Times New Roman" panose="02020603050405020304" pitchFamily="18" charset="0"/>
              </a:rPr>
              <a:t>May attend Division Conferences also if not in conflict with other activities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57898F-ECD2-4881-BEA1-19827AEBACC6}"/>
              </a:ext>
            </a:extLst>
          </p:cNvPr>
          <p:cNvSpPr txBox="1">
            <a:spLocks/>
          </p:cNvSpPr>
          <p:nvPr/>
        </p:nvSpPr>
        <p:spPr>
          <a:xfrm>
            <a:off x="3910519" y="5166500"/>
            <a:ext cx="8200201" cy="2169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PH" sz="1800" dirty="0">
              <a:effectLst/>
              <a:latin typeface="Times New Roman" panose="02020603050405020304" pitchFamily="18" charset="0"/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3066146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CE33C3-65C8-4858-AB1F-E584B15D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Reminders</a:t>
            </a:r>
            <a:endParaRPr lang="en-PH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706BC-BB8F-4EEC-B605-13ED6D59F5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464926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FEA4-A237-4BFE-AE91-0B025962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128408"/>
            <a:ext cx="3362959" cy="4601183"/>
          </a:xfrm>
        </p:spPr>
        <p:txBody>
          <a:bodyPr>
            <a:normAutofit/>
          </a:bodyPr>
          <a:lstStyle/>
          <a:p>
            <a:r>
              <a:rPr lang="en-PH" sz="4000" dirty="0">
                <a:effectLst/>
                <a:ea typeface="Times New Roman" panose="02020603050405020304" pitchFamily="18" charset="0"/>
              </a:rPr>
              <a:t>RADISH Computerized Registry of Admissions and Discharges </a:t>
            </a:r>
            <a:br>
              <a:rPr lang="en-PH" sz="40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</a:br>
            <a:endParaRPr lang="en-PH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0CD9-5844-403E-9305-FE87F5A1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485" y="544154"/>
            <a:ext cx="7963460" cy="5856646"/>
          </a:xfrm>
        </p:spPr>
        <p:txBody>
          <a:bodyPr>
            <a:noAutofit/>
          </a:bodyPr>
          <a:lstStyle/>
          <a:p>
            <a:r>
              <a:rPr lang="en-PH" sz="2600" dirty="0">
                <a:solidFill>
                  <a:schemeClr val="tx1"/>
                </a:solidFill>
                <a:ea typeface="Times New Roman" panose="02020603050405020304" pitchFamily="18" charset="0"/>
              </a:rPr>
              <a:t>ORIENTATION: </a:t>
            </a:r>
            <a:r>
              <a:rPr lang="en-PH" sz="2600" u="sng" dirty="0">
                <a:solidFill>
                  <a:schemeClr val="tx1"/>
                </a:solidFill>
                <a:effectLst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https://www.youtube.com/playlist?list=PLKEAaSpp30LQwzsENOsqdQigN4FVly8pQ</a:t>
            </a:r>
            <a:endParaRPr lang="en-PH" sz="2600" u="sng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endParaRPr lang="en-PH" sz="2600" u="sng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r>
              <a:rPr lang="en-PH" sz="26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RADISH USER ACCOUNT REQUEST FORM: </a:t>
            </a:r>
            <a:r>
              <a:rPr lang="en-PH" sz="2600" u="sng" dirty="0">
                <a:solidFill>
                  <a:schemeClr val="tx1"/>
                </a:solidFill>
                <a:effectLst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https://docs.google.com/forms/d/e/1FAIpQLSezv0Jg0zrBph0aqUQNOLEROrmIWmS5--kMRb9f7COKHXkXuA/viewform?vc=0&amp;c=0&amp;w=1&amp;flr=0</a:t>
            </a:r>
            <a:endParaRPr lang="en-PH" sz="2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endParaRPr lang="en-PH" sz="2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57898F-ECD2-4881-BEA1-19827AEBACC6}"/>
              </a:ext>
            </a:extLst>
          </p:cNvPr>
          <p:cNvSpPr txBox="1">
            <a:spLocks/>
          </p:cNvSpPr>
          <p:nvPr/>
        </p:nvSpPr>
        <p:spPr>
          <a:xfrm>
            <a:off x="3910519" y="5166500"/>
            <a:ext cx="8200201" cy="2169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PH" sz="1800" dirty="0">
              <a:effectLst/>
              <a:latin typeface="Times New Roman" panose="02020603050405020304" pitchFamily="18" charset="0"/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7286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FF50-8D59-44DC-837B-66BE0C66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Must Know Topics</a:t>
            </a:r>
            <a:endParaRPr lang="en-PH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D767-AB95-48F0-B66E-9393691D9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65145" y="668020"/>
            <a:ext cx="3813048" cy="55219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Coronary Artery Disease and Acute Coronary Syndromes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Hypertensive emergency/urgency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Heart Failure 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Common arrhythmias (Atrial Fibrillation, Supraventricular Tachycardia, Ventricular Tachycardia, Ventricular Fibrillation)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Rheumatic Heart Disease/Rheumatic Fever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Acute Respiratory Failure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Pneumonia 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Pleural effusion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COPD/Asthma 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Diabetes mellitus including Diabetic Emergencies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Thyroid Storm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GI bleeding 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Liver disease, including hepatic encephalopathy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Intoxications/ poisoning cases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Febrile Jaundice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4E8CE-B5E1-4BF0-91BE-E85BBE2DF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84160" y="668020"/>
            <a:ext cx="3683000" cy="54279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solidFill>
                <a:srgbClr val="000000"/>
              </a:solidFill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Introduction to Blood Component Therapy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Acid-base/Electrolyte disorders </a:t>
            </a:r>
            <a:endParaRPr lang="en-PH" sz="16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Acute renal failure 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Chronic kidney disease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Tuberculosis 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Sepsis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Pyelonephritis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Dengue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Leptospirosis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Acute infectious diarrheal diseases and bacterial food poisoning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Infectious Arthritis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Typhoid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COVID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Malaria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Recognition of Connective tissue diseases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Prevention of Nosocomial Infections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ffectLst/>
                <a:ea typeface="Arial Unicode MS"/>
              </a:rPr>
              <a:t>Anaphylaxis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effectLst/>
                <a:ea typeface="Arial Unicode MS"/>
              </a:rPr>
              <a:t>Patient Safety</a:t>
            </a:r>
            <a:endParaRPr lang="en-PH" sz="1600" dirty="0">
              <a:effectLst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val="9210611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59201-50E6-40DF-9F67-F12C08B17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Mandatory Activities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2FBFC-2AD9-4650-90E9-2779416D1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1305" y="736147"/>
            <a:ext cx="7631852" cy="560781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Introductory Lectures</a:t>
            </a:r>
          </a:p>
          <a:p>
            <a:r>
              <a:rPr lang="en-US" sz="2800" dirty="0"/>
              <a:t>Bioethics Discussions</a:t>
            </a:r>
          </a:p>
          <a:p>
            <a:r>
              <a:rPr lang="en-US" sz="2800" dirty="0"/>
              <a:t>OPD Rotation</a:t>
            </a:r>
          </a:p>
          <a:p>
            <a:r>
              <a:rPr lang="en-US" sz="2800" dirty="0"/>
              <a:t>Ward Rotation**</a:t>
            </a:r>
          </a:p>
          <a:p>
            <a:r>
              <a:rPr lang="en-US" sz="2800" dirty="0"/>
              <a:t>Written Case Discussions</a:t>
            </a:r>
          </a:p>
          <a:p>
            <a:r>
              <a:rPr lang="en-US" sz="2800" dirty="0"/>
              <a:t>Final Examination</a:t>
            </a:r>
          </a:p>
          <a:p>
            <a:r>
              <a:rPr lang="en-US" sz="2800" dirty="0"/>
              <a:t>Comprehensive Examination</a:t>
            </a:r>
          </a:p>
          <a:p>
            <a:r>
              <a:rPr lang="en-US" sz="2800" dirty="0"/>
              <a:t>Remedial Activity</a:t>
            </a:r>
            <a:r>
              <a:rPr lang="en-US" sz="2800" baseline="30000" dirty="0"/>
              <a:t>++</a:t>
            </a:r>
          </a:p>
          <a:p>
            <a:endParaRPr lang="en-US" sz="2800" baseline="30000" dirty="0"/>
          </a:p>
          <a:p>
            <a:pPr marL="0" indent="0">
              <a:buNone/>
            </a:pPr>
            <a:r>
              <a:rPr lang="en-US" sz="3500" baseline="30000" dirty="0"/>
              <a:t>++ Only mandated for students who fail the finals or have a failing overall grade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**Missed duties/absences will have corresponding make up duties/activities</a:t>
            </a:r>
            <a:endParaRPr lang="en-PH" sz="2200" baseline="3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70832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D8027-A311-43A8-84A1-3BBD46D9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Reminders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5F330-DB31-4270-AA97-DD944C22D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course is designed to be self-directed.</a:t>
            </a:r>
          </a:p>
          <a:p>
            <a:endParaRPr lang="en-US" sz="2800" dirty="0"/>
          </a:p>
          <a:p>
            <a:r>
              <a:rPr lang="en-US" sz="2800" dirty="0"/>
              <a:t>Proper decorum is expected of students (University and College Rules apply).</a:t>
            </a:r>
          </a:p>
          <a:p>
            <a:endParaRPr lang="en-US" sz="2800" dirty="0"/>
          </a:p>
          <a:p>
            <a:r>
              <a:rPr lang="en-US" sz="2800" dirty="0"/>
              <a:t>If you have any concerns, kindly direct them thru proper channels (Resident and Consultant Coordinators).</a:t>
            </a:r>
          </a:p>
        </p:txBody>
      </p:sp>
    </p:spTree>
    <p:extLst>
      <p:ext uri="{BB962C8B-B14F-4D97-AF65-F5344CB8AC3E}">
        <p14:creationId xmlns:p14="http://schemas.microsoft.com/office/powerpoint/2010/main" val="23504499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C1E7-D9B8-498D-8399-E56DE93DC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MEDICINE 251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FFFFFF"/>
                </a:solidFill>
              </a:rPr>
              <a:t>Clinical Clerkship in Internal Medicine</a:t>
            </a:r>
            <a:endParaRPr lang="en-P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A54169-8133-4FB8-9FFA-4080149D0C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AY 2022 - 2023</a:t>
            </a:r>
          </a:p>
          <a:p>
            <a:endParaRPr lang="en-PH" dirty="0"/>
          </a:p>
        </p:txBody>
      </p:sp>
      <p:pic>
        <p:nvPicPr>
          <p:cNvPr id="4" name="Picture 3" descr="Description: IM logo">
            <a:extLst>
              <a:ext uri="{FF2B5EF4-FFF2-40B4-BE49-F238E27FC236}">
                <a16:creationId xmlns:a16="http://schemas.microsoft.com/office/drawing/2014/main" id="{BAF1B376-D424-4F39-BE41-5AFCE65E2DE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5545" y="1049655"/>
            <a:ext cx="1428750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escription: PGH new logo">
            <a:extLst>
              <a:ext uri="{FF2B5EF4-FFF2-40B4-BE49-F238E27FC236}">
                <a16:creationId xmlns:a16="http://schemas.microsoft.com/office/drawing/2014/main" id="{C71BED4E-6C45-4E85-95E2-84D72734767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777" y="3916681"/>
            <a:ext cx="1359535" cy="10985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098C6F4-70B6-43D8-9902-8C7FB3878A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56607" y="3916681"/>
            <a:ext cx="1095375" cy="10953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08597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7E9D8-E535-4D19-89BC-F8413F71F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Skills</a:t>
            </a:r>
            <a:endParaRPr lang="en-PH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0D200E-87C7-4D22-BE88-FD1E40EBC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ABG Interpretation</a:t>
            </a:r>
            <a:endParaRPr lang="en-PH" sz="24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ECG Interpretation</a:t>
            </a:r>
            <a:endParaRPr lang="en-PH" sz="24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Arial Unicode MS"/>
              </a:rPr>
              <a:t>Chest X-ray Reading</a:t>
            </a:r>
            <a:endParaRPr lang="en-PH" sz="24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effectLst/>
                <a:latin typeface="Corbel" panose="020B0503020204020204" pitchFamily="34" charset="0"/>
                <a:ea typeface="Arial Unicode MS"/>
              </a:rPr>
              <a:t>IV cannulation</a:t>
            </a:r>
            <a:endParaRPr lang="en-PH" sz="24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effectLst/>
                <a:latin typeface="Corbel" panose="020B0503020204020204" pitchFamily="34" charset="0"/>
                <a:ea typeface="Arial Unicode MS"/>
              </a:rPr>
              <a:t>Venous Blood extraction</a:t>
            </a:r>
            <a:endParaRPr lang="en-PH" sz="24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effectLst/>
                <a:latin typeface="Corbel" panose="020B0503020204020204" pitchFamily="34" charset="0"/>
                <a:ea typeface="Arial Unicode MS"/>
              </a:rPr>
              <a:t>ABG sample extraction</a:t>
            </a:r>
            <a:endParaRPr lang="en-PH" sz="24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effectLst/>
                <a:latin typeface="Corbel" panose="020B0503020204020204" pitchFamily="34" charset="0"/>
                <a:ea typeface="Arial Unicode MS"/>
              </a:rPr>
              <a:t>Foley Catheter insertion</a:t>
            </a:r>
            <a:endParaRPr lang="en-PH" sz="24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effectLst/>
                <a:latin typeface="Corbel" panose="020B0503020204020204" pitchFamily="34" charset="0"/>
                <a:ea typeface="Arial Unicode MS"/>
              </a:rPr>
              <a:t>NGT insertion</a:t>
            </a:r>
            <a:endParaRPr lang="en-PH" sz="2400" dirty="0">
              <a:effectLst/>
              <a:latin typeface="Corbel" panose="020B0503020204020204" pitchFamily="34" charset="0"/>
              <a:ea typeface="Arial Unicode MS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effectLst/>
                <a:latin typeface="Corbel" panose="020B0503020204020204" pitchFamily="34" charset="0"/>
                <a:ea typeface="Arial Unicode MS"/>
              </a:rPr>
              <a:t>Proper Donning and Doffing</a:t>
            </a:r>
            <a:endParaRPr lang="en-PH" sz="2400" dirty="0">
              <a:effectLst/>
              <a:latin typeface="Corbel" panose="020B0503020204020204" pitchFamily="34" charset="0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38414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6A1F-F89B-4ABE-9A0B-AD2B32D6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E6F8F-82BA-4C12-92DB-8F3053892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kern="50" dirty="0">
                <a:solidFill>
                  <a:srgbClr val="333333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Harrison’s Principles of Internal Medicine 20</a:t>
            </a:r>
            <a:r>
              <a:rPr lang="en-US" sz="2600" kern="50" baseline="30000" dirty="0">
                <a:solidFill>
                  <a:srgbClr val="333333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th</a:t>
            </a:r>
            <a:r>
              <a:rPr lang="en-US" sz="2600" kern="50" dirty="0">
                <a:solidFill>
                  <a:srgbClr val="333333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 ed. (Longo DL, Fauci AS, Kasper DL, Hauser SL, Jameson J, </a:t>
            </a:r>
            <a:r>
              <a:rPr lang="en-US" sz="2600" kern="50" dirty="0" err="1">
                <a:solidFill>
                  <a:srgbClr val="333333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Loscalzo</a:t>
            </a:r>
            <a:r>
              <a:rPr lang="en-US" sz="2600" kern="50" dirty="0">
                <a:solidFill>
                  <a:srgbClr val="333333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 J. eds. </a:t>
            </a:r>
            <a:r>
              <a:rPr lang="en-US" sz="2600" i="1" kern="50" dirty="0">
                <a:solidFill>
                  <a:srgbClr val="333333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Harrison's Principles of Internal Medicine, 20e. </a:t>
            </a:r>
            <a:r>
              <a:rPr lang="en-US" sz="2600" kern="50" dirty="0">
                <a:solidFill>
                  <a:srgbClr val="333333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New York, NY: McGraw-Hill; 2018)</a:t>
            </a:r>
          </a:p>
          <a:p>
            <a:r>
              <a:rPr lang="en-US" sz="2600" kern="50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-</a:t>
            </a:r>
            <a:r>
              <a:rPr lang="en-US" sz="2600" i="1" kern="50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Note that we already have the 21</a:t>
            </a:r>
            <a:r>
              <a:rPr lang="en-US" sz="2600" i="1" kern="50" baseline="30000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st</a:t>
            </a:r>
            <a:r>
              <a:rPr lang="en-US" sz="2600" i="1" kern="50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 edition made available just this June 2022</a:t>
            </a:r>
            <a:endParaRPr lang="en-US" sz="2600" kern="50" dirty="0">
              <a:solidFill>
                <a:srgbClr val="333333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pPr marL="0" indent="0">
              <a:buNone/>
            </a:pPr>
            <a:endParaRPr lang="en-US" sz="2600" kern="50" dirty="0">
              <a:solidFill>
                <a:srgbClr val="333333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r>
              <a:rPr lang="en-US" sz="2600" kern="50" dirty="0">
                <a:solidFill>
                  <a:srgbClr val="333333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Latest Clinical Practice Guidelines for specific diseases (e.g. C</a:t>
            </a:r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AP, GOLD, GINA, ACS, Sepsis, </a:t>
            </a:r>
            <a:r>
              <a:rPr lang="en-US" sz="2600" kern="5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etc</a:t>
            </a:r>
            <a:r>
              <a:rPr lang="en-US" sz="26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 panose="020B0604020202020204"/>
                <a:cs typeface="Arial Unicode MS" panose="020B0604020202020204"/>
              </a:rPr>
              <a:t>)</a:t>
            </a:r>
            <a:endParaRPr lang="en-PH" sz="26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/>
              <a:cs typeface="Arial Unicode MS" panose="020B0604020202020204"/>
            </a:endParaRPr>
          </a:p>
          <a:p>
            <a:endParaRPr lang="en-PH" sz="2600" dirty="0"/>
          </a:p>
        </p:txBody>
      </p:sp>
    </p:spTree>
    <p:extLst>
      <p:ext uri="{BB962C8B-B14F-4D97-AF65-F5344CB8AC3E}">
        <p14:creationId xmlns:p14="http://schemas.microsoft.com/office/powerpoint/2010/main" val="195510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603D-FAD9-4153-9CFB-E79CCD1C8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for AY 2022 - 2023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E73B3-603C-490D-97DF-0B43A923F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 will remain a hybrid of online and F2F activities but F2F activities will be emphasized</a:t>
            </a:r>
          </a:p>
          <a:p>
            <a:r>
              <a:rPr lang="en-US" sz="28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will have a total of 6 weeks in the Department</a:t>
            </a:r>
          </a:p>
          <a:p>
            <a:pPr lvl="1"/>
            <a:r>
              <a:rPr lang="en-US" sz="26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weeks in the “1</a:t>
            </a:r>
            <a:r>
              <a:rPr lang="en-US" sz="2600" baseline="300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6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</a:t>
            </a:r>
            <a:r>
              <a:rPr lang="en-US" sz="26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’’ (Aug 29– Dec 11)</a:t>
            </a:r>
          </a:p>
          <a:p>
            <a:pPr lvl="1"/>
            <a:r>
              <a:rPr lang="en-US" sz="26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weeks in the “2</a:t>
            </a:r>
            <a:r>
              <a:rPr lang="en-US" sz="2600" baseline="300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6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</a:t>
            </a:r>
            <a:r>
              <a:rPr lang="en-US" sz="26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(Jan 2 – May 21)</a:t>
            </a:r>
          </a:p>
          <a:p>
            <a:r>
              <a:rPr lang="en-PH" sz="2600" dirty="0">
                <a:latin typeface="Corbel" panose="020B0503020204020204" pitchFamily="34" charset="0"/>
              </a:rPr>
              <a:t>Rotation will include 2 weeks of OPD rotation</a:t>
            </a:r>
          </a:p>
        </p:txBody>
      </p:sp>
    </p:spTree>
    <p:extLst>
      <p:ext uri="{BB962C8B-B14F-4D97-AF65-F5344CB8AC3E}">
        <p14:creationId xmlns:p14="http://schemas.microsoft.com/office/powerpoint/2010/main" val="32866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EE4FB-4918-413A-9481-8A75BB08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Course Rotation</a:t>
            </a:r>
            <a:endParaRPr lang="en-PH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86D9A-11E8-4046-86D6-4293A6CA0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4489" y="286444"/>
            <a:ext cx="7315200" cy="180495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000000"/>
                </a:solidFill>
                <a:effectLst/>
                <a:ea typeface="Arial Unicode MS"/>
              </a:rPr>
              <a:t>For the entire year: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000000"/>
                </a:solidFill>
                <a:effectLst/>
                <a:ea typeface="Arial Unicode MS"/>
              </a:rPr>
              <a:t>2 weeks Outpatient – General Medicine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000000"/>
                </a:solidFill>
              </a:rPr>
              <a:t>4 weeks Inpatient – Medicine Ward (Non-COVID areas only)</a:t>
            </a:r>
            <a:endParaRPr lang="en-PH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79CB973-BBBB-0F15-75A1-27C45A5A6932}"/>
              </a:ext>
            </a:extLst>
          </p:cNvPr>
          <p:cNvSpPr txBox="1">
            <a:spLocks/>
          </p:cNvSpPr>
          <p:nvPr/>
        </p:nvSpPr>
        <p:spPr>
          <a:xfrm>
            <a:off x="4499462" y="2091395"/>
            <a:ext cx="7315200" cy="1804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Wingdings 2" pitchFamily="18" charset="2"/>
              <a:buNone/>
            </a:pPr>
            <a:r>
              <a:rPr lang="en-US" sz="2800" dirty="0">
                <a:solidFill>
                  <a:srgbClr val="000000"/>
                </a:solidFill>
                <a:ea typeface="Arial Unicode MS"/>
              </a:rPr>
              <a:t>For each </a:t>
            </a:r>
            <a:r>
              <a:rPr lang="en-US" sz="2800" dirty="0" err="1">
                <a:solidFill>
                  <a:srgbClr val="000000"/>
                </a:solidFill>
                <a:ea typeface="Arial Unicode MS"/>
              </a:rPr>
              <a:t>sem</a:t>
            </a:r>
            <a:r>
              <a:rPr lang="en-US" sz="2800" dirty="0">
                <a:solidFill>
                  <a:srgbClr val="000000"/>
                </a:solidFill>
                <a:ea typeface="Arial Unicode MS"/>
              </a:rPr>
              <a:t>:</a:t>
            </a:r>
          </a:p>
          <a:p>
            <a:pPr marL="0" indent="0">
              <a:lnSpc>
                <a:spcPct val="100000"/>
              </a:lnSpc>
              <a:buFont typeface="Wingdings 2" pitchFamily="18" charset="2"/>
              <a:buNone/>
            </a:pPr>
            <a:r>
              <a:rPr lang="en-US" sz="2800" dirty="0">
                <a:solidFill>
                  <a:srgbClr val="000000"/>
                </a:solidFill>
                <a:ea typeface="Arial Unicode MS"/>
              </a:rPr>
              <a:t>1 week Outpatient – General Medicine</a:t>
            </a:r>
          </a:p>
          <a:p>
            <a:pPr marL="0" indent="0">
              <a:lnSpc>
                <a:spcPct val="100000"/>
              </a:lnSpc>
              <a:buFont typeface="Wingdings 2" pitchFamily="18" charset="2"/>
              <a:buNone/>
            </a:pPr>
            <a:r>
              <a:rPr lang="en-US" sz="2800" dirty="0">
                <a:solidFill>
                  <a:srgbClr val="000000"/>
                </a:solidFill>
              </a:rPr>
              <a:t>2 weeks Inpatient – Medicine Ward (Non-COVID areas only)</a:t>
            </a:r>
            <a:endParaRPr lang="en-PH" sz="28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2F38459-E9D5-317C-508E-6D79080C8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810197"/>
              </p:ext>
            </p:extLst>
          </p:nvPr>
        </p:nvGraphicFramePr>
        <p:xfrm>
          <a:off x="3527167" y="4188942"/>
          <a:ext cx="81280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037">
                  <a:extLst>
                    <a:ext uri="{9D8B030D-6E8A-4147-A177-3AD203B41FA5}">
                      <a16:colId xmlns:a16="http://schemas.microsoft.com/office/drawing/2014/main" val="1772474869"/>
                    </a:ext>
                  </a:extLst>
                </a:gridCol>
                <a:gridCol w="993249">
                  <a:extLst>
                    <a:ext uri="{9D8B030D-6E8A-4147-A177-3AD203B41FA5}">
                      <a16:colId xmlns:a16="http://schemas.microsoft.com/office/drawing/2014/main" val="335372542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68341009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1860525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075038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5713243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247465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WEEK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50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ROTATION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OPD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Ward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Ward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OPD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Ward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Ward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99326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875C1C-C8AC-1E4C-2BE0-B7948FDC9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960986"/>
              </p:ext>
            </p:extLst>
          </p:nvPr>
        </p:nvGraphicFramePr>
        <p:xfrm>
          <a:off x="3527168" y="5703519"/>
          <a:ext cx="81280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037">
                  <a:extLst>
                    <a:ext uri="{9D8B030D-6E8A-4147-A177-3AD203B41FA5}">
                      <a16:colId xmlns:a16="http://schemas.microsoft.com/office/drawing/2014/main" val="1772474869"/>
                    </a:ext>
                  </a:extLst>
                </a:gridCol>
                <a:gridCol w="993249">
                  <a:extLst>
                    <a:ext uri="{9D8B030D-6E8A-4147-A177-3AD203B41FA5}">
                      <a16:colId xmlns:a16="http://schemas.microsoft.com/office/drawing/2014/main" val="335372542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68341009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1860525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075038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5713243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247465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WEEK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50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ROTATION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Ward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Ward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OPD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Ward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Ward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OPD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99326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462996C-4358-B546-37EE-5BC594D951E5}"/>
              </a:ext>
            </a:extLst>
          </p:cNvPr>
          <p:cNvSpPr txBox="1"/>
          <p:nvPr/>
        </p:nvSpPr>
        <p:spPr>
          <a:xfrm>
            <a:off x="3527167" y="5223218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Font typeface="Wingdings 2" pitchFamily="18" charset="2"/>
              <a:buNone/>
            </a:pPr>
            <a:r>
              <a:rPr lang="en-US" sz="1800" dirty="0">
                <a:solidFill>
                  <a:srgbClr val="000000"/>
                </a:solidFill>
                <a:ea typeface="Arial Unicode MS"/>
              </a:rPr>
              <a:t>For block 9 only:</a:t>
            </a:r>
          </a:p>
        </p:txBody>
      </p:sp>
    </p:spTree>
    <p:extLst>
      <p:ext uri="{BB962C8B-B14F-4D97-AF65-F5344CB8AC3E}">
        <p14:creationId xmlns:p14="http://schemas.microsoft.com/office/powerpoint/2010/main" val="56378646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2511</Words>
  <Application>Microsoft Office PowerPoint</Application>
  <PresentationFormat>Widescreen</PresentationFormat>
  <Paragraphs>415</Paragraphs>
  <Slides>52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Calibri</vt:lpstr>
      <vt:lpstr>Corbel</vt:lpstr>
      <vt:lpstr>Optima</vt:lpstr>
      <vt:lpstr>Symbol</vt:lpstr>
      <vt:lpstr>Times New Roman</vt:lpstr>
      <vt:lpstr>Wingdings 2</vt:lpstr>
      <vt:lpstr>Frame</vt:lpstr>
      <vt:lpstr>MEDICINE 251  Clinical Clerkship in Internal Medicine</vt:lpstr>
      <vt:lpstr>Year Level Committee</vt:lpstr>
      <vt:lpstr>Course Description</vt:lpstr>
      <vt:lpstr>Course Objectives</vt:lpstr>
      <vt:lpstr>Must Know Topics</vt:lpstr>
      <vt:lpstr>Essential Skills</vt:lpstr>
      <vt:lpstr>References</vt:lpstr>
      <vt:lpstr>Changes for AY 2022 - 2023</vt:lpstr>
      <vt:lpstr>Course Rotation</vt:lpstr>
      <vt:lpstr>PowerPoint Presentation</vt:lpstr>
      <vt:lpstr>SAFETY REMINDER</vt:lpstr>
      <vt:lpstr>OPD Rotation</vt:lpstr>
      <vt:lpstr>OPD Rotation</vt:lpstr>
      <vt:lpstr>OPD daily schedule</vt:lpstr>
      <vt:lpstr>OPD Rotation Output (for the entire year)</vt:lpstr>
      <vt:lpstr>Ward Rotation</vt:lpstr>
      <vt:lpstr>Attendance</vt:lpstr>
      <vt:lpstr>Attendance</vt:lpstr>
      <vt:lpstr>General Medicine Services</vt:lpstr>
      <vt:lpstr>General Medicine Services Assignment</vt:lpstr>
      <vt:lpstr>General Medicine Services Activities</vt:lpstr>
      <vt:lpstr>General Medicine Services Activities</vt:lpstr>
      <vt:lpstr>Ward Endorsements</vt:lpstr>
      <vt:lpstr>Ward Endorsements</vt:lpstr>
      <vt:lpstr>Duty Posts</vt:lpstr>
      <vt:lpstr>Night Duty</vt:lpstr>
      <vt:lpstr>Night Duty</vt:lpstr>
      <vt:lpstr>Sample Daily Schedule</vt:lpstr>
      <vt:lpstr>Ward Rotation Output (for the entire year)</vt:lpstr>
      <vt:lpstr>Course Activities/Requirements</vt:lpstr>
      <vt:lpstr>Course Requirements (for the entire 6-week rotation)</vt:lpstr>
      <vt:lpstr>Course Requirements (for the entire 6-week rotation)</vt:lpstr>
      <vt:lpstr>Summative Evaluation: Consultant Cognitive Evaluation </vt:lpstr>
      <vt:lpstr>Grading Sheet</vt:lpstr>
      <vt:lpstr>Summative Evaluation: Consultant Clinical Performance Evaluation </vt:lpstr>
      <vt:lpstr>Grading Sheet</vt:lpstr>
      <vt:lpstr>Summative Evaluation: Resident Clinical Performance Evaluation </vt:lpstr>
      <vt:lpstr>Grading Sheet</vt:lpstr>
      <vt:lpstr>Summative Evaluation: Peer Evaluation </vt:lpstr>
      <vt:lpstr>Grading Sheet</vt:lpstr>
      <vt:lpstr>Summative Evaluation: Written Case Discussion  </vt:lpstr>
      <vt:lpstr>Grading Sheet</vt:lpstr>
      <vt:lpstr>Summative Evaluation: Bioethics Module </vt:lpstr>
      <vt:lpstr>Summative Evaluation: Final Examination </vt:lpstr>
      <vt:lpstr>Formative Evaluation: Introductory Lectures and Curated Content</vt:lpstr>
      <vt:lpstr>Formative Evaluation: Patient Safety </vt:lpstr>
      <vt:lpstr>Attendance: Department Conferences </vt:lpstr>
      <vt:lpstr>Final Reminders</vt:lpstr>
      <vt:lpstr>RADISH Computerized Registry of Admissions and Discharges  </vt:lpstr>
      <vt:lpstr>Mandatory Activities</vt:lpstr>
      <vt:lpstr>Final Reminders</vt:lpstr>
      <vt:lpstr>MEDICINE 251  Clinical Clerkship in Internal Medicine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MEDICINE 251  Clinical Clerkship in Internal Medicine</dc:title>
  <dc:creator>Tess Dumagay</dc:creator>
  <cp:lastModifiedBy>Tess Dumagay</cp:lastModifiedBy>
  <cp:revision>87</cp:revision>
  <dcterms:created xsi:type="dcterms:W3CDTF">2020-08-26T17:10:29Z</dcterms:created>
  <dcterms:modified xsi:type="dcterms:W3CDTF">2022-09-17T13:44:06Z</dcterms:modified>
</cp:coreProperties>
</file>