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FE4"/>
    <a:srgbClr val="F2DAE4"/>
    <a:srgbClr val="D5E3FF"/>
    <a:srgbClr val="D5E5DC"/>
    <a:srgbClr val="D6EAF1"/>
    <a:srgbClr val="FE0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" y="7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CD1-FCA3-6B4D-8B5D-C5298FD5F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6A582-43CC-5844-9638-A447B131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44C8D-99F1-9D49-B906-74FE782B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22AE-3765-094C-B2D0-7D9861C9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0503B-B94E-544D-91FC-2993597D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5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39FF-13E1-744E-91BD-22F2691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9702F-5A0C-DA40-899D-D7D78B799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7AB08-5CCA-3B48-A1E2-7941C471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8A2C-0338-7F47-BB1A-7BA72574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4AD42-97EB-7747-95E0-76EB8590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2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7822A7-A7D1-314A-BA78-954AC059A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D8F35-4DB3-7543-B52B-1FD8DBEC9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F2308-FFF0-2A41-946D-3AAB87FD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29BCE-9194-D74C-9762-CB9FED8B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4C59-F770-4C47-94FB-B9823982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FD8D-FA0D-854F-97E4-956C3F76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A08BA-BFB5-FA42-8894-1AA28CF57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5FE7-76C1-3C4A-89C7-CE6287DE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BEF06-0C62-F341-A72D-1BD3E829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A5368-9652-874A-80CC-A7E74C2F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EAF7-694A-764C-9E48-980CCA07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15007-6D8E-6B49-A183-3E4AE2A98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B7EA6-F0C9-2B41-A68D-96CD8315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32889-DD8D-2644-9D6B-5B3E0DA8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322DB-4B37-7143-B5ED-5429B17A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9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7CBD-4792-1647-8874-1AD278E3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7B83-BAB1-614E-846F-7DB36FD13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A8C80-9B97-7940-966D-A9A93E81B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6B2EA-319E-2D40-BD33-1158711E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EB0D1-1002-0E4C-8606-9D004F95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43EB7-AAB0-1047-B6C0-924ABC6A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8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C0468-9F9A-1244-92C0-6FE6698F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E7E17-A4F0-674C-AC8D-9DFF78568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444C-BD3D-6744-BE93-E603B9523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50FC0-67FA-8044-901E-303A09A49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8C7364-9404-C84F-AC2B-A95864F5D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2262A0-B147-F140-8315-5B6DE316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72831-0D29-6C49-9978-A8356B87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89D7B-B901-9745-9DF0-E3BF624F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152B4-2092-F04A-9520-C8B3ADB5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5C4D8-1AEE-2B4B-A5DD-C965F06A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50DF9-C9B5-AC4A-BC4A-60C9D126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BF49B-3BE5-1A47-9424-31975EAD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E57B6-A339-7342-A28A-068B00D3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003D1-6CC4-AD45-9D7A-D9C71FBB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AB8A4-7455-EF4A-986F-CC866D95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808F-C87F-DC45-A26F-5ADF76A4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7A0F-E94E-424F-9998-063A2816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9A2FA-FDA1-CD43-B1E9-64F3F744F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220AC-9449-E943-8A47-0793FB2E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1094C-A11C-5743-915A-9EA5D06D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EA737-ADB9-924A-BC02-FE51CE56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1EF3-175D-4E48-B7AB-8E68B93F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731F6-C87E-C44B-A99D-6744D305E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D75AC-8E84-BF40-BD12-BE5F2F63E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2EA40-04D1-7B42-9308-56FE9CD27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4ADB8-34E8-FF41-B737-6AC45099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86EC4-3FF9-C04F-BCE2-D6D82A21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6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0E139-3D54-5644-94AD-7C0C02FC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7AEE5-5CC4-1746-9CA0-F65882370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51C0B-DF8D-CC45-93ED-328C16EEB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1745-C478-4348-9C60-BDC77908C9A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D2DFF-5D2A-DD4B-BF6E-A76232224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B4309-8940-EC4F-BD5F-E2A9A306A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7BBF-83E3-DD40-9B55-34CAB30BA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4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254D-C5AE-B248-AC01-944E2191D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OPHTHALMOLOGY 251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82A74-52A3-1F48-B867-66CA49BEE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Phase 1 Orientation</a:t>
            </a:r>
          </a:p>
          <a:p>
            <a:r>
              <a:rPr lang="en-US"/>
              <a:t>Remote &amp; On-site</a:t>
            </a:r>
          </a:p>
        </p:txBody>
      </p:sp>
    </p:spTree>
    <p:extLst>
      <p:ext uri="{BB962C8B-B14F-4D97-AF65-F5344CB8AC3E}">
        <p14:creationId xmlns:p14="http://schemas.microsoft.com/office/powerpoint/2010/main" val="40458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76"/>
            <a:ext cx="10515600" cy="5443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Integrated Clinical Clerkship II in Ophthalmology</a:t>
            </a:r>
          </a:p>
          <a:p>
            <a:pPr marL="0" indent="0">
              <a:buNone/>
            </a:pPr>
            <a:r>
              <a:rPr lang="en-US" dirty="0"/>
              <a:t>(subspecialty clinic exposure)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week</a:t>
            </a:r>
          </a:p>
          <a:p>
            <a:pPr marL="0" indent="0">
              <a:buNone/>
            </a:pPr>
            <a:r>
              <a:rPr lang="en-US" dirty="0"/>
              <a:t>Remote &amp; On-site Learning</a:t>
            </a:r>
          </a:p>
          <a:p>
            <a:pPr marL="0" indent="0">
              <a:buNone/>
            </a:pPr>
            <a:r>
              <a:rPr lang="en-US" dirty="0"/>
              <a:t>LMS: UPM VLE</a:t>
            </a:r>
          </a:p>
          <a:p>
            <a:pPr marL="0" indent="0">
              <a:buNone/>
            </a:pPr>
            <a:r>
              <a:rPr lang="en-US" dirty="0"/>
              <a:t>Main reference: </a:t>
            </a:r>
            <a:r>
              <a:rPr lang="en-US" dirty="0" err="1"/>
              <a:t>Ophtha</a:t>
            </a:r>
            <a:r>
              <a:rPr lang="en-US" dirty="0"/>
              <a:t> SIM 3</a:t>
            </a:r>
            <a:r>
              <a:rPr lang="en-US" baseline="30000" dirty="0"/>
              <a:t>rd</a:t>
            </a:r>
            <a:r>
              <a:rPr lang="en-US" dirty="0"/>
              <a:t> edition (</a:t>
            </a:r>
            <a:r>
              <a:rPr lang="en-US" dirty="0" err="1"/>
              <a:t>Valbuena</a:t>
            </a:r>
            <a:r>
              <a:rPr lang="en-US" dirty="0"/>
              <a:t>/Castillo)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Course Coordinators: Trina </a:t>
            </a:r>
            <a:r>
              <a:rPr lang="en-US" dirty="0" err="1"/>
              <a:t>Ranche</a:t>
            </a:r>
            <a:r>
              <a:rPr lang="en-US" dirty="0"/>
              <a:t> &amp; Franz Cruz</a:t>
            </a:r>
          </a:p>
          <a:p>
            <a:pPr marL="0" indent="0">
              <a:buNone/>
            </a:pPr>
            <a:r>
              <a:rPr lang="en-US" dirty="0"/>
              <a:t>Resident Monitors: </a:t>
            </a:r>
            <a:r>
              <a:rPr lang="en-US" dirty="0" err="1"/>
              <a:t>Kenjee</a:t>
            </a:r>
            <a:r>
              <a:rPr lang="en-US" dirty="0"/>
              <a:t> Dee, Ricky Fontanilla, </a:t>
            </a:r>
            <a:r>
              <a:rPr lang="en-US" dirty="0" err="1"/>
              <a:t>Ino</a:t>
            </a:r>
            <a:r>
              <a:rPr lang="en-US" dirty="0"/>
              <a:t> </a:t>
            </a:r>
            <a:r>
              <a:rPr lang="en-US" dirty="0" err="1"/>
              <a:t>Villacastin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4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97" y="774224"/>
            <a:ext cx="10515600" cy="5443487"/>
          </a:xfrm>
        </p:spPr>
        <p:txBody>
          <a:bodyPr/>
          <a:lstStyle/>
          <a:p>
            <a:pPr marL="0" indent="0">
              <a:buNone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At the end of your two weeks, you should be able to:</a:t>
            </a:r>
            <a:endParaRPr lang="en-US" b="0" i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en-PH" b="0" i="0">
              <a:solidFill>
                <a:srgbClr val="212529"/>
              </a:solidFill>
              <a:effectLst/>
              <a:latin typeface="-apple-system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evaluate a patient with an eye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perform a basic ophthalmologic evaluation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diagnose common out-patient and emergency eye conditions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formulate management plans for patients with eye conditions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demonstrate proper attitudes towards patients and their families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appreciate the team approach in the management of cases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apply the principles of evidence-based medicine in your approach to cases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H" b="0" i="0">
                <a:solidFill>
                  <a:srgbClr val="212529"/>
                </a:solidFill>
                <a:effectLst/>
                <a:latin typeface="-apple-system"/>
              </a:rPr>
              <a:t>demonstrate noteworthy attitudes, ethics and 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111154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83988C-F285-2F40-BE0F-3A2E70057E69}"/>
              </a:ext>
            </a:extLst>
          </p:cNvPr>
          <p:cNvSpPr txBox="1"/>
          <p:nvPr/>
        </p:nvSpPr>
        <p:spPr>
          <a:xfrm>
            <a:off x="3047661" y="3245013"/>
            <a:ext cx="6095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PH" sz="1800" b="0" i="0" u="none" strike="noStrike"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92D07B3-6970-7B42-907B-327CD57CEA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315594"/>
              </p:ext>
            </p:extLst>
          </p:nvPr>
        </p:nvGraphicFramePr>
        <p:xfrm>
          <a:off x="868014" y="1003861"/>
          <a:ext cx="10455972" cy="3606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27986">
                  <a:extLst>
                    <a:ext uri="{9D8B030D-6E8A-4147-A177-3AD203B41FA5}">
                      <a16:colId xmlns:a16="http://schemas.microsoft.com/office/drawing/2014/main" val="1031891305"/>
                    </a:ext>
                  </a:extLst>
                </a:gridCol>
                <a:gridCol w="5227986">
                  <a:extLst>
                    <a:ext uri="{9D8B030D-6E8A-4147-A177-3AD203B41FA5}">
                      <a16:colId xmlns:a16="http://schemas.microsoft.com/office/drawing/2014/main" val="232706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Vaccinated with Booster Dose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Booster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5466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Study review materials in VLE (online, asynchronous)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4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Attend department conferences (FTF or online; sign online attendance form)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 department conferences (online; sign online attendance form)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7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subspecialty clinic days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subspecialty clinic rounds + 2 written reports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17761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Cataract SGD (online, synchronous – written report is due Tuesday 5pm)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8105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COME Project preparation 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468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Formative quizzes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99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OR day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Non-cataract </a:t>
                      </a:r>
                      <a:r>
                        <a:rPr lang="en-US" dirty="0" err="1"/>
                        <a:t>ophtha</a:t>
                      </a:r>
                      <a:r>
                        <a:rPr lang="en-US" dirty="0"/>
                        <a:t> surgery report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4-hour ward duty shift</a:t>
                      </a:r>
                    </a:p>
                  </a:txBody>
                  <a:tcPr>
                    <a:solidFill>
                      <a:srgbClr val="D5E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Ward case report</a:t>
                      </a:r>
                    </a:p>
                  </a:txBody>
                  <a:tcPr>
                    <a:solidFill>
                      <a:srgbClr val="D5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141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436E2F-7463-E2D1-AC4D-2905731DB495}"/>
              </a:ext>
            </a:extLst>
          </p:cNvPr>
          <p:cNvSpPr txBox="1"/>
          <p:nvPr/>
        </p:nvSpPr>
        <p:spPr>
          <a:xfrm>
            <a:off x="964588" y="5259022"/>
            <a:ext cx="1026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Before shifting in: LO will please compile vaccination records and submit by 5pm Sunday</a:t>
            </a:r>
          </a:p>
          <a:p>
            <a:pPr algn="l"/>
            <a:r>
              <a:rPr lang="en-US" dirty="0"/>
              <a:t>Upon shifting out: LO will please compile grading sheets and submit by 5pm the following Monday</a:t>
            </a:r>
          </a:p>
        </p:txBody>
      </p:sp>
    </p:spTree>
    <p:extLst>
      <p:ext uri="{BB962C8B-B14F-4D97-AF65-F5344CB8AC3E}">
        <p14:creationId xmlns:p14="http://schemas.microsoft.com/office/powerpoint/2010/main" val="381790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058" y="332782"/>
            <a:ext cx="11022513" cy="6350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Phase 1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 review materials provided in the VLE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Department Conference</a:t>
            </a:r>
          </a:p>
          <a:p>
            <a:pPr lvl="2"/>
            <a:r>
              <a:rPr lang="en-US" dirty="0"/>
              <a:t>Tuesday and Thursday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Subspecialty Clinic</a:t>
            </a:r>
          </a:p>
          <a:p>
            <a:pPr lvl="2"/>
            <a:r>
              <a:rPr lang="en-US" dirty="0"/>
              <a:t>FTF: Interview and examine a patient, and present to preceptor; submit grading sheet to monitors.</a:t>
            </a:r>
          </a:p>
          <a:p>
            <a:pPr lvl="2"/>
            <a:r>
              <a:rPr lang="en-US" dirty="0"/>
              <a:t>Remote: Attend the </a:t>
            </a:r>
            <a:r>
              <a:rPr lang="en-US" dirty="0" err="1"/>
              <a:t>subspec</a:t>
            </a:r>
            <a:r>
              <a:rPr lang="en-US" dirty="0"/>
              <a:t> clinic rounds and make a written summary of what was discussed; attach a journal report pertinent to the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Cataract SGD</a:t>
            </a:r>
          </a:p>
          <a:p>
            <a:pPr lvl="2"/>
            <a:r>
              <a:rPr lang="en-US" dirty="0"/>
              <a:t>Written report due Tuesday 5PM via VLE</a:t>
            </a:r>
          </a:p>
          <a:p>
            <a:pPr lvl="2"/>
            <a:r>
              <a:rPr lang="en-US" dirty="0"/>
              <a:t>Synchronous  SGD via Zoom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Group COME Project</a:t>
            </a:r>
          </a:p>
          <a:p>
            <a:pPr lvl="2"/>
            <a:r>
              <a:rPr lang="en-US" dirty="0"/>
              <a:t>Public health lecture to be delivered during Phase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Formative Quizzes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 day (2 per day)</a:t>
            </a:r>
          </a:p>
          <a:p>
            <a:pPr lvl="2"/>
            <a:r>
              <a:rPr lang="en-US" dirty="0"/>
              <a:t>FTF: Observe surgeries and use </a:t>
            </a:r>
            <a:r>
              <a:rPr lang="en-US" dirty="0" err="1"/>
              <a:t>funduscopy</a:t>
            </a:r>
            <a:r>
              <a:rPr lang="en-US" dirty="0"/>
              <a:t> task trainers</a:t>
            </a:r>
          </a:p>
          <a:p>
            <a:pPr lvl="2"/>
            <a:r>
              <a:rPr lang="en-US" dirty="0"/>
              <a:t>Remote: Link a non-cataract surgical video and discuss the indications and </a:t>
            </a:r>
            <a:r>
              <a:rPr lang="en-US"/>
              <a:t>operative technique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Ward duty</a:t>
            </a:r>
          </a:p>
          <a:p>
            <a:pPr lvl="2"/>
            <a:r>
              <a:rPr lang="en-US" dirty="0"/>
              <a:t>FTF: Carry out orders and practice history-taking &amp; bedside PE (VA with near vision chart, gross exam, EOMs, palpation tonometry); report 1 ward case to Ward ROD</a:t>
            </a:r>
          </a:p>
          <a:p>
            <a:pPr lvl="2"/>
            <a:r>
              <a:rPr lang="en-US" dirty="0"/>
              <a:t>Remote: Written report on the pertinent history/PE, diagnosis, and management of 1 ward case</a:t>
            </a:r>
          </a:p>
        </p:txBody>
      </p:sp>
    </p:spTree>
    <p:extLst>
      <p:ext uri="{BB962C8B-B14F-4D97-AF65-F5344CB8AC3E}">
        <p14:creationId xmlns:p14="http://schemas.microsoft.com/office/powerpoint/2010/main" val="407734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76"/>
            <a:ext cx="10515600" cy="5443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Evaluation Scheme: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Subspec</a:t>
            </a:r>
            <a:r>
              <a:rPr lang="en-US" dirty="0"/>
              <a:t> clinic grades = 40%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Ward Duty grades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Cataract SGD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Ward Case SGD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COME Project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 Exam = 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Comprehensive Exam = 10%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Deduction of 1 point from final grade for every attendance deficiency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F8A152C-9B50-A34E-8674-11623E6BD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4821"/>
              </p:ext>
            </p:extLst>
          </p:nvPr>
        </p:nvGraphicFramePr>
        <p:xfrm>
          <a:off x="6271897" y="1383825"/>
          <a:ext cx="2281926" cy="34908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40963">
                  <a:extLst>
                    <a:ext uri="{9D8B030D-6E8A-4147-A177-3AD203B41FA5}">
                      <a16:colId xmlns:a16="http://schemas.microsoft.com/office/drawing/2014/main" val="463333302"/>
                    </a:ext>
                  </a:extLst>
                </a:gridCol>
                <a:gridCol w="1140963">
                  <a:extLst>
                    <a:ext uri="{9D8B030D-6E8A-4147-A177-3AD203B41FA5}">
                      <a16:colId xmlns:a16="http://schemas.microsoft.com/office/drawing/2014/main" val="579894209"/>
                    </a:ext>
                  </a:extLst>
                </a:gridCol>
              </a:tblGrid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97-100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300751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94-96.xx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681912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91-93.xx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56803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88-90.xx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591596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85-87.xx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80695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82-84.xx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393934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79-81.xx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165120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76-78.xx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998100"/>
                  </a:ext>
                </a:extLst>
              </a:tr>
              <a:tr h="38786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8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5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4B67-3593-254F-9B59-6933474C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476"/>
            <a:ext cx="10515600" cy="5443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Important: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use the Telegram group for announcements and clarifications.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there is any problem, please let us know immediately.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fill up the SET for every faculty member involved in your subspecialty rounds, SGDs, and feedback sessions.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fill up the CEBS at the end of your second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follow all our COVID safety protocols.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3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OPHTHALMOLOGY 251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OPHTHALMOLOGY 251</dc:title>
  <dc:creator>felice ranche</dc:creator>
  <cp:lastModifiedBy>felice ranche</cp:lastModifiedBy>
  <cp:revision>15</cp:revision>
  <dcterms:created xsi:type="dcterms:W3CDTF">2021-09-04T14:29:11Z</dcterms:created>
  <dcterms:modified xsi:type="dcterms:W3CDTF">2022-08-28T05:10:36Z</dcterms:modified>
</cp:coreProperties>
</file>