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9"/>
  </p:notesMasterIdLst>
  <p:sldIdLst>
    <p:sldId id="608" r:id="rId2"/>
    <p:sldId id="609" r:id="rId3"/>
    <p:sldId id="611" r:id="rId4"/>
    <p:sldId id="610" r:id="rId5"/>
    <p:sldId id="612" r:id="rId6"/>
    <p:sldId id="613" r:id="rId7"/>
    <p:sldId id="614" r:id="rId8"/>
    <p:sldId id="615" r:id="rId9"/>
    <p:sldId id="616" r:id="rId10"/>
    <p:sldId id="617" r:id="rId11"/>
    <p:sldId id="618" r:id="rId12"/>
    <p:sldId id="619" r:id="rId13"/>
    <p:sldId id="620" r:id="rId14"/>
    <p:sldId id="621" r:id="rId15"/>
    <p:sldId id="622" r:id="rId16"/>
    <p:sldId id="623" r:id="rId17"/>
    <p:sldId id="60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CC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2185" autoAdjust="0"/>
  </p:normalViewPr>
  <p:slideViewPr>
    <p:cSldViewPr snapToGrid="0" snapToObjects="1">
      <p:cViewPr>
        <p:scale>
          <a:sx n="71" d="100"/>
          <a:sy n="71" d="100"/>
        </p:scale>
        <p:origin x="904" y="1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289F5-C1B3-47B5-BE8D-8884021EA7D1}" type="datetimeFigureOut">
              <a:rPr lang="en-PH" smtClean="0"/>
              <a:t>01/09/2020</a:t>
            </a:fld>
            <a:endParaRPr lang="en-PH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EF2BC-0958-437A-AD39-FB52FA75E601}" type="slidenum">
              <a:rPr lang="en-PH" smtClean="0"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6181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77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0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91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36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96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4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5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5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60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1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66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79E7E-94FE-7142-8D15-12121AC1E0E9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8146905-2E5A-BE49-9B7F-A6AECA24A9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18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8A7A6-84F2-4B30-943E-342664E267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/>
              <a:t>BASIC EYE EXAM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4CA8F-9797-4E56-83BF-CFA3723BB9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PH" dirty="0"/>
              <a:t>Felice Katrina T. Ranche</a:t>
            </a:r>
          </a:p>
          <a:p>
            <a:pPr>
              <a:lnSpc>
                <a:spcPct val="100000"/>
              </a:lnSpc>
            </a:pPr>
            <a:r>
              <a:rPr lang="en-PH" dirty="0"/>
              <a:t>Clinical Associate Professor</a:t>
            </a:r>
          </a:p>
        </p:txBody>
      </p:sp>
    </p:spTree>
    <p:extLst>
      <p:ext uri="{BB962C8B-B14F-4D97-AF65-F5344CB8AC3E}">
        <p14:creationId xmlns:p14="http://schemas.microsoft.com/office/powerpoint/2010/main" val="3043881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SAMPLE REPORTING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6A387E9-7AC4-44DB-8637-957E5DFE18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137176"/>
              </p:ext>
            </p:extLst>
          </p:nvPr>
        </p:nvGraphicFramePr>
        <p:xfrm>
          <a:off x="628650" y="2016123"/>
          <a:ext cx="8058150" cy="23517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1630">
                  <a:extLst>
                    <a:ext uri="{9D8B030D-6E8A-4147-A177-3AD203B41FA5}">
                      <a16:colId xmlns:a16="http://schemas.microsoft.com/office/drawing/2014/main" val="1132800479"/>
                    </a:ext>
                  </a:extLst>
                </a:gridCol>
                <a:gridCol w="1611630">
                  <a:extLst>
                    <a:ext uri="{9D8B030D-6E8A-4147-A177-3AD203B41FA5}">
                      <a16:colId xmlns:a16="http://schemas.microsoft.com/office/drawing/2014/main" val="4246160625"/>
                    </a:ext>
                  </a:extLst>
                </a:gridCol>
                <a:gridCol w="1611630">
                  <a:extLst>
                    <a:ext uri="{9D8B030D-6E8A-4147-A177-3AD203B41FA5}">
                      <a16:colId xmlns:a16="http://schemas.microsoft.com/office/drawing/2014/main" val="3957805219"/>
                    </a:ext>
                  </a:extLst>
                </a:gridCol>
                <a:gridCol w="1611630">
                  <a:extLst>
                    <a:ext uri="{9D8B030D-6E8A-4147-A177-3AD203B41FA5}">
                      <a16:colId xmlns:a16="http://schemas.microsoft.com/office/drawing/2014/main" val="2498091635"/>
                    </a:ext>
                  </a:extLst>
                </a:gridCol>
                <a:gridCol w="1611630">
                  <a:extLst>
                    <a:ext uri="{9D8B030D-6E8A-4147-A177-3AD203B41FA5}">
                      <a16:colId xmlns:a16="http://schemas.microsoft.com/office/drawing/2014/main" val="3527258607"/>
                    </a:ext>
                  </a:extLst>
                </a:gridCol>
              </a:tblGrid>
              <a:tr h="783923">
                <a:tc>
                  <a:txBody>
                    <a:bodyPr/>
                    <a:lstStyle/>
                    <a:p>
                      <a:endParaRPr lang="en-PH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800" dirty="0" err="1"/>
                        <a:t>sc</a:t>
                      </a:r>
                      <a:endParaRPr lang="en-P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800" dirty="0"/>
                        <a:t>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800" dirty="0" err="1"/>
                        <a:t>ph</a:t>
                      </a:r>
                      <a:endParaRPr lang="en-P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800" dirty="0"/>
                        <a:t>Near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478479"/>
                  </a:ext>
                </a:extLst>
              </a:tr>
              <a:tr h="783923">
                <a:tc>
                  <a:txBody>
                    <a:bodyPr/>
                    <a:lstStyle/>
                    <a:p>
                      <a:r>
                        <a:rPr lang="en-PH" sz="2800" dirty="0"/>
                        <a:t>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800" dirty="0"/>
                        <a:t>20/100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800" dirty="0"/>
                        <a:t>20/40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800" dirty="0"/>
                        <a:t>20/20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PH" sz="2800" dirty="0"/>
                        <a:t>J3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126861"/>
                  </a:ext>
                </a:extLst>
              </a:tr>
              <a:tr h="783923">
                <a:tc>
                  <a:txBody>
                    <a:bodyPr/>
                    <a:lstStyle/>
                    <a:p>
                      <a:r>
                        <a:rPr lang="en-PH" sz="2800" dirty="0"/>
                        <a:t>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800" dirty="0"/>
                        <a:t>20/70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800" dirty="0"/>
                        <a:t>20/40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800" dirty="0"/>
                        <a:t>20/40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807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711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Gross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dirty="0"/>
              <a:t>Eyelids and eyelashes</a:t>
            </a:r>
          </a:p>
          <a:p>
            <a:r>
              <a:rPr lang="en-PH" dirty="0"/>
              <a:t>Proptosis or enophthalmos</a:t>
            </a:r>
          </a:p>
          <a:p>
            <a:r>
              <a:rPr lang="en-PH" dirty="0"/>
              <a:t>Corneal clarity and corneal light reflex</a:t>
            </a:r>
          </a:p>
          <a:p>
            <a:r>
              <a:rPr lang="en-PH" dirty="0"/>
              <a:t>Sclera</a:t>
            </a:r>
          </a:p>
          <a:p>
            <a:r>
              <a:rPr lang="en-PH" dirty="0"/>
              <a:t>Bulbar and palpebral conjunctiva</a:t>
            </a:r>
          </a:p>
          <a:p>
            <a:r>
              <a:rPr lang="en-PH" dirty="0"/>
              <a:t>Pupil size and pupillary light reaction</a:t>
            </a:r>
          </a:p>
        </p:txBody>
      </p:sp>
    </p:spTree>
    <p:extLst>
      <p:ext uri="{BB962C8B-B14F-4D97-AF65-F5344CB8AC3E}">
        <p14:creationId xmlns:p14="http://schemas.microsoft.com/office/powerpoint/2010/main" val="2145552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SAMPLE REPORTING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3FC79A-9E0B-47FA-8AC7-A55D01AF7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587" y="2889492"/>
            <a:ext cx="3395766" cy="90838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2E2E5A73-56F3-4FF8-8C80-6F4F01919353}"/>
              </a:ext>
            </a:extLst>
          </p:cNvPr>
          <p:cNvGrpSpPr/>
          <p:nvPr/>
        </p:nvGrpSpPr>
        <p:grpSpPr>
          <a:xfrm>
            <a:off x="1316705" y="2622436"/>
            <a:ext cx="1396093" cy="1639283"/>
            <a:chOff x="560293" y="2722789"/>
            <a:chExt cx="1396093" cy="1639283"/>
          </a:xfrm>
        </p:grpSpPr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E3D1DD9-23E9-4233-AD97-21D98CC3D9CD}"/>
                </a:ext>
              </a:extLst>
            </p:cNvPr>
            <p:cNvSpPr/>
            <p:nvPr/>
          </p:nvSpPr>
          <p:spPr>
            <a:xfrm rot="8863414">
              <a:off x="567661" y="2909485"/>
              <a:ext cx="1373234" cy="1452587"/>
            </a:xfrm>
            <a:prstGeom prst="chord">
              <a:avLst>
                <a:gd name="adj1" fmla="val 2700000"/>
                <a:gd name="adj2" fmla="val 1188664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9868E756-8BE2-4443-A614-387CBEC05BF0}"/>
                </a:ext>
              </a:extLst>
            </p:cNvPr>
            <p:cNvSpPr/>
            <p:nvPr/>
          </p:nvSpPr>
          <p:spPr>
            <a:xfrm rot="19708137">
              <a:off x="560293" y="2722789"/>
              <a:ext cx="1396093" cy="1412421"/>
            </a:xfrm>
            <a:prstGeom prst="chord">
              <a:avLst>
                <a:gd name="adj1" fmla="val 2700000"/>
                <a:gd name="adj2" fmla="val 1188664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1DC54FF-D0CE-48A0-898F-31A4D5183DDE}"/>
              </a:ext>
            </a:extLst>
          </p:cNvPr>
          <p:cNvGrpSpPr/>
          <p:nvPr/>
        </p:nvGrpSpPr>
        <p:grpSpPr>
          <a:xfrm>
            <a:off x="6549105" y="2579495"/>
            <a:ext cx="1396093" cy="1639283"/>
            <a:chOff x="560293" y="2722789"/>
            <a:chExt cx="1396093" cy="1639283"/>
          </a:xfrm>
        </p:grpSpPr>
        <p:sp>
          <p:nvSpPr>
            <p:cNvPr id="13" name="Chord 12">
              <a:extLst>
                <a:ext uri="{FF2B5EF4-FFF2-40B4-BE49-F238E27FC236}">
                  <a16:creationId xmlns:a16="http://schemas.microsoft.com/office/drawing/2014/main" id="{FD30F88E-9D49-43E8-BD88-B1766BECC72A}"/>
                </a:ext>
              </a:extLst>
            </p:cNvPr>
            <p:cNvSpPr/>
            <p:nvPr/>
          </p:nvSpPr>
          <p:spPr>
            <a:xfrm rot="8863414">
              <a:off x="567661" y="2909485"/>
              <a:ext cx="1373234" cy="1452587"/>
            </a:xfrm>
            <a:prstGeom prst="chord">
              <a:avLst>
                <a:gd name="adj1" fmla="val 2700000"/>
                <a:gd name="adj2" fmla="val 1188664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" name="Chord 13">
              <a:extLst>
                <a:ext uri="{FF2B5EF4-FFF2-40B4-BE49-F238E27FC236}">
                  <a16:creationId xmlns:a16="http://schemas.microsoft.com/office/drawing/2014/main" id="{70B62A07-8D27-453D-BDCF-DE14B0F64F01}"/>
                </a:ext>
              </a:extLst>
            </p:cNvPr>
            <p:cNvSpPr/>
            <p:nvPr/>
          </p:nvSpPr>
          <p:spPr>
            <a:xfrm rot="19708137">
              <a:off x="560293" y="2722789"/>
              <a:ext cx="1396093" cy="1412421"/>
            </a:xfrm>
            <a:prstGeom prst="chord">
              <a:avLst>
                <a:gd name="adj1" fmla="val 2700000"/>
                <a:gd name="adj2" fmla="val 1188664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788A9266-2327-4AF1-A0A5-DAF5D4C18CE4}"/>
              </a:ext>
            </a:extLst>
          </p:cNvPr>
          <p:cNvSpPr/>
          <p:nvPr/>
        </p:nvSpPr>
        <p:spPr>
          <a:xfrm>
            <a:off x="1972235" y="3612776"/>
            <a:ext cx="251012" cy="295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E3D732F-80D9-4086-845C-8572178D4ED2}"/>
              </a:ext>
            </a:extLst>
          </p:cNvPr>
          <p:cNvSpPr/>
          <p:nvPr/>
        </p:nvSpPr>
        <p:spPr>
          <a:xfrm>
            <a:off x="3168520" y="3797875"/>
            <a:ext cx="251012" cy="295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6899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MOTILITY (EOM TESTING)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dirty="0"/>
              <a:t>Ask the patient to follow your finger in the 6 directions of gaze.</a:t>
            </a:r>
          </a:p>
          <a:p>
            <a:pPr lvl="1"/>
            <a:r>
              <a:rPr lang="en-PH" dirty="0"/>
              <a:t>Version - Conjugate binocular eye movement</a:t>
            </a:r>
          </a:p>
          <a:p>
            <a:pPr lvl="1"/>
            <a:r>
              <a:rPr lang="en-PH" dirty="0"/>
              <a:t>Duction - Monocular eye movement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7833F8-F489-4434-A027-41FB9EFA0C95}"/>
              </a:ext>
            </a:extLst>
          </p:cNvPr>
          <p:cNvSpPr txBox="1">
            <a:spLocks/>
          </p:cNvSpPr>
          <p:nvPr/>
        </p:nvSpPr>
        <p:spPr>
          <a:xfrm>
            <a:off x="211878" y="4303059"/>
            <a:ext cx="8385275" cy="2220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PH" sz="2800" dirty="0">
              <a:solidFill>
                <a:srgbClr val="FF0000"/>
              </a:solidFill>
              <a:latin typeface="Arial" panose="020B0604020202020204" pitchFamily="34" charset="0"/>
              <a:ea typeface="Adobe Heiti Std R" pitchFamily="34" charset="-128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CCF5C41-DA40-4751-9FB4-5B79F7EC0966}"/>
              </a:ext>
            </a:extLst>
          </p:cNvPr>
          <p:cNvCxnSpPr/>
          <p:nvPr/>
        </p:nvCxnSpPr>
        <p:spPr>
          <a:xfrm>
            <a:off x="1078328" y="4515915"/>
            <a:ext cx="18362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86C66F-A0E2-4725-A2AA-01C39AA9EFAE}"/>
              </a:ext>
            </a:extLst>
          </p:cNvPr>
          <p:cNvCxnSpPr/>
          <p:nvPr/>
        </p:nvCxnSpPr>
        <p:spPr>
          <a:xfrm>
            <a:off x="3454592" y="4471671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E0A9D43-A5B5-4E05-8EB6-918A34A05C1F}"/>
              </a:ext>
            </a:extLst>
          </p:cNvPr>
          <p:cNvCxnSpPr/>
          <p:nvPr/>
        </p:nvCxnSpPr>
        <p:spPr>
          <a:xfrm>
            <a:off x="5938868" y="4471671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1644F7-EC54-4640-81B3-CAC2DA2D2F2B}"/>
              </a:ext>
            </a:extLst>
          </p:cNvPr>
          <p:cNvCxnSpPr/>
          <p:nvPr/>
        </p:nvCxnSpPr>
        <p:spPr>
          <a:xfrm>
            <a:off x="1186340" y="3859603"/>
            <a:ext cx="162018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DCB1F0-7AB4-4342-B1C4-995DC2D5F09F}"/>
              </a:ext>
            </a:extLst>
          </p:cNvPr>
          <p:cNvCxnSpPr/>
          <p:nvPr/>
        </p:nvCxnSpPr>
        <p:spPr>
          <a:xfrm flipV="1">
            <a:off x="1294352" y="3895607"/>
            <a:ext cx="140415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5332934-50B7-4573-8D59-5CE857363828}"/>
              </a:ext>
            </a:extLst>
          </p:cNvPr>
          <p:cNvCxnSpPr/>
          <p:nvPr/>
        </p:nvCxnSpPr>
        <p:spPr>
          <a:xfrm>
            <a:off x="3598608" y="3787595"/>
            <a:ext cx="1548172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4F1315-0D87-4F12-9F69-B86240AB54A0}"/>
              </a:ext>
            </a:extLst>
          </p:cNvPr>
          <p:cNvCxnSpPr/>
          <p:nvPr/>
        </p:nvCxnSpPr>
        <p:spPr>
          <a:xfrm flipV="1">
            <a:off x="3742624" y="3787595"/>
            <a:ext cx="1476164" cy="1332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BB290BC-6781-4E8A-B36B-F50BF12EBA85}"/>
              </a:ext>
            </a:extLst>
          </p:cNvPr>
          <p:cNvCxnSpPr/>
          <p:nvPr/>
        </p:nvCxnSpPr>
        <p:spPr>
          <a:xfrm>
            <a:off x="6046880" y="3787595"/>
            <a:ext cx="1764196" cy="140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F4D0389-7FBD-4661-B387-ED40CFDE5B2F}"/>
              </a:ext>
            </a:extLst>
          </p:cNvPr>
          <p:cNvCxnSpPr/>
          <p:nvPr/>
        </p:nvCxnSpPr>
        <p:spPr>
          <a:xfrm flipV="1">
            <a:off x="6082884" y="3787595"/>
            <a:ext cx="1656184" cy="140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8B22AD48-3A9B-4049-97AA-8EE7E3CA53E1}"/>
              </a:ext>
            </a:extLst>
          </p:cNvPr>
          <p:cNvSpPr/>
          <p:nvPr/>
        </p:nvSpPr>
        <p:spPr>
          <a:xfrm>
            <a:off x="3491902" y="3734242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6" name="Chevron 3">
            <a:extLst>
              <a:ext uri="{FF2B5EF4-FFF2-40B4-BE49-F238E27FC236}">
                <a16:creationId xmlns:a16="http://schemas.microsoft.com/office/drawing/2014/main" id="{C60CAC6B-3D3B-47CD-BA22-F42D149E4D27}"/>
              </a:ext>
            </a:extLst>
          </p:cNvPr>
          <p:cNvSpPr/>
          <p:nvPr/>
        </p:nvSpPr>
        <p:spPr>
          <a:xfrm rot="13392527">
            <a:off x="1001986" y="3694327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17" name="Chevron 30">
            <a:extLst>
              <a:ext uri="{FF2B5EF4-FFF2-40B4-BE49-F238E27FC236}">
                <a16:creationId xmlns:a16="http://schemas.microsoft.com/office/drawing/2014/main" id="{461E66BE-E92E-4490-8763-FAE7D4AF3BDC}"/>
              </a:ext>
            </a:extLst>
          </p:cNvPr>
          <p:cNvSpPr/>
          <p:nvPr/>
        </p:nvSpPr>
        <p:spPr>
          <a:xfrm rot="13392527">
            <a:off x="5898529" y="3694328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356C0EA-27AC-48BB-9611-7A15B05D09A4}"/>
              </a:ext>
            </a:extLst>
          </p:cNvPr>
          <p:cNvSpPr/>
          <p:nvPr/>
        </p:nvSpPr>
        <p:spPr>
          <a:xfrm>
            <a:off x="3461487" y="4358590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E12F8D7-56FA-40C2-8E16-D4B72F8A521B}"/>
              </a:ext>
            </a:extLst>
          </p:cNvPr>
          <p:cNvSpPr/>
          <p:nvPr/>
        </p:nvSpPr>
        <p:spPr>
          <a:xfrm>
            <a:off x="3505734" y="5009130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665FCF4-AB2E-4A69-838D-79EC6165743E}"/>
              </a:ext>
            </a:extLst>
          </p:cNvPr>
          <p:cNvSpPr/>
          <p:nvPr/>
        </p:nvSpPr>
        <p:spPr>
          <a:xfrm>
            <a:off x="5161550" y="3733373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717CEB0-6B8C-45C1-B056-AAD41AD33596}"/>
              </a:ext>
            </a:extLst>
          </p:cNvPr>
          <p:cNvSpPr/>
          <p:nvPr/>
        </p:nvSpPr>
        <p:spPr>
          <a:xfrm>
            <a:off x="5161550" y="4385629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C057FB7-63BF-49AE-89B0-4E8D332C2129}"/>
              </a:ext>
            </a:extLst>
          </p:cNvPr>
          <p:cNvSpPr/>
          <p:nvPr/>
        </p:nvSpPr>
        <p:spPr>
          <a:xfrm>
            <a:off x="5160673" y="5009130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83D866D-6D9C-43FF-ABBF-22DB24B1BBB6}"/>
              </a:ext>
            </a:extLst>
          </p:cNvPr>
          <p:cNvSpPr/>
          <p:nvPr/>
        </p:nvSpPr>
        <p:spPr>
          <a:xfrm>
            <a:off x="6027573" y="3787595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4" name="Chevron 40">
            <a:extLst>
              <a:ext uri="{FF2B5EF4-FFF2-40B4-BE49-F238E27FC236}">
                <a16:creationId xmlns:a16="http://schemas.microsoft.com/office/drawing/2014/main" id="{6CD2B04D-893F-4FF5-85C7-0F22375C3ACA}"/>
              </a:ext>
            </a:extLst>
          </p:cNvPr>
          <p:cNvSpPr/>
          <p:nvPr/>
        </p:nvSpPr>
        <p:spPr>
          <a:xfrm rot="10800000">
            <a:off x="928092" y="4350638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25" name="Chevron 41">
            <a:extLst>
              <a:ext uri="{FF2B5EF4-FFF2-40B4-BE49-F238E27FC236}">
                <a16:creationId xmlns:a16="http://schemas.microsoft.com/office/drawing/2014/main" id="{92B71524-593F-420D-A6EF-ABD93A5A5A29}"/>
              </a:ext>
            </a:extLst>
          </p:cNvPr>
          <p:cNvSpPr/>
          <p:nvPr/>
        </p:nvSpPr>
        <p:spPr>
          <a:xfrm rot="8154799">
            <a:off x="1109996" y="5026474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26" name="Chevron 42">
            <a:extLst>
              <a:ext uri="{FF2B5EF4-FFF2-40B4-BE49-F238E27FC236}">
                <a16:creationId xmlns:a16="http://schemas.microsoft.com/office/drawing/2014/main" id="{899AEBC1-47EE-4193-8B68-E87B29B273B7}"/>
              </a:ext>
            </a:extLst>
          </p:cNvPr>
          <p:cNvSpPr/>
          <p:nvPr/>
        </p:nvSpPr>
        <p:spPr>
          <a:xfrm rot="10800000">
            <a:off x="5776850" y="4309648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27" name="Chevron 43">
            <a:extLst>
              <a:ext uri="{FF2B5EF4-FFF2-40B4-BE49-F238E27FC236}">
                <a16:creationId xmlns:a16="http://schemas.microsoft.com/office/drawing/2014/main" id="{C62384C8-3F06-41FC-B37A-3100A3A82FF6}"/>
              </a:ext>
            </a:extLst>
          </p:cNvPr>
          <p:cNvSpPr/>
          <p:nvPr/>
        </p:nvSpPr>
        <p:spPr>
          <a:xfrm rot="8154799">
            <a:off x="5898648" y="5047639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28" name="Chevron 44">
            <a:extLst>
              <a:ext uri="{FF2B5EF4-FFF2-40B4-BE49-F238E27FC236}">
                <a16:creationId xmlns:a16="http://schemas.microsoft.com/office/drawing/2014/main" id="{02A90E43-B107-472D-B48E-2932BB07AAE0}"/>
              </a:ext>
            </a:extLst>
          </p:cNvPr>
          <p:cNvSpPr/>
          <p:nvPr/>
        </p:nvSpPr>
        <p:spPr>
          <a:xfrm rot="19052260">
            <a:off x="2543648" y="3717196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29" name="Chevron 45">
            <a:extLst>
              <a:ext uri="{FF2B5EF4-FFF2-40B4-BE49-F238E27FC236}">
                <a16:creationId xmlns:a16="http://schemas.microsoft.com/office/drawing/2014/main" id="{11B018D1-7F14-4796-8CCA-86728AEC1C25}"/>
              </a:ext>
            </a:extLst>
          </p:cNvPr>
          <p:cNvSpPr/>
          <p:nvPr/>
        </p:nvSpPr>
        <p:spPr>
          <a:xfrm rot="19052260">
            <a:off x="7554714" y="3622318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30" name="Chevron 46">
            <a:extLst>
              <a:ext uri="{FF2B5EF4-FFF2-40B4-BE49-F238E27FC236}">
                <a16:creationId xmlns:a16="http://schemas.microsoft.com/office/drawing/2014/main" id="{6318C8BA-9084-4BBA-B7DD-FCF591DF7E71}"/>
              </a:ext>
            </a:extLst>
          </p:cNvPr>
          <p:cNvSpPr/>
          <p:nvPr/>
        </p:nvSpPr>
        <p:spPr>
          <a:xfrm rot="153147">
            <a:off x="2671800" y="4353891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31" name="Chevron 49">
            <a:extLst>
              <a:ext uri="{FF2B5EF4-FFF2-40B4-BE49-F238E27FC236}">
                <a16:creationId xmlns:a16="http://schemas.microsoft.com/office/drawing/2014/main" id="{DC8D66BC-8737-411E-B49E-D2E0131FBBBD}"/>
              </a:ext>
            </a:extLst>
          </p:cNvPr>
          <p:cNvSpPr/>
          <p:nvPr/>
        </p:nvSpPr>
        <p:spPr>
          <a:xfrm rot="153147">
            <a:off x="7770737" y="4316217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32" name="Chevron 50">
            <a:extLst>
              <a:ext uri="{FF2B5EF4-FFF2-40B4-BE49-F238E27FC236}">
                <a16:creationId xmlns:a16="http://schemas.microsoft.com/office/drawing/2014/main" id="{2A481C4B-5889-4D8B-8EEE-B8A666DB5602}"/>
              </a:ext>
            </a:extLst>
          </p:cNvPr>
          <p:cNvSpPr/>
          <p:nvPr/>
        </p:nvSpPr>
        <p:spPr>
          <a:xfrm rot="2584780">
            <a:off x="2671800" y="5026130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33" name="Chevron 51">
            <a:extLst>
              <a:ext uri="{FF2B5EF4-FFF2-40B4-BE49-F238E27FC236}">
                <a16:creationId xmlns:a16="http://schemas.microsoft.com/office/drawing/2014/main" id="{14122E0F-07C3-4CE8-9225-3B5664672279}"/>
              </a:ext>
            </a:extLst>
          </p:cNvPr>
          <p:cNvSpPr/>
          <p:nvPr/>
        </p:nvSpPr>
        <p:spPr>
          <a:xfrm rot="2584780">
            <a:off x="7678251" y="5069310"/>
            <a:ext cx="368710" cy="330554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A1DE68F-9F42-4936-A111-C1BFBC3392AE}"/>
              </a:ext>
            </a:extLst>
          </p:cNvPr>
          <p:cNvSpPr/>
          <p:nvPr/>
        </p:nvSpPr>
        <p:spPr>
          <a:xfrm>
            <a:off x="5908229" y="4370881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054738B-A8EB-43D4-8BE7-1C69838CC3CD}"/>
              </a:ext>
            </a:extLst>
          </p:cNvPr>
          <p:cNvSpPr/>
          <p:nvPr/>
        </p:nvSpPr>
        <p:spPr>
          <a:xfrm>
            <a:off x="5991446" y="5108769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94A686D-5660-4CB3-8643-D8E32F626E34}"/>
              </a:ext>
            </a:extLst>
          </p:cNvPr>
          <p:cNvSpPr/>
          <p:nvPr/>
        </p:nvSpPr>
        <p:spPr>
          <a:xfrm>
            <a:off x="7615065" y="3717559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D59490D-B25D-4EC1-853D-81DCFE7339B5}"/>
              </a:ext>
            </a:extLst>
          </p:cNvPr>
          <p:cNvSpPr/>
          <p:nvPr/>
        </p:nvSpPr>
        <p:spPr>
          <a:xfrm>
            <a:off x="7851039" y="4381100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69FB1EA-8EAC-433D-8BA4-81B4D157789B}"/>
              </a:ext>
            </a:extLst>
          </p:cNvPr>
          <p:cNvSpPr/>
          <p:nvPr/>
        </p:nvSpPr>
        <p:spPr>
          <a:xfrm>
            <a:off x="7693089" y="5108769"/>
            <a:ext cx="235974" cy="2212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83489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PALPATION TONOMETRY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dirty="0"/>
              <a:t>Ask the patient to look down.</a:t>
            </a:r>
          </a:p>
          <a:p>
            <a:r>
              <a:rPr lang="en-PH" dirty="0"/>
              <a:t>Place you index fingers on the right upper eyelid.  Press lightly using alternating fingers to check the consistency of the right globe.  Repeat for the left.</a:t>
            </a:r>
          </a:p>
          <a:p>
            <a:pPr lvl="1"/>
            <a:r>
              <a:rPr lang="en-PH" dirty="0"/>
              <a:t>hypotonic: lips</a:t>
            </a:r>
          </a:p>
          <a:p>
            <a:pPr lvl="1"/>
            <a:r>
              <a:rPr lang="en-PH" dirty="0"/>
              <a:t>soft: ala of nose</a:t>
            </a:r>
          </a:p>
          <a:p>
            <a:pPr lvl="1"/>
            <a:r>
              <a:rPr lang="en-PH" dirty="0"/>
              <a:t>firm: forehead</a:t>
            </a:r>
          </a:p>
          <a:p>
            <a:r>
              <a:rPr lang="en-PH" dirty="0"/>
              <a:t>Do not palpate if you suspect an open eye injury.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7833F8-F489-4434-A027-41FB9EFA0C95}"/>
              </a:ext>
            </a:extLst>
          </p:cNvPr>
          <p:cNvSpPr txBox="1">
            <a:spLocks/>
          </p:cNvSpPr>
          <p:nvPr/>
        </p:nvSpPr>
        <p:spPr>
          <a:xfrm>
            <a:off x="211878" y="4303059"/>
            <a:ext cx="8385275" cy="2220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PH" sz="2800" dirty="0">
              <a:solidFill>
                <a:srgbClr val="FF0000"/>
              </a:solidFill>
              <a:latin typeface="Arial" panose="020B0604020202020204" pitchFamily="34" charset="0"/>
              <a:ea typeface="Adobe Heiti Std R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67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DIRECT FUNDUSCOPY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2111996"/>
            <a:ext cx="7844118" cy="3732992"/>
          </a:xfrm>
        </p:spPr>
        <p:txBody>
          <a:bodyPr>
            <a:normAutofit/>
          </a:bodyPr>
          <a:lstStyle/>
          <a:p>
            <a:r>
              <a:rPr lang="en-PH" dirty="0"/>
              <a:t>Use your ophthalmoscope properly</a:t>
            </a:r>
          </a:p>
          <a:p>
            <a:pPr lvl="1"/>
            <a:r>
              <a:rPr lang="en-PH" dirty="0"/>
              <a:t>Adjust the rheostat to the brightest light your patient can tolerate</a:t>
            </a:r>
          </a:p>
          <a:p>
            <a:pPr lvl="1"/>
            <a:r>
              <a:rPr lang="en-PH" dirty="0"/>
              <a:t>Adjust for EOR (red for myopes, green for hyperopes, 0 for </a:t>
            </a:r>
            <a:r>
              <a:rPr lang="en-PH" dirty="0" err="1"/>
              <a:t>plano</a:t>
            </a:r>
            <a:r>
              <a:rPr lang="en-PH" dirty="0"/>
              <a:t>)</a:t>
            </a:r>
          </a:p>
          <a:p>
            <a:pPr lvl="1"/>
            <a:r>
              <a:rPr lang="en-PH" dirty="0"/>
              <a:t>Adjust aperture size (smaller than pupil) to reduce glare</a:t>
            </a:r>
          </a:p>
          <a:p>
            <a:r>
              <a:rPr lang="en-PH" dirty="0"/>
              <a:t>Ask the patient to look at a distant target</a:t>
            </a:r>
          </a:p>
          <a:p>
            <a:r>
              <a:rPr lang="en-PH" dirty="0"/>
              <a:t>Use your right eye to examine the patient’s right eye and vice versa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7833F8-F489-4434-A027-41FB9EFA0C95}"/>
              </a:ext>
            </a:extLst>
          </p:cNvPr>
          <p:cNvSpPr txBox="1">
            <a:spLocks/>
          </p:cNvSpPr>
          <p:nvPr/>
        </p:nvSpPr>
        <p:spPr>
          <a:xfrm>
            <a:off x="211878" y="4303059"/>
            <a:ext cx="8385275" cy="2220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PH" sz="2800" dirty="0">
              <a:solidFill>
                <a:srgbClr val="FF0000"/>
              </a:solidFill>
              <a:latin typeface="Arial" panose="020B0604020202020204" pitchFamily="34" charset="0"/>
              <a:ea typeface="Adobe Heiti Std R" pitchFamily="34" charset="-128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5D428F6-271F-4C13-B03F-E1E953F7D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810" y="1129553"/>
            <a:ext cx="1348310" cy="2915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2989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FUNDUSCOPY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471" y="2111996"/>
            <a:ext cx="7494494" cy="3732992"/>
          </a:xfrm>
        </p:spPr>
        <p:txBody>
          <a:bodyPr>
            <a:normAutofit/>
          </a:bodyPr>
          <a:lstStyle/>
          <a:p>
            <a:r>
              <a:rPr lang="en-PH" dirty="0"/>
              <a:t>Clear or hazy media</a:t>
            </a:r>
          </a:p>
          <a:p>
            <a:r>
              <a:rPr lang="en-PH" dirty="0"/>
              <a:t>Distinct or indistinct disc borders</a:t>
            </a:r>
          </a:p>
          <a:p>
            <a:r>
              <a:rPr lang="en-PH" dirty="0" err="1"/>
              <a:t>Cup:disc</a:t>
            </a:r>
            <a:r>
              <a:rPr lang="en-PH" dirty="0"/>
              <a:t> ratio</a:t>
            </a:r>
          </a:p>
          <a:p>
            <a:r>
              <a:rPr lang="en-PH" dirty="0"/>
              <a:t>AV ratio</a:t>
            </a:r>
          </a:p>
          <a:p>
            <a:r>
              <a:rPr lang="en-PH" dirty="0"/>
              <a:t>Hemorrhages or exudates</a:t>
            </a:r>
          </a:p>
          <a:p>
            <a:r>
              <a:rPr lang="en-PH" dirty="0"/>
              <a:t>Good or dull foveal reflex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7833F8-F489-4434-A027-41FB9EFA0C95}"/>
              </a:ext>
            </a:extLst>
          </p:cNvPr>
          <p:cNvSpPr txBox="1">
            <a:spLocks/>
          </p:cNvSpPr>
          <p:nvPr/>
        </p:nvSpPr>
        <p:spPr>
          <a:xfrm>
            <a:off x="211878" y="4303059"/>
            <a:ext cx="8385275" cy="2220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PH" sz="2800" dirty="0">
              <a:solidFill>
                <a:srgbClr val="FF0000"/>
              </a:solidFill>
              <a:latin typeface="Arial" panose="020B0604020202020204" pitchFamily="34" charset="0"/>
              <a:ea typeface="Adobe Heiti Std R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D69C00F-5603-4374-B4BA-4638E0829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090" y="2111996"/>
            <a:ext cx="28098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905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55230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The 5-POINT EYE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Visual Acuity </a:t>
            </a:r>
          </a:p>
          <a:p>
            <a:r>
              <a:rPr lang="en-PH" dirty="0"/>
              <a:t>Gross Examination</a:t>
            </a:r>
          </a:p>
          <a:p>
            <a:r>
              <a:rPr lang="en-PH" dirty="0"/>
              <a:t>Motility</a:t>
            </a:r>
          </a:p>
          <a:p>
            <a:r>
              <a:rPr lang="en-PH" dirty="0"/>
              <a:t>Intraocular Pressure</a:t>
            </a:r>
          </a:p>
          <a:p>
            <a:r>
              <a:rPr lang="en-PH" dirty="0" err="1"/>
              <a:t>Funduscopy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393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VISUAL ACUITY (DISTANCE/FAR)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Distance visual acuity is taken one eye at a time.  Ask the patient to cover the fellow eye with an </a:t>
            </a:r>
            <a:r>
              <a:rPr lang="en-PH" dirty="0" err="1"/>
              <a:t>occluder</a:t>
            </a:r>
            <a:r>
              <a:rPr lang="en-PH" dirty="0"/>
              <a:t> or his palm.</a:t>
            </a:r>
          </a:p>
          <a:p>
            <a:r>
              <a:rPr lang="en-PH" dirty="0"/>
              <a:t>The visual acuity is taken in this sequence:</a:t>
            </a:r>
          </a:p>
          <a:p>
            <a:pPr lvl="1"/>
            <a:r>
              <a:rPr lang="en-PH" dirty="0"/>
              <a:t>Uncorrected or without spectacles (</a:t>
            </a:r>
            <a:r>
              <a:rPr lang="en-PH" dirty="0" err="1"/>
              <a:t>sc</a:t>
            </a:r>
            <a:r>
              <a:rPr lang="en-PH" dirty="0"/>
              <a:t>)</a:t>
            </a:r>
          </a:p>
          <a:p>
            <a:pPr lvl="1"/>
            <a:r>
              <a:rPr lang="en-PH" dirty="0"/>
              <a:t>Corrected or with spectacles (cc)</a:t>
            </a:r>
          </a:p>
          <a:p>
            <a:pPr lvl="1"/>
            <a:r>
              <a:rPr lang="en-PH" dirty="0"/>
              <a:t>With pinhole (</a:t>
            </a:r>
            <a:r>
              <a:rPr lang="en-PH" dirty="0" err="1"/>
              <a:t>ph</a:t>
            </a:r>
            <a:r>
              <a:rPr lang="en-PH" dirty="0"/>
              <a:t>), which is the best acuity a patient can have.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079106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USING THE SNELLEN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08" y="2015733"/>
            <a:ext cx="4898572" cy="3450613"/>
          </a:xfrm>
        </p:spPr>
        <p:txBody>
          <a:bodyPr/>
          <a:lstStyle/>
          <a:p>
            <a:r>
              <a:rPr lang="en-PH" dirty="0"/>
              <a:t>Ask the patient to stand 6m or 20ft from the Snellen chart.</a:t>
            </a:r>
          </a:p>
          <a:p>
            <a:r>
              <a:rPr lang="en-PH" dirty="0"/>
              <a:t>Ask him to read the smallest line that he can see.</a:t>
            </a:r>
          </a:p>
          <a:p>
            <a:r>
              <a:rPr lang="en-PH" dirty="0"/>
              <a:t>Record this using the Snellen notation.</a:t>
            </a:r>
          </a:p>
          <a:p>
            <a:r>
              <a:rPr lang="en-PH" dirty="0"/>
              <a:t>You may use the metric system or the imperial system, as long as you are consistent.</a:t>
            </a:r>
          </a:p>
          <a:p>
            <a:pPr marL="0" indent="0">
              <a:buNone/>
            </a:pPr>
            <a:endParaRPr lang="en-PH" dirty="0"/>
          </a:p>
          <a:p>
            <a:endParaRPr lang="en-PH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88A33A-4B98-4E90-B46F-5EEA64EC9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352" y="2015733"/>
            <a:ext cx="3042168" cy="379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4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PATIENTS WITH POOR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08" y="2015733"/>
            <a:ext cx="4898572" cy="3450613"/>
          </a:xfrm>
        </p:spPr>
        <p:txBody>
          <a:bodyPr>
            <a:normAutofit/>
          </a:bodyPr>
          <a:lstStyle/>
          <a:p>
            <a:r>
              <a:rPr lang="en-PH" dirty="0"/>
              <a:t>The largest letter is 20/200 or 6/60.</a:t>
            </a:r>
          </a:p>
          <a:p>
            <a:r>
              <a:rPr lang="en-PH" dirty="0"/>
              <a:t>If the patient cannot read it, move him forward by 1 meter.  VA at that point is 5/60.  </a:t>
            </a:r>
          </a:p>
          <a:p>
            <a:r>
              <a:rPr lang="en-PH" dirty="0"/>
              <a:t>Move another meter closer if the patient still cannot see.  </a:t>
            </a:r>
          </a:p>
          <a:p>
            <a:r>
              <a:rPr lang="en-PH" dirty="0"/>
              <a:t>4/60, 3/60, 2/60, 1/60…</a:t>
            </a:r>
          </a:p>
          <a:p>
            <a:pPr marL="0" indent="0">
              <a:buNone/>
            </a:pPr>
            <a:endParaRPr lang="en-PH" dirty="0"/>
          </a:p>
          <a:p>
            <a:endParaRPr lang="en-PH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88A33A-4B98-4E90-B46F-5EEA64EC9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352" y="2015733"/>
            <a:ext cx="3042168" cy="379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42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PATIENTs WITH POOR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If your patient cannot see the E from 1m or 3ft, check if he can COUNT FINGERS (CF or FC) at 3feet.</a:t>
            </a:r>
          </a:p>
          <a:p>
            <a:r>
              <a:rPr lang="en-PH" dirty="0"/>
              <a:t>CF at 2ft, 1ft, 6”…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66758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/>
              <a:t>PATIENTs WITH </a:t>
            </a:r>
            <a:r>
              <a:rPr lang="en-PH" dirty="0"/>
              <a:t>POOR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If your patient cannot count fingers at 6”, check if he can detect HAND MOTIONS (HM) or not.</a:t>
            </a:r>
          </a:p>
          <a:p>
            <a:r>
              <a:rPr lang="en-PH" dirty="0"/>
              <a:t>HM is always paired with LIGHT PROJECTION (</a:t>
            </a:r>
            <a:r>
              <a:rPr lang="en-PH" dirty="0" err="1"/>
              <a:t>LPj</a:t>
            </a:r>
            <a:r>
              <a:rPr lang="en-PH" dirty="0"/>
              <a:t>), which you can test with a penlight.</a:t>
            </a:r>
          </a:p>
          <a:p>
            <a:pPr lvl="1"/>
            <a:r>
              <a:rPr lang="en-PH" dirty="0"/>
              <a:t>Good = 4 quadrants</a:t>
            </a:r>
          </a:p>
          <a:p>
            <a:pPr lvl="1"/>
            <a:r>
              <a:rPr lang="en-PH" dirty="0"/>
              <a:t>Fair = 2-3 quadrants</a:t>
            </a:r>
          </a:p>
          <a:p>
            <a:pPr lvl="1"/>
            <a:r>
              <a:rPr lang="en-PH" dirty="0"/>
              <a:t>Poor = 1 quadrant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260745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/>
              <a:t>PATIENTs WITH </a:t>
            </a:r>
            <a:r>
              <a:rPr lang="en-PH" dirty="0"/>
              <a:t>POOR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If your patient cannot detect hand motions or localize light, check if he can detect the presence of light.  Report this as  LIGHT PERCEPTION (LP) or NO LIGHT PERCEPTION (NLP).</a:t>
            </a:r>
          </a:p>
        </p:txBody>
      </p:sp>
    </p:spTree>
    <p:extLst>
      <p:ext uri="{BB962C8B-B14F-4D97-AF65-F5344CB8AC3E}">
        <p14:creationId xmlns:p14="http://schemas.microsoft.com/office/powerpoint/2010/main" val="367398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7B59D-703D-4D25-BDD6-88BF5C45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129553"/>
            <a:ext cx="6571343" cy="724202"/>
          </a:xfrm>
        </p:spPr>
        <p:txBody>
          <a:bodyPr/>
          <a:lstStyle/>
          <a:p>
            <a:r>
              <a:rPr lang="en-PH" dirty="0"/>
              <a:t>NEAR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379FC-3DA0-42F1-BFA9-07EEDF47C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87" y="2015733"/>
            <a:ext cx="5184320" cy="3450613"/>
          </a:xfrm>
        </p:spPr>
        <p:txBody>
          <a:bodyPr/>
          <a:lstStyle/>
          <a:p>
            <a:r>
              <a:rPr lang="en-PH" dirty="0"/>
              <a:t>Test this in patients aged 35 and older, in whom we expect a decrease in accommodation.</a:t>
            </a:r>
          </a:p>
          <a:p>
            <a:r>
              <a:rPr lang="en-PH" dirty="0"/>
              <a:t>Hold the near vision chart 14 inches away and ask the patient to read until the smallest line.</a:t>
            </a:r>
          </a:p>
          <a:p>
            <a:r>
              <a:rPr lang="en-PH" dirty="0"/>
              <a:t>Record using the Jaeger notation.</a:t>
            </a:r>
          </a:p>
          <a:p>
            <a:r>
              <a:rPr lang="en-PH" dirty="0"/>
              <a:t>Near vision is a binocular function.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88996493-703A-479C-947F-23F8E802B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612" y="707411"/>
            <a:ext cx="2753201" cy="502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79292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19161</TotalTime>
  <Words>611</Words>
  <Application>Microsoft Office PowerPoint</Application>
  <PresentationFormat>On-screen Show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Gill Sans MT</vt:lpstr>
      <vt:lpstr>Gallery</vt:lpstr>
      <vt:lpstr>BASIC EYE EXAM</vt:lpstr>
      <vt:lpstr>The 5-POINT EYE EXAM</vt:lpstr>
      <vt:lpstr>VISUAL ACUITY (DISTANCE/FAR)</vt:lpstr>
      <vt:lpstr>USING THE SNELLEN CHART</vt:lpstr>
      <vt:lpstr>PATIENTS WITH POOR VISION</vt:lpstr>
      <vt:lpstr>PATIENTs WITH POOR VISION</vt:lpstr>
      <vt:lpstr>PATIENTs WITH POOR VISION</vt:lpstr>
      <vt:lpstr>PATIENTs WITH POOR VISION</vt:lpstr>
      <vt:lpstr>NEAR VISION</vt:lpstr>
      <vt:lpstr>SAMPLE REPORTING</vt:lpstr>
      <vt:lpstr>Gross Examination</vt:lpstr>
      <vt:lpstr>SAMPLE REPORTING</vt:lpstr>
      <vt:lpstr>MOTILITY (EOM TESTING)</vt:lpstr>
      <vt:lpstr>PALPATION TONOMETRY</vt:lpstr>
      <vt:lpstr>DIRECT FUNDUSCOPY</vt:lpstr>
      <vt:lpstr>FUNDUSCOPY REPORTING</vt:lpstr>
      <vt:lpstr>THANK YOU</vt:lpstr>
    </vt:vector>
  </TitlesOfParts>
  <Company>Personal 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felice ranche</dc:creator>
  <cp:lastModifiedBy>felice ranche</cp:lastModifiedBy>
  <cp:revision>469</cp:revision>
  <dcterms:created xsi:type="dcterms:W3CDTF">2012-11-14T02:58:43Z</dcterms:created>
  <dcterms:modified xsi:type="dcterms:W3CDTF">2020-09-01T06:48:11Z</dcterms:modified>
</cp:coreProperties>
</file>