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82" r:id="rId3"/>
    <p:sldId id="361" r:id="rId4"/>
    <p:sldId id="362" r:id="rId5"/>
    <p:sldId id="366" r:id="rId6"/>
    <p:sldId id="363" r:id="rId7"/>
    <p:sldId id="364" r:id="rId8"/>
    <p:sldId id="367" r:id="rId9"/>
    <p:sldId id="368" r:id="rId10"/>
    <p:sldId id="369" r:id="rId11"/>
    <p:sldId id="342" r:id="rId12"/>
    <p:sldId id="343" r:id="rId13"/>
    <p:sldId id="370" r:id="rId14"/>
    <p:sldId id="372" r:id="rId15"/>
    <p:sldId id="371" r:id="rId16"/>
    <p:sldId id="374" r:id="rId17"/>
    <p:sldId id="375" r:id="rId18"/>
    <p:sldId id="376" r:id="rId19"/>
    <p:sldId id="377" r:id="rId20"/>
    <p:sldId id="378" r:id="rId21"/>
    <p:sldId id="379" r:id="rId22"/>
    <p:sldId id="380" r:id="rId23"/>
    <p:sldId id="3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4359" autoAdjust="0"/>
  </p:normalViewPr>
  <p:slideViewPr>
    <p:cSldViewPr>
      <p:cViewPr varScale="1">
        <p:scale>
          <a:sx n="36" d="100"/>
          <a:sy n="36" d="100"/>
        </p:scale>
        <p:origin x="-14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994EA-D31F-4B0E-A08B-67B339429793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7F77B-5351-4236-AE6E-3E8E37C8B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most common gastrointestinal  emergency in NICU.</a:t>
            </a:r>
            <a:r>
              <a:rPr lang="en-US" baseline="0" dirty="0" smtClean="0"/>
              <a:t> NEC is a feared complications in every NICU.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F77B-5351-4236-AE6E-3E8E37C8B53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CB9188-44B5-4DA6-84A2-E6648FFC25DF}" type="slidenum">
              <a:rPr lang="en-US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9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dirty="0" smtClean="0"/>
              <a:t>Express breast milk by hand expression to establish</a:t>
            </a:r>
            <a:r>
              <a:rPr lang="en-US" baseline="0" dirty="0" smtClean="0"/>
              <a:t> and sustain lactation , even the neonate is sick with NEC on NPO. </a:t>
            </a:r>
            <a:r>
              <a:rPr lang="en-US" dirty="0" err="1" smtClean="0"/>
              <a:t>Colostrum</a:t>
            </a:r>
            <a:r>
              <a:rPr lang="en-US" dirty="0" smtClean="0"/>
              <a:t> may come out in drops, as it is thick and a small amount.  You may use a tuberculin syringe,  remove the needle and aspirate the </a:t>
            </a:r>
            <a:r>
              <a:rPr lang="en-US" dirty="0" err="1" smtClean="0"/>
              <a:t>colostrum</a:t>
            </a:r>
            <a:r>
              <a:rPr lang="en-US" dirty="0" smtClean="0"/>
              <a:t> when first learning to express . This is very helpful when mother gives birth to a premature /sick baby. She may express within 6 hours after delivery of her baby to stimulate the breast and increase milk supply.  . Later the milk may spray out in streams after the </a:t>
            </a:r>
            <a:r>
              <a:rPr lang="en-US" dirty="0" err="1" smtClean="0"/>
              <a:t>oxytocin</a:t>
            </a:r>
            <a:r>
              <a:rPr lang="en-US" dirty="0" smtClean="0"/>
              <a:t> reflex works. </a:t>
            </a:r>
          </a:p>
          <a:p>
            <a:r>
              <a:rPr lang="en-US" dirty="0" smtClean="0"/>
              <a:t>Expressing breast milk will get better and easier with practice. It is important to note</a:t>
            </a:r>
            <a:r>
              <a:rPr lang="en-US" b="1" dirty="0" smtClean="0"/>
              <a:t> </a:t>
            </a:r>
            <a:r>
              <a:rPr lang="en-US" dirty="0" smtClean="0"/>
              <a:t>the volume expressed is not the volume of milk the baby is suckling.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BDC52E-6F8F-42E6-B3BE-AE14B5C760EB}" type="slidenum">
              <a:rPr lang="en-US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4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5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sz="1600" b="1" dirty="0" smtClean="0"/>
              <a:t> </a:t>
            </a:r>
            <a:r>
              <a:rPr lang="en-US" dirty="0" smtClean="0"/>
              <a:t>Storage </a:t>
            </a:r>
            <a:r>
              <a:rPr lang="en-US" dirty="0" smtClean="0"/>
              <a:t>of breast milk Room air  4-6 hours, Refrigerator  1-2 days , Freezer (one door compartment ) 2 weeks , Freezer (two door compartments) 3 months, Deep freezer </a:t>
            </a:r>
            <a:endParaRPr lang="en-US" sz="1600" b="1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development of NEC may be minimized through: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F77B-5351-4236-AE6E-3E8E37C8B5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</a:t>
            </a:r>
            <a:r>
              <a:rPr lang="en-US" baseline="0" dirty="0" smtClean="0"/>
              <a:t> leading cause of death among preterm and LBW. </a:t>
            </a:r>
            <a:r>
              <a:rPr lang="en-US" dirty="0" smtClean="0"/>
              <a:t>Although NEC may affect all infants,</a:t>
            </a:r>
            <a:r>
              <a:rPr lang="en-US" baseline="0" dirty="0" smtClean="0"/>
              <a:t> </a:t>
            </a:r>
            <a:r>
              <a:rPr lang="en-US" dirty="0" smtClean="0"/>
              <a:t>premature LBW infants </a:t>
            </a:r>
            <a:r>
              <a:rPr lang="en-US" dirty="0" smtClean="0"/>
              <a:t>   ( </a:t>
            </a:r>
            <a:r>
              <a:rPr lang="en-US" dirty="0" smtClean="0"/>
              <a:t>Less than 35 weeks old  , weighing less than 1000 grams ) – comprise 90% of cases are at a higher risk.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F77B-5351-4236-AE6E-3E8E37C8B5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exact cause is unknown,</a:t>
            </a:r>
            <a:r>
              <a:rPr lang="en-US" baseline="0" dirty="0" smtClean="0"/>
              <a:t> but combination of  impaired </a:t>
            </a:r>
            <a:r>
              <a:rPr lang="en-US" dirty="0" smtClean="0"/>
              <a:t>mucosal barrier , pathogenic bacteria, feeding with milk formula </a:t>
            </a:r>
            <a:r>
              <a:rPr lang="en-US" baseline="0" dirty="0" smtClean="0"/>
              <a:t> </a:t>
            </a:r>
            <a:r>
              <a:rPr lang="en-US" dirty="0" smtClean="0"/>
              <a:t>are inciting factors.</a:t>
            </a:r>
            <a:r>
              <a:rPr lang="en-US" baseline="0" dirty="0" smtClean="0"/>
              <a:t> </a:t>
            </a:r>
            <a:r>
              <a:rPr lang="en-US" dirty="0" smtClean="0"/>
              <a:t>Hypoxic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hypotensive</a:t>
            </a:r>
            <a:r>
              <a:rPr lang="en-US" baseline="0" dirty="0" smtClean="0"/>
              <a:t> episodes  contribute to mucosal injury and ischemia. Neonates with these  stressors are vulnerable to NEC .</a:t>
            </a:r>
          </a:p>
          <a:p>
            <a:r>
              <a:rPr lang="en-US" baseline="0" dirty="0" smtClean="0"/>
              <a:t>Milk formula feeds , apart from being </a:t>
            </a:r>
            <a:r>
              <a:rPr lang="en-US" baseline="0" dirty="0" err="1" smtClean="0"/>
              <a:t>hyperosmolar</a:t>
            </a:r>
            <a:r>
              <a:rPr lang="en-US" baseline="0" dirty="0" smtClean="0"/>
              <a:t> , also lack the beneficial components of </a:t>
            </a:r>
            <a:r>
              <a:rPr lang="en-US" baseline="0" dirty="0" err="1" smtClean="0"/>
              <a:t>breastmilk</a:t>
            </a:r>
            <a:r>
              <a:rPr lang="en-US" baseline="0" dirty="0" smtClean="0"/>
              <a:t> , like </a:t>
            </a:r>
            <a:r>
              <a:rPr lang="en-US" baseline="0" dirty="0" err="1" smtClean="0"/>
              <a:t>trophic</a:t>
            </a:r>
            <a:r>
              <a:rPr lang="en-US" baseline="0" dirty="0" smtClean="0"/>
              <a:t> hormones , vitamins and immune mediators </a:t>
            </a:r>
          </a:p>
          <a:p>
            <a:pPr>
              <a:buFont typeface="Wingdings" charset="2"/>
              <a:buNone/>
            </a:pPr>
            <a:endParaRPr lang="en-US" dirty="0" smtClean="0"/>
          </a:p>
          <a:p>
            <a:pPr>
              <a:buFont typeface="Wingdings" charset="2"/>
              <a:buNone/>
            </a:pPr>
            <a:r>
              <a:rPr lang="en-US" dirty="0" smtClean="0"/>
              <a:t>2.8 fold increase in the risk of NEC in premature infants fed with formula compared with those fed with human milk </a:t>
            </a:r>
          </a:p>
          <a:p>
            <a:pPr lvl="3">
              <a:buFont typeface="Wingdings" charset="2"/>
              <a:buNone/>
            </a:pPr>
            <a:r>
              <a:rPr lang="en-US" b="0" i="1" dirty="0" err="1" smtClean="0">
                <a:solidFill>
                  <a:srgbClr val="7030A0"/>
                </a:solidFill>
              </a:rPr>
              <a:t>Cristofalo</a:t>
            </a:r>
            <a:r>
              <a:rPr lang="en-US" b="0" i="1" dirty="0" smtClean="0">
                <a:solidFill>
                  <a:srgbClr val="7030A0"/>
                </a:solidFill>
              </a:rPr>
              <a:t> et al, 2013; Quigley and Mc </a:t>
            </a:r>
            <a:r>
              <a:rPr lang="en-US" b="0" i="1" dirty="0" err="1" smtClean="0">
                <a:solidFill>
                  <a:srgbClr val="7030A0"/>
                </a:solidFill>
              </a:rPr>
              <a:t>guire</a:t>
            </a:r>
            <a:r>
              <a:rPr lang="en-US" b="0" i="1" dirty="0" smtClean="0">
                <a:solidFill>
                  <a:srgbClr val="7030A0"/>
                </a:solidFill>
              </a:rPr>
              <a:t>, 2014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F77B-5351-4236-AE6E-3E8E37C8B5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Congenital heart disease that will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hemodynamically</a:t>
            </a:r>
            <a:r>
              <a:rPr lang="en-US" baseline="0" dirty="0" smtClean="0"/>
              <a:t> compromise our newborn , PDA with large defect , or prophylactic  PDA closure with </a:t>
            </a:r>
            <a:r>
              <a:rPr lang="en-US" baseline="0" dirty="0" err="1" smtClean="0"/>
              <a:t>indomethacin</a:t>
            </a:r>
            <a:r>
              <a:rPr lang="en-US" baseline="0" dirty="0" smtClean="0"/>
              <a:t> , with 30% risk of NEC . </a:t>
            </a:r>
            <a:r>
              <a:rPr lang="en-US" dirty="0" smtClean="0"/>
              <a:t>Combination of CHD and NEC increased overall mortality rate to 55%.</a:t>
            </a:r>
          </a:p>
          <a:p>
            <a:r>
              <a:rPr lang="en-US" dirty="0" smtClean="0"/>
              <a:t>Anemia and </a:t>
            </a:r>
            <a:r>
              <a:rPr lang="en-US" dirty="0" err="1" smtClean="0"/>
              <a:t>pRBC</a:t>
            </a:r>
            <a:r>
              <a:rPr lang="en-US" dirty="0" smtClean="0"/>
              <a:t> transfusion </a:t>
            </a:r>
          </a:p>
          <a:p>
            <a:pPr lvl="1">
              <a:buNone/>
            </a:pPr>
            <a:r>
              <a:rPr lang="en-US" dirty="0" smtClean="0"/>
              <a:t>-  it is hypothesized that intestinal vascular </a:t>
            </a:r>
            <a:r>
              <a:rPr lang="en-US" dirty="0" err="1" smtClean="0"/>
              <a:t>autoregulation</a:t>
            </a:r>
            <a:r>
              <a:rPr lang="en-US" dirty="0" smtClean="0"/>
              <a:t> occurs after correction of anemia leading to transfusion related acute GUT injury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F77B-5351-4236-AE6E-3E8E37C8B5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NEC is suspected in a preterm who develops feeding intolerance</a:t>
            </a:r>
            <a:r>
              <a:rPr lang="en-US" baseline="0" dirty="0" smtClean="0"/>
              <a:t> manifested as vomiting or increased gastric residuals in those who are fed by tube. The abdomen becomes distended . Fecal occult blood becomes positive , indicating  </a:t>
            </a:r>
            <a:r>
              <a:rPr lang="en-US" dirty="0" smtClean="0"/>
              <a:t>mucosal sloughing. With the progression</a:t>
            </a:r>
            <a:r>
              <a:rPr lang="en-US" baseline="0" dirty="0" smtClean="0"/>
              <a:t> of ischemia and sepsis, the abdomen becomes increasingly distended, and gross blood may be seen in the stools. 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F77B-5351-4236-AE6E-3E8E37C8B5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Abdominal </a:t>
            </a:r>
            <a:r>
              <a:rPr lang="en-US" dirty="0" err="1" smtClean="0"/>
              <a:t>Xray</a:t>
            </a:r>
            <a:r>
              <a:rPr lang="en-US" dirty="0" smtClean="0"/>
              <a:t> showing</a:t>
            </a:r>
            <a:r>
              <a:rPr lang="en-US" baseline="0" dirty="0" smtClean="0"/>
              <a:t> dilated bowel loops suggestive of </a:t>
            </a:r>
            <a:r>
              <a:rPr lang="en-US" baseline="0" dirty="0" err="1" smtClean="0"/>
              <a:t>ileus</a:t>
            </a:r>
            <a:r>
              <a:rPr lang="en-US" baseline="0" dirty="0" smtClean="0"/>
              <a:t> may later reveal </a:t>
            </a:r>
            <a:r>
              <a:rPr lang="en-US" baseline="0" dirty="0" err="1" smtClean="0"/>
              <a:t>subserosal</a:t>
            </a:r>
            <a:r>
              <a:rPr lang="en-US" baseline="0" dirty="0" smtClean="0"/>
              <a:t> air collections known as </a:t>
            </a:r>
            <a:r>
              <a:rPr lang="en-US" baseline="0" dirty="0" err="1" smtClean="0"/>
              <a:t>pneumatosis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intestinalis</a:t>
            </a:r>
            <a:r>
              <a:rPr lang="en-US" baseline="0" dirty="0" smtClean="0"/>
              <a:t> . Abdominal wall ischemia may ensue , and frank intestinal  necrosis or perforation may set in. Portal vein gas suggests intestinal necrosis. Thrombocytopenia is commonly encountered.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F77B-5351-4236-AE6E-3E8E37C8B5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modified Bell Staging is useful to determine the management of a patient with NEC. A patient is suspected to have NEC is placed on nothing per </a:t>
            </a:r>
            <a:r>
              <a:rPr lang="en-US" dirty="0" err="1" smtClean="0"/>
              <a:t>orem</a:t>
            </a:r>
            <a:r>
              <a:rPr lang="en-US" baseline="0" dirty="0" smtClean="0"/>
              <a:t> (NPO) with decompression and broad spectrum antibiotics .</a:t>
            </a:r>
          </a:p>
          <a:p>
            <a:pPr rtl="0" eaLnBrk="1" fontAlgn="t" latinLnBrk="0" hangingPunct="1"/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Stage IA . SUSPECTED NEC 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Systemic signs are : Non-specific signs of sepsis : Temperature instability, Apnea (pathologic apnea more than 20 sec cessation of breathing or any duration but with central cyanosis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bradycardia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Bradycardia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Intestinal signs : Elevated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pregavage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residuals, mild abdominal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distention,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Occult blood in stool</a:t>
            </a:r>
            <a:endParaRPr lang="en-US" sz="1200" b="1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Radiologic signs : Normal or mild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ileus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Treatment : NPO for 3 days , antibiotics</a:t>
            </a:r>
          </a:p>
          <a:p>
            <a:pPr rtl="0" eaLnBrk="1" fontAlgn="t" latinLnBrk="0" hangingPunct="1"/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NEC Stage IB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the same with Stage IA but with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gross blood in stool </a:t>
            </a:r>
            <a:endParaRPr lang="en-US" sz="1200" b="1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F77B-5351-4236-AE6E-3E8E37C8B5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eaLnBrk="1" fontAlgn="t" latinLnBrk="0" hangingPunct="1"/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Stage IIA . DEFINITE  NEC Mildly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ill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Systemic signs are : Non-specific signs of sepsis : Temperature instability, Apnea (pathologic apnea more than 20 sec cessation of breathing or any duration but with central cyanosis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bradycardia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Bradycardia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Intestinal signs : Elevated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pregavage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residuals, mild abdominal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distention, Occult blood in stool or gross blood in stool ,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absent bowel sounds and abdominal tenderness</a:t>
            </a:r>
            <a:endParaRPr lang="en-US" sz="1200" b="1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Radiologic signs :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Ileus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intestinal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pneumatosis</a:t>
            </a:r>
            <a:endParaRPr lang="en-US" sz="1200" b="1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Treatment : NPO for 7-10 days , antibiotics</a:t>
            </a:r>
          </a:p>
          <a:p>
            <a:pPr rtl="0" eaLnBrk="1" fontAlgn="t" latinLnBrk="0" hangingPunct="1"/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Stage IIB . DEFINITE  NEC Moderately Ill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Systemic signs are : Non-specific signs of sepsis : Temperature instability, Apnea (pathologic apnea more than 20 sec cessation of breathing or any duration but with central cyanosis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bradycardia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bradycardia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mild metabolic acidosis, mild thrombocytopenia</a:t>
            </a: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Intestinal signs : Elevated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pregavage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residuals,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Occult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blood in stool or gross blood in stool , with absent bowel sounds ,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definite  abdominal tenderness, abdominal </a:t>
            </a:r>
            <a:r>
              <a:rPr lang="en-US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cellulitis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right lower quadrant mass</a:t>
            </a:r>
            <a:endParaRPr lang="en-US" sz="1200" b="1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Radiologic signs :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Ileus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intestinal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pneumatosis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plus portal vein gas , with or without </a:t>
            </a:r>
            <a:r>
              <a:rPr lang="en-US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ascites</a:t>
            </a:r>
            <a:endParaRPr lang="en-US" sz="1200" b="1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Treatment : NPO for 14 days , antibiotics</a:t>
            </a:r>
          </a:p>
          <a:p>
            <a:pPr rtl="0" eaLnBrk="1" fontAlgn="t" latinLnBrk="0" hangingPunct="1"/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F77B-5351-4236-AE6E-3E8E37C8B5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rtl="0" eaLnBrk="1" fontAlgn="t" latinLnBrk="0" hangingPunct="1"/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Stage IIIA . ADVANCED  NEC Severely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ill, bowel intact 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Systemic signs are : Non-specific signs of sepsis : Temperature instability, Apnea (pathologic apnea more than 20 sec cessation of breathing or any duration but with central cyanosis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bradycardia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bradycardia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hypotension , respiratory and metabolic acidosis, thrombocytopenia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</a:t>
            </a:r>
            <a:r>
              <a:rPr lang="en-US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neutropenia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DIC </a:t>
            </a:r>
            <a:endParaRPr lang="en-US" sz="1200" b="1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Intestinal signs : Elevated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pregavage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residuals,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Occult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blood in stool or gross blood in stool , with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generalized peritonitis , marked abdominal tenderness and distention 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Radiologic signs :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Ileus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intestinal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pneumatosis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portal vein gas , with definite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ascites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Treatment : NPO for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14 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days ,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antibiotics, fluid resuscitation ,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inotrophic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support,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vemtilator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therapy,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paracentesis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Stage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IIIB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ADVANCED  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NEC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Severely Ill, bowel perforated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Systemic signs are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:Same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IIIA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Intestinal signs :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 as IIIA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Radiologic signs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:Same as IIB plus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pneumoperitoneum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Treatment :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 as IIIA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surgery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7F77B-5351-4236-AE6E-3E8E37C8B5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CCA3-206C-4832-8FC4-A190BECE6A2D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BC14-A813-42CE-85E3-13D877A6D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CCA3-206C-4832-8FC4-A190BECE6A2D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BC14-A813-42CE-85E3-13D877A6D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CCA3-206C-4832-8FC4-A190BECE6A2D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BC14-A813-42CE-85E3-13D877A6D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CCA3-206C-4832-8FC4-A190BECE6A2D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BC14-A813-42CE-85E3-13D877A6D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CCA3-206C-4832-8FC4-A190BECE6A2D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BC14-A813-42CE-85E3-13D877A6D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CCA3-206C-4832-8FC4-A190BECE6A2D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BC14-A813-42CE-85E3-13D877A6D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CCA3-206C-4832-8FC4-A190BECE6A2D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BC14-A813-42CE-85E3-13D877A6D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CCA3-206C-4832-8FC4-A190BECE6A2D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BC14-A813-42CE-85E3-13D877A6D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CCA3-206C-4832-8FC4-A190BECE6A2D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BC14-A813-42CE-85E3-13D877A6D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CCA3-206C-4832-8FC4-A190BECE6A2D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BC14-A813-42CE-85E3-13D877A6D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CCCA3-206C-4832-8FC4-A190BECE6A2D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BC14-A813-42CE-85E3-13D877A6D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CCCA3-206C-4832-8FC4-A190BECE6A2D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3BC14-A813-42CE-85E3-13D877A6D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9812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NECROTIZING ENTEROCOLITIS </a:t>
            </a:r>
            <a:endParaRPr lang="en-US" sz="4800" dirty="0">
              <a:solidFill>
                <a:schemeClr val="accent3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715000"/>
            <a:ext cx="8229600" cy="1143000"/>
          </a:xfrm>
        </p:spPr>
        <p:txBody>
          <a:bodyPr>
            <a:normAutofit fontScale="92500"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Aurora Gloria I. </a:t>
            </a:r>
            <a:r>
              <a:rPr lang="en-US" sz="2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Libadia</a:t>
            </a:r>
            <a:r>
              <a:rPr lang="en-US" sz="2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, MD, FPPS, </a:t>
            </a:r>
            <a:r>
              <a:rPr lang="en-US" sz="2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FPSNbM</a:t>
            </a:r>
            <a:endParaRPr lang="en-US" sz="2800" dirty="0" smtClean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Clinical Associate Professor, UP College of Medicine </a:t>
            </a:r>
            <a:endParaRPr lang="en-US" sz="2800" dirty="0" smtClean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4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7" name="Picture 6" descr="NE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86000"/>
            <a:ext cx="5663242" cy="3429000"/>
          </a:xfrm>
          <a:prstGeom prst="rect">
            <a:avLst/>
          </a:prstGeom>
        </p:spPr>
      </p:pic>
      <p:pic>
        <p:nvPicPr>
          <p:cNvPr id="8" name="Picture 2" descr="C:\Users\sony\Downloads\abelleda 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209800"/>
            <a:ext cx="36576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Treatment </a:t>
            </a:r>
            <a:br>
              <a:rPr lang="en-US" b="1" dirty="0" smtClean="0"/>
            </a:br>
            <a:r>
              <a:rPr lang="en-US" b="1" dirty="0" smtClean="0"/>
              <a:t>Modified Bell Staging for NEC </a:t>
            </a:r>
            <a:endParaRPr lang="en-US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3236511"/>
              </p:ext>
            </p:extLst>
          </p:nvPr>
        </p:nvGraphicFramePr>
        <p:xfrm>
          <a:off x="0" y="1371600"/>
          <a:ext cx="9144000" cy="4659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5227">
                <a:tc>
                  <a:txBody>
                    <a:bodyPr/>
                    <a:lstStyle/>
                    <a:p>
                      <a:r>
                        <a:rPr lang="en-US" dirty="0"/>
                        <a:t>STAGE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SYSYTEMIC SIGNS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INTESTINAL SIGNS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RADIOLOGIC SIGNS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TREATMENT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3519">
                <a:tc gridSpan="5">
                  <a:txBody>
                    <a:bodyPr/>
                    <a:lstStyle/>
                    <a:p>
                      <a:r>
                        <a:rPr lang="en-US" b="1" dirty="0"/>
                        <a:t>III.</a:t>
                      </a:r>
                      <a:r>
                        <a:rPr lang="en-US" b="1" baseline="0" dirty="0"/>
                        <a:t> Advanced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20908">
                <a:tc>
                  <a:txBody>
                    <a:bodyPr/>
                    <a:lstStyle/>
                    <a:p>
                      <a:pPr marL="342900" indent="-342900">
                        <a:buAutoNum type="alphaUcPeriod"/>
                      </a:pPr>
                      <a:r>
                        <a:rPr lang="en-US" b="1" baseline="0" dirty="0"/>
                        <a:t>Severely ill, bowel intact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 as for IIB plus hypotension, bradycardia, respiratory acidosis,</a:t>
                      </a:r>
                      <a:r>
                        <a:rPr lang="en-US" baseline="0" dirty="0"/>
                        <a:t> metabolic acidosis, </a:t>
                      </a:r>
                    </a:p>
                    <a:p>
                      <a:r>
                        <a:rPr lang="en-US" baseline="0" dirty="0"/>
                        <a:t>DIC, neutropenia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Same as</a:t>
                      </a:r>
                      <a:r>
                        <a:rPr lang="en-US" baseline="0" dirty="0"/>
                        <a:t> for I and II, plus signs of generalized peritonitis, marked tenderness and distention of abdomen 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Same  for IIB plus definite ascites 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NPO, antibiotics x 14 days, fluid resuscitation, </a:t>
                      </a:r>
                      <a:r>
                        <a:rPr lang="en-US" dirty="0" err="1"/>
                        <a:t>inotrophic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support,ventilator</a:t>
                      </a:r>
                      <a:r>
                        <a:rPr lang="en-US" dirty="0"/>
                        <a:t> therapy, paracentesis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35880">
                <a:tc>
                  <a:txBody>
                    <a:bodyPr/>
                    <a:lstStyle/>
                    <a:p>
                      <a:r>
                        <a:rPr lang="en-US" b="1" dirty="0"/>
                        <a:t>B. Severely ill, bowel perforated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</a:t>
                      </a:r>
                      <a:r>
                        <a:rPr lang="en-US" baseline="0" dirty="0"/>
                        <a:t> as for IIIA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Same</a:t>
                      </a:r>
                      <a:r>
                        <a:rPr lang="en-US" baseline="0" dirty="0"/>
                        <a:t> as for IIIA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  for IIB plus </a:t>
                      </a:r>
                    </a:p>
                    <a:p>
                      <a:r>
                        <a:rPr lang="en-US" dirty="0"/>
                        <a:t>Pneumoperitoneum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 as for IIA, plus surgery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 rot="10800000" flipV="1">
            <a:off x="491318" y="5731923"/>
            <a:ext cx="80240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7030A0"/>
                </a:solidFill>
              </a:rPr>
              <a:t>From Walsh MC, </a:t>
            </a:r>
            <a:r>
              <a:rPr lang="en-US" b="1" i="1" dirty="0" err="1">
                <a:solidFill>
                  <a:srgbClr val="7030A0"/>
                </a:solidFill>
              </a:rPr>
              <a:t>Kleigman</a:t>
            </a:r>
            <a:r>
              <a:rPr lang="en-US" b="1" i="1" dirty="0">
                <a:solidFill>
                  <a:srgbClr val="7030A0"/>
                </a:solidFill>
              </a:rPr>
              <a:t> RM, </a:t>
            </a:r>
            <a:r>
              <a:rPr lang="en-US" b="1" i="1" dirty="0" err="1">
                <a:solidFill>
                  <a:srgbClr val="7030A0"/>
                </a:solidFill>
              </a:rPr>
              <a:t>Fanaroff</a:t>
            </a:r>
            <a:r>
              <a:rPr lang="en-US" b="1" i="1" dirty="0">
                <a:solidFill>
                  <a:srgbClr val="7030A0"/>
                </a:solidFill>
              </a:rPr>
              <a:t> AA. Necrotizing enterocolitis: a practitioners perspective;1998</a:t>
            </a:r>
          </a:p>
        </p:txBody>
      </p:sp>
    </p:spTree>
    <p:extLst>
      <p:ext uri="{BB962C8B-B14F-4D97-AF65-F5344CB8AC3E}">
        <p14:creationId xmlns:p14="http://schemas.microsoft.com/office/powerpoint/2010/main" xmlns="" val="23363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53400" cy="1295400"/>
          </a:xfrm>
        </p:spPr>
        <p:txBody>
          <a:bodyPr/>
          <a:lstStyle/>
          <a:p>
            <a:pPr eaLnBrk="1" hangingPunct="1"/>
            <a:r>
              <a:rPr lang="en-US" sz="3600" smtClean="0"/>
              <a:t>Hand Expression of breast milk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9144000" cy="5181600"/>
          </a:xfrm>
        </p:spPr>
        <p:txBody>
          <a:bodyPr rtlCol="0">
            <a:normAutofit/>
          </a:bodyPr>
          <a:lstStyle/>
          <a:p>
            <a:pPr marL="420624" indent="-384048"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</p:txBody>
      </p:sp>
      <p:pic>
        <p:nvPicPr>
          <p:cNvPr id="94212" name="Picture 4" descr="TB syringe of colostrum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002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-838200" y="0"/>
            <a:ext cx="94488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Storage of breast milk </a:t>
            </a:r>
          </a:p>
        </p:txBody>
      </p:sp>
      <p:sp>
        <p:nvSpPr>
          <p:cNvPr id="99331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b="1" dirty="0" smtClean="0"/>
              <a:t>Room air 		</a:t>
            </a:r>
            <a:r>
              <a:rPr lang="en-US" dirty="0" smtClean="0"/>
              <a:t> 4-6  hours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b="1" dirty="0" smtClean="0"/>
              <a:t>Refrigerator	 	</a:t>
            </a:r>
            <a:r>
              <a:rPr lang="en-US" dirty="0" smtClean="0"/>
              <a:t>1-8 days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b="1" dirty="0" smtClean="0"/>
              <a:t>Freezer (one door compartment ) 	</a:t>
            </a:r>
            <a:r>
              <a:rPr lang="en-US" dirty="0" smtClean="0"/>
              <a:t>2 weeks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b="1" dirty="0" smtClean="0"/>
              <a:t>Freezer (two door compartment) 	</a:t>
            </a:r>
            <a:r>
              <a:rPr lang="en-US" dirty="0" smtClean="0"/>
              <a:t>3 months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b="1" dirty="0" smtClean="0"/>
              <a:t>Deep freezer 		</a:t>
            </a:r>
            <a:r>
              <a:rPr lang="en-US" dirty="0" smtClean="0"/>
              <a:t>6-12  months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b="1" dirty="0" smtClean="0"/>
              <a:t>Cooler with frozen gel packs/ice      </a:t>
            </a:r>
            <a:r>
              <a:rPr lang="en-US" dirty="0" smtClean="0"/>
              <a:t>24 hours </a:t>
            </a:r>
          </a:p>
          <a:p>
            <a:endParaRPr lang="en-US" dirty="0" smtClean="0"/>
          </a:p>
        </p:txBody>
      </p:sp>
      <p:pic>
        <p:nvPicPr>
          <p:cNvPr id="99332" name="Picture 7" descr="stor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0"/>
            <a:ext cx="2438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Take Home Message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Strict infection control measures</a:t>
            </a:r>
          </a:p>
          <a:p>
            <a:r>
              <a:rPr lang="en-US" dirty="0" err="1" smtClean="0"/>
              <a:t>Breastmilk</a:t>
            </a:r>
            <a:r>
              <a:rPr lang="en-US" dirty="0" smtClean="0"/>
              <a:t> feeding </a:t>
            </a:r>
          </a:p>
          <a:p>
            <a:r>
              <a:rPr lang="en-US" dirty="0" smtClean="0"/>
              <a:t>Management of Sepsis</a:t>
            </a:r>
          </a:p>
          <a:p>
            <a:r>
              <a:rPr lang="en-US" dirty="0" smtClean="0"/>
              <a:t>Prevention of hypoxia and hypotension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Reference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Fundamentals of Pediatrics Competency based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ank you minion.jpg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6400"/>
            <a:ext cx="5257801" cy="3886200"/>
          </a:xfrm>
          <a:prstGeom prst="rect">
            <a:avLst/>
          </a:prstGeom>
        </p:spPr>
      </p:pic>
      <p:pic>
        <p:nvPicPr>
          <p:cNvPr id="3" name="Picture 2" descr="Image result for baby friendly hospital initiative powerpoint present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762000"/>
            <a:ext cx="37338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Questions 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1. The </a:t>
            </a:r>
            <a:r>
              <a:rPr lang="en-US" b="1" dirty="0" smtClean="0"/>
              <a:t>baby has found the breast and nipple and started to suck. It is normal for the mother to: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a. Complain </a:t>
            </a:r>
            <a:r>
              <a:rPr lang="en-US" dirty="0" smtClean="0"/>
              <a:t>of pain in her nipple as it is the first time she has felt a baby suck at her breast</a:t>
            </a:r>
          </a:p>
          <a:p>
            <a:pPr lvl="0">
              <a:buNone/>
            </a:pPr>
            <a:r>
              <a:rPr lang="en-US" dirty="0" err="1" smtClean="0"/>
              <a:t>b.Want</a:t>
            </a:r>
            <a:r>
              <a:rPr lang="en-US" dirty="0" smtClean="0"/>
              <a:t> </a:t>
            </a:r>
            <a:r>
              <a:rPr lang="en-US" dirty="0" smtClean="0"/>
              <a:t>reassurance the baby is sucking well and is getting something</a:t>
            </a:r>
          </a:p>
          <a:p>
            <a:pPr lvl="0">
              <a:buNone/>
            </a:pPr>
            <a:r>
              <a:rPr lang="en-US" dirty="0" err="1" smtClean="0"/>
              <a:t>c.Stimulate</a:t>
            </a:r>
            <a:r>
              <a:rPr lang="en-US" dirty="0" smtClean="0"/>
              <a:t> </a:t>
            </a:r>
            <a:r>
              <a:rPr lang="en-US" dirty="0" smtClean="0"/>
              <a:t>the baby to keep sucking</a:t>
            </a:r>
          </a:p>
          <a:p>
            <a:pPr lvl="0">
              <a:buNone/>
            </a:pPr>
            <a:r>
              <a:rPr lang="en-US" dirty="0" err="1" smtClean="0"/>
              <a:t>d.All</a:t>
            </a:r>
            <a:r>
              <a:rPr lang="en-US" dirty="0" smtClean="0"/>
              <a:t> </a:t>
            </a:r>
            <a:r>
              <a:rPr lang="en-US" dirty="0" smtClean="0"/>
              <a:t>of the above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Questions 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1. The </a:t>
            </a:r>
            <a:r>
              <a:rPr lang="en-US" b="1" dirty="0" smtClean="0"/>
              <a:t>baby has found the breast and nipple and started to suck. It is normal for the mother to: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a. Complain </a:t>
            </a:r>
            <a:r>
              <a:rPr lang="en-US" dirty="0" smtClean="0"/>
              <a:t>of pain in her nipple as it is the first time she has felt a baby suck at her breast</a:t>
            </a:r>
          </a:p>
          <a:p>
            <a:pPr lvl="0">
              <a:buNone/>
            </a:pPr>
            <a:r>
              <a:rPr lang="en-US" b="1" dirty="0" err="1" smtClean="0"/>
              <a:t>b.Want</a:t>
            </a:r>
            <a:r>
              <a:rPr lang="en-US" b="1" dirty="0" smtClean="0"/>
              <a:t> </a:t>
            </a:r>
            <a:r>
              <a:rPr lang="en-US" b="1" dirty="0" smtClean="0"/>
              <a:t>reassurance the baby is sucking well and is getting something</a:t>
            </a:r>
          </a:p>
          <a:p>
            <a:pPr lvl="0">
              <a:buNone/>
            </a:pPr>
            <a:r>
              <a:rPr lang="en-US" dirty="0" err="1" smtClean="0"/>
              <a:t>c.Stimulate</a:t>
            </a:r>
            <a:r>
              <a:rPr lang="en-US" dirty="0" smtClean="0"/>
              <a:t> </a:t>
            </a:r>
            <a:r>
              <a:rPr lang="en-US" dirty="0" smtClean="0"/>
              <a:t>the baby to keep sucking</a:t>
            </a:r>
          </a:p>
          <a:p>
            <a:pPr lvl="0">
              <a:buNone/>
            </a:pPr>
            <a:r>
              <a:rPr lang="en-US" dirty="0" err="1" smtClean="0"/>
              <a:t>d.All</a:t>
            </a:r>
            <a:r>
              <a:rPr lang="en-US" dirty="0" smtClean="0"/>
              <a:t> </a:t>
            </a:r>
            <a:r>
              <a:rPr lang="en-US" dirty="0" smtClean="0"/>
              <a:t>of the above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Questions 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smtClean="0"/>
              <a:t>Signs of optimal attachment are: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a. Mother </a:t>
            </a:r>
            <a:r>
              <a:rPr lang="en-US" dirty="0" smtClean="0"/>
              <a:t>says her breasts and nipples are comfortable during sucking after the first few sucks</a:t>
            </a:r>
          </a:p>
          <a:p>
            <a:pPr lvl="0">
              <a:buNone/>
            </a:pPr>
            <a:r>
              <a:rPr lang="en-US" dirty="0" smtClean="0"/>
              <a:t>b. Baby’s </a:t>
            </a:r>
            <a:r>
              <a:rPr lang="en-US" dirty="0" smtClean="0"/>
              <a:t>chin is well in to the breast during feeds and deep jaw movements during sucking cycle</a:t>
            </a:r>
          </a:p>
          <a:p>
            <a:pPr lvl="0">
              <a:buNone/>
            </a:pPr>
            <a:r>
              <a:rPr lang="en-US" dirty="0" smtClean="0"/>
              <a:t>c. Cheeks </a:t>
            </a:r>
            <a:r>
              <a:rPr lang="en-US" dirty="0" smtClean="0"/>
              <a:t>are full and not dimpled when sucking</a:t>
            </a:r>
          </a:p>
          <a:p>
            <a:pPr lvl="0">
              <a:buNone/>
            </a:pPr>
            <a:r>
              <a:rPr lang="en-US" dirty="0" err="1" smtClean="0"/>
              <a:t>d.All</a:t>
            </a:r>
            <a:r>
              <a:rPr lang="en-US" dirty="0" smtClean="0"/>
              <a:t> </a:t>
            </a:r>
            <a:r>
              <a:rPr lang="en-US" dirty="0" smtClean="0"/>
              <a:t>of the above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Questions 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smtClean="0"/>
              <a:t>Signs of optimal attachment are: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a. Mother </a:t>
            </a:r>
            <a:r>
              <a:rPr lang="en-US" dirty="0" smtClean="0"/>
              <a:t>says her breasts and nipples are comfortable during sucking after the first few sucks</a:t>
            </a:r>
          </a:p>
          <a:p>
            <a:pPr lvl="0">
              <a:buNone/>
            </a:pPr>
            <a:r>
              <a:rPr lang="en-US" dirty="0" smtClean="0"/>
              <a:t>b. Baby’s </a:t>
            </a:r>
            <a:r>
              <a:rPr lang="en-US" dirty="0" smtClean="0"/>
              <a:t>chin is well in to the breast during feeds and deep jaw movements during sucking cycle</a:t>
            </a:r>
          </a:p>
          <a:p>
            <a:pPr lvl="0">
              <a:buNone/>
            </a:pPr>
            <a:r>
              <a:rPr lang="en-US" dirty="0" smtClean="0"/>
              <a:t>c. Cheeks </a:t>
            </a:r>
            <a:r>
              <a:rPr lang="en-US" dirty="0" smtClean="0"/>
              <a:t>are full and not dimpled when sucking</a:t>
            </a:r>
          </a:p>
          <a:p>
            <a:pPr lvl="0">
              <a:buNone/>
            </a:pPr>
            <a:r>
              <a:rPr lang="en-US" b="1" dirty="0" err="1" smtClean="0"/>
              <a:t>d.All</a:t>
            </a:r>
            <a:r>
              <a:rPr lang="en-US" b="1" dirty="0" smtClean="0"/>
              <a:t> </a:t>
            </a:r>
            <a:r>
              <a:rPr lang="en-US" b="1" dirty="0" smtClean="0"/>
              <a:t>of the above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Outline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are affected ? </a:t>
            </a:r>
          </a:p>
          <a:p>
            <a:r>
              <a:rPr lang="en-US" dirty="0" smtClean="0"/>
              <a:t>WHY? </a:t>
            </a:r>
          </a:p>
          <a:p>
            <a:r>
              <a:rPr lang="en-US" dirty="0" smtClean="0"/>
              <a:t>WHAT are the clinical manifestation ?</a:t>
            </a:r>
          </a:p>
          <a:p>
            <a:r>
              <a:rPr lang="en-US" dirty="0" smtClean="0"/>
              <a:t>HOW to Diagnose?</a:t>
            </a:r>
          </a:p>
          <a:p>
            <a:r>
              <a:rPr lang="en-US" dirty="0" smtClean="0"/>
              <a:t>HOW </a:t>
            </a:r>
            <a:r>
              <a:rPr lang="en-US" smtClean="0"/>
              <a:t>to Treat?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Questions 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b="1" dirty="0" smtClean="0"/>
              <a:t>3. The </a:t>
            </a:r>
            <a:r>
              <a:rPr lang="en-US" sz="4000" b="1" dirty="0" smtClean="0"/>
              <a:t>mother complains that she feels a pinching pain in her nipple when the baby is sucking. You advise the mother to:</a:t>
            </a:r>
            <a:endParaRPr lang="en-US" sz="4000" dirty="0" smtClean="0"/>
          </a:p>
          <a:p>
            <a:pPr lvl="0">
              <a:buNone/>
            </a:pPr>
            <a:r>
              <a:rPr lang="en-US" sz="4000" dirty="0" smtClean="0"/>
              <a:t>a. Keep </a:t>
            </a:r>
            <a:r>
              <a:rPr lang="en-US" sz="4000" dirty="0" smtClean="0"/>
              <a:t>feeding, she will get used to it</a:t>
            </a:r>
          </a:p>
          <a:p>
            <a:pPr lvl="0">
              <a:buNone/>
            </a:pPr>
            <a:r>
              <a:rPr lang="en-US" sz="4000" dirty="0" smtClean="0"/>
              <a:t>b. Take </a:t>
            </a:r>
            <a:r>
              <a:rPr lang="en-US" sz="4000" dirty="0" smtClean="0"/>
              <a:t>the baby off by gently putting her finger into the corner of the baby’s mouth to break the suction and try to attach again</a:t>
            </a:r>
          </a:p>
          <a:p>
            <a:pPr lvl="0">
              <a:buNone/>
            </a:pPr>
            <a:r>
              <a:rPr lang="en-US" sz="4000" dirty="0" smtClean="0"/>
              <a:t>c. </a:t>
            </a:r>
            <a:r>
              <a:rPr lang="en-US" sz="4000" dirty="0" smtClean="0"/>
              <a:t>T</a:t>
            </a:r>
            <a:r>
              <a:rPr lang="en-US" sz="4000" dirty="0" smtClean="0"/>
              <a:t>ake </a:t>
            </a:r>
            <a:r>
              <a:rPr lang="en-US" sz="4000" dirty="0" smtClean="0"/>
              <a:t>the baby off by gently putting her finger into the corner of the baby’s mouth to break the suction and settle the baby because the baby must have had </a:t>
            </a:r>
            <a:r>
              <a:rPr lang="en-US" sz="4000" dirty="0" smtClean="0"/>
              <a:t>enough</a:t>
            </a:r>
          </a:p>
          <a:p>
            <a:pPr lvl="0">
              <a:buNone/>
            </a:pPr>
            <a:r>
              <a:rPr lang="en-US" sz="4000" dirty="0" smtClean="0"/>
              <a:t>d. Take </a:t>
            </a:r>
            <a:r>
              <a:rPr lang="en-US" sz="4000" dirty="0" smtClean="0"/>
              <a:t>the baby off and give the baby some formula until her nipple feels better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Questions 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3</a:t>
            </a:r>
            <a:r>
              <a:rPr lang="en-US" sz="3300" b="1" dirty="0" smtClean="0"/>
              <a:t>. The </a:t>
            </a:r>
            <a:r>
              <a:rPr lang="en-US" sz="3300" b="1" dirty="0" smtClean="0"/>
              <a:t>mother complains that she feels a pinching pain in her nipple when the baby is sucking. You advise the mother to:</a:t>
            </a:r>
            <a:endParaRPr lang="en-US" sz="3300" dirty="0" smtClean="0"/>
          </a:p>
          <a:p>
            <a:pPr lvl="0">
              <a:buNone/>
            </a:pPr>
            <a:r>
              <a:rPr lang="en-US" sz="3300" dirty="0" smtClean="0"/>
              <a:t>a. Keep </a:t>
            </a:r>
            <a:r>
              <a:rPr lang="en-US" sz="3300" dirty="0" smtClean="0"/>
              <a:t>feeding, she will get used to it</a:t>
            </a:r>
          </a:p>
          <a:p>
            <a:pPr lvl="0">
              <a:buNone/>
            </a:pPr>
            <a:r>
              <a:rPr lang="en-US" sz="3300" b="1" dirty="0" smtClean="0"/>
              <a:t>b. Take </a:t>
            </a:r>
            <a:r>
              <a:rPr lang="en-US" sz="3300" b="1" dirty="0" smtClean="0"/>
              <a:t>the baby off by gently putting her finger into the corner of the baby’s mouth to break the suction and try to attach again</a:t>
            </a:r>
          </a:p>
          <a:p>
            <a:pPr lvl="0">
              <a:buNone/>
            </a:pPr>
            <a:r>
              <a:rPr lang="en-US" sz="3300" dirty="0" smtClean="0"/>
              <a:t>c. </a:t>
            </a:r>
            <a:r>
              <a:rPr lang="en-US" sz="3300" dirty="0" smtClean="0"/>
              <a:t>T</a:t>
            </a:r>
            <a:r>
              <a:rPr lang="en-US" sz="3300" dirty="0" smtClean="0"/>
              <a:t>ake </a:t>
            </a:r>
            <a:r>
              <a:rPr lang="en-US" sz="3300" dirty="0" smtClean="0"/>
              <a:t>the baby off by gently putting her finger into the corner of the baby’s mouth to break the suction and settle the baby because the baby must have had </a:t>
            </a:r>
            <a:r>
              <a:rPr lang="en-US" sz="3300" dirty="0" smtClean="0"/>
              <a:t>enough</a:t>
            </a:r>
          </a:p>
          <a:p>
            <a:pPr lvl="0">
              <a:buNone/>
            </a:pPr>
            <a:r>
              <a:rPr lang="en-US" sz="3300" dirty="0" smtClean="0"/>
              <a:t>d. Take </a:t>
            </a:r>
            <a:r>
              <a:rPr lang="en-US" sz="3300" dirty="0" smtClean="0"/>
              <a:t>the baby off and give the baby some formula until her nipple feels better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Questions 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4. A preterm baby, day 5 of life , was born 26 weeks by pediatric aging 650 grams , </a:t>
            </a:r>
            <a:r>
              <a:rPr lang="en-US" dirty="0" err="1" smtClean="0"/>
              <a:t>eith</a:t>
            </a:r>
            <a:r>
              <a:rPr lang="en-US" dirty="0" smtClean="0"/>
              <a:t> episodes of apnea, </a:t>
            </a:r>
            <a:r>
              <a:rPr lang="en-US" dirty="0" err="1" smtClean="0"/>
              <a:t>bradycardia</a:t>
            </a:r>
            <a:r>
              <a:rPr lang="en-US" dirty="0" smtClean="0"/>
              <a:t>, feeding </a:t>
            </a:r>
            <a:r>
              <a:rPr lang="en-US" dirty="0" err="1" smtClean="0"/>
              <a:t>residulas</a:t>
            </a:r>
            <a:r>
              <a:rPr lang="en-US" dirty="0" smtClean="0"/>
              <a:t> and abdominal distension . Radiographic findings showed : </a:t>
            </a:r>
            <a:r>
              <a:rPr lang="en-US" dirty="0" err="1" smtClean="0"/>
              <a:t>Ileus</a:t>
            </a:r>
            <a:r>
              <a:rPr lang="en-US" dirty="0" smtClean="0"/>
              <a:t> with </a:t>
            </a:r>
            <a:r>
              <a:rPr lang="en-US" dirty="0" err="1" smtClean="0"/>
              <a:t>pneumatosis</a:t>
            </a:r>
            <a:r>
              <a:rPr lang="en-US" dirty="0" smtClean="0"/>
              <a:t> </a:t>
            </a:r>
            <a:r>
              <a:rPr lang="en-US" dirty="0" err="1" smtClean="0"/>
              <a:t>intestinalis</a:t>
            </a:r>
            <a:r>
              <a:rPr lang="en-US" dirty="0" smtClean="0"/>
              <a:t> . The most likely diagnosis is : </a:t>
            </a:r>
          </a:p>
          <a:p>
            <a:pPr marL="514350" indent="-514350">
              <a:buAutoNum type="alphaLcPeriod"/>
            </a:pPr>
            <a:r>
              <a:rPr lang="en-US" dirty="0" smtClean="0"/>
              <a:t>NEC Stage IA</a:t>
            </a:r>
          </a:p>
          <a:p>
            <a:pPr marL="514350" indent="-514350">
              <a:buAutoNum type="alphaLcPeriod"/>
            </a:pPr>
            <a:r>
              <a:rPr lang="en-US" dirty="0" smtClean="0"/>
              <a:t>NEC Stage IIA</a:t>
            </a:r>
          </a:p>
          <a:p>
            <a:pPr marL="514350" indent="-514350">
              <a:buAutoNum type="alphaLcPeriod"/>
            </a:pPr>
            <a:r>
              <a:rPr lang="en-US" dirty="0" smtClean="0"/>
              <a:t>NEC Stage IIB</a:t>
            </a:r>
          </a:p>
          <a:p>
            <a:pPr marL="514350" indent="-514350">
              <a:buAutoNum type="alphaLcPeriod"/>
            </a:pPr>
            <a:r>
              <a:rPr lang="en-US" dirty="0" smtClean="0"/>
              <a:t>NEC Stage IIIA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Questions 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4. A preterm baby, day 5 of life , was born 26 weeks by pediatric aging 650 grams , with  episodes of apnea, </a:t>
            </a:r>
            <a:r>
              <a:rPr lang="en-US" b="1" dirty="0" err="1" smtClean="0"/>
              <a:t>bradycardia</a:t>
            </a:r>
            <a:r>
              <a:rPr lang="en-US" b="1" dirty="0" smtClean="0"/>
              <a:t>, feeding </a:t>
            </a:r>
            <a:r>
              <a:rPr lang="en-US" b="1" dirty="0" err="1" smtClean="0"/>
              <a:t>residulas</a:t>
            </a:r>
            <a:r>
              <a:rPr lang="en-US" b="1" dirty="0" smtClean="0"/>
              <a:t> and abdominal distension . Radiographic findings showed : </a:t>
            </a:r>
            <a:r>
              <a:rPr lang="en-US" b="1" dirty="0" err="1" smtClean="0"/>
              <a:t>Ileus</a:t>
            </a:r>
            <a:r>
              <a:rPr lang="en-US" b="1" dirty="0" smtClean="0"/>
              <a:t> with </a:t>
            </a:r>
            <a:r>
              <a:rPr lang="en-US" b="1" dirty="0" err="1" smtClean="0"/>
              <a:t>pneumatosis</a:t>
            </a:r>
            <a:r>
              <a:rPr lang="en-US" b="1" dirty="0" smtClean="0"/>
              <a:t> </a:t>
            </a:r>
            <a:r>
              <a:rPr lang="en-US" b="1" dirty="0" err="1" smtClean="0"/>
              <a:t>intestinalis</a:t>
            </a:r>
            <a:r>
              <a:rPr lang="en-US" b="1" dirty="0" smtClean="0"/>
              <a:t> . The most likely diagnosis is : </a:t>
            </a:r>
          </a:p>
          <a:p>
            <a:pPr marL="514350" indent="-514350">
              <a:buAutoNum type="alphaLcPeriod"/>
            </a:pPr>
            <a:r>
              <a:rPr lang="en-US" dirty="0" smtClean="0"/>
              <a:t>NEC Stage IA</a:t>
            </a:r>
          </a:p>
          <a:p>
            <a:pPr marL="514350" indent="-514350">
              <a:buAutoNum type="alphaLcPeriod"/>
            </a:pPr>
            <a:r>
              <a:rPr lang="en-US" b="1" dirty="0" smtClean="0"/>
              <a:t>NEC Stage IIA</a:t>
            </a:r>
          </a:p>
          <a:p>
            <a:pPr marL="514350" indent="-514350">
              <a:buAutoNum type="alphaLcPeriod"/>
            </a:pPr>
            <a:r>
              <a:rPr lang="en-US" dirty="0" smtClean="0"/>
              <a:t>NEC Stage IIB</a:t>
            </a:r>
          </a:p>
          <a:p>
            <a:pPr marL="514350" indent="-514350">
              <a:buAutoNum type="alphaLcPeriod"/>
            </a:pPr>
            <a:r>
              <a:rPr lang="en-US" dirty="0" smtClean="0"/>
              <a:t>NEC Stage IIIA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NEC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/>
          <a:lstStyle/>
          <a:p>
            <a:r>
              <a:rPr lang="en-US" dirty="0" smtClean="0"/>
              <a:t>Premature LBW infants ( Less than 35 weeks old  , weighing less than 1000 grams ) – comprise 90% of cases are at a higher risk </a:t>
            </a:r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600200"/>
            <a:ext cx="45720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Etiology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Unknown </a:t>
            </a:r>
          </a:p>
          <a:p>
            <a:r>
              <a:rPr lang="en-US" dirty="0" smtClean="0"/>
              <a:t>Impaired mucosal barrier </a:t>
            </a:r>
          </a:p>
          <a:p>
            <a:r>
              <a:rPr lang="en-US" dirty="0" smtClean="0"/>
              <a:t>Pathogenic bacteria</a:t>
            </a:r>
          </a:p>
          <a:p>
            <a:r>
              <a:rPr lang="en-US" dirty="0" smtClean="0"/>
              <a:t>Feeding with milk formula</a:t>
            </a:r>
          </a:p>
          <a:p>
            <a:r>
              <a:rPr lang="en-US" dirty="0" smtClean="0"/>
              <a:t>Hypoxia or hypotension </a:t>
            </a:r>
            <a:endParaRPr lang="en-US" dirty="0"/>
          </a:p>
        </p:txBody>
      </p:sp>
      <p:pic>
        <p:nvPicPr>
          <p:cNvPr id="6" name="Picture 5" descr="IMG_994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524000"/>
            <a:ext cx="3733800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Etiology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800600" cy="4754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CHD</a:t>
            </a:r>
          </a:p>
          <a:p>
            <a:pPr lvl="1"/>
            <a:r>
              <a:rPr lang="en-US" dirty="0" smtClean="0"/>
              <a:t>Prophylactic PDA closure with </a:t>
            </a:r>
            <a:r>
              <a:rPr lang="en-US" dirty="0" err="1" smtClean="0"/>
              <a:t>Indomethacin</a:t>
            </a:r>
            <a:r>
              <a:rPr lang="en-US" dirty="0" smtClean="0"/>
              <a:t>, 30% risk of NEC </a:t>
            </a:r>
          </a:p>
          <a:p>
            <a:pPr lvl="1"/>
            <a:r>
              <a:rPr lang="en-US" dirty="0" smtClean="0"/>
              <a:t>  Combination of CHD and NEC increased overall mortality rate to 55%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Anemia and </a:t>
            </a:r>
            <a:r>
              <a:rPr lang="en-US" dirty="0" err="1" smtClean="0"/>
              <a:t>pRBC</a:t>
            </a:r>
            <a:r>
              <a:rPr lang="en-US" dirty="0" smtClean="0"/>
              <a:t> transfusion </a:t>
            </a:r>
          </a:p>
          <a:p>
            <a:pPr lvl="1">
              <a:buNone/>
            </a:pPr>
            <a:r>
              <a:rPr lang="en-US" dirty="0" smtClean="0"/>
              <a:t>-  it is hypothesized that intestinal vascular </a:t>
            </a:r>
            <a:r>
              <a:rPr lang="en-US" dirty="0" err="1" smtClean="0"/>
              <a:t>autoregulation</a:t>
            </a:r>
            <a:r>
              <a:rPr lang="en-US" dirty="0" smtClean="0"/>
              <a:t> occurs after correction of anemia leading to transfusion related acute GUT injury </a:t>
            </a:r>
          </a:p>
        </p:txBody>
      </p:sp>
      <p:pic>
        <p:nvPicPr>
          <p:cNvPr id="5" name="Picture 4" descr="preterm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1905000"/>
            <a:ext cx="3581400" cy="3581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400800" y="3429000"/>
            <a:ext cx="228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Clinical manifestation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r>
              <a:rPr lang="en-US" dirty="0" smtClean="0"/>
              <a:t>Premature  </a:t>
            </a:r>
          </a:p>
          <a:p>
            <a:pPr lvl="1"/>
            <a:r>
              <a:rPr lang="en-US" dirty="0" smtClean="0"/>
              <a:t>Feeding intolerance (vomiting or increased gastric residuals</a:t>
            </a:r>
          </a:p>
          <a:p>
            <a:pPr lvl="1"/>
            <a:r>
              <a:rPr lang="en-US" dirty="0" smtClean="0"/>
              <a:t>Abdominal distention</a:t>
            </a:r>
          </a:p>
          <a:p>
            <a:pPr lvl="1"/>
            <a:r>
              <a:rPr lang="en-US" dirty="0" smtClean="0"/>
              <a:t>Fecal occult blood positive </a:t>
            </a:r>
          </a:p>
          <a:p>
            <a:pPr lvl="1"/>
            <a:r>
              <a:rPr lang="en-US" dirty="0" smtClean="0"/>
              <a:t>Gross blood on stool </a:t>
            </a:r>
          </a:p>
        </p:txBody>
      </p:sp>
      <p:pic>
        <p:nvPicPr>
          <p:cNvPr id="4" name="Picture 3" descr="Abdominal distenti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371600"/>
            <a:ext cx="3429000" cy="2209800"/>
          </a:xfrm>
          <a:prstGeom prst="rect">
            <a:avLst/>
          </a:prstGeom>
        </p:spPr>
      </p:pic>
      <p:pic>
        <p:nvPicPr>
          <p:cNvPr id="5" name="Picture 8" descr="nec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3886200"/>
            <a:ext cx="3352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Diagnosis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Abdominal </a:t>
            </a:r>
            <a:r>
              <a:rPr lang="en-US" dirty="0" err="1" smtClean="0"/>
              <a:t>Xray</a:t>
            </a:r>
            <a:r>
              <a:rPr lang="en-US" dirty="0" smtClean="0"/>
              <a:t> – </a:t>
            </a:r>
            <a:r>
              <a:rPr lang="en-US" dirty="0" err="1" smtClean="0"/>
              <a:t>ileus</a:t>
            </a:r>
            <a:r>
              <a:rPr lang="en-US" dirty="0" smtClean="0"/>
              <a:t> later </a:t>
            </a:r>
            <a:r>
              <a:rPr lang="en-US" dirty="0" err="1" smtClean="0"/>
              <a:t>subserosal</a:t>
            </a:r>
            <a:r>
              <a:rPr lang="en-US" dirty="0" smtClean="0"/>
              <a:t> air collections (</a:t>
            </a:r>
            <a:r>
              <a:rPr lang="en-US" dirty="0" err="1" smtClean="0"/>
              <a:t>pneumatosis</a:t>
            </a:r>
            <a:r>
              <a:rPr lang="en-US" dirty="0" smtClean="0"/>
              <a:t> </a:t>
            </a:r>
            <a:r>
              <a:rPr lang="en-US" dirty="0" err="1" smtClean="0"/>
              <a:t>intestinalis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Perforation </a:t>
            </a:r>
          </a:p>
          <a:p>
            <a:r>
              <a:rPr lang="en-US" dirty="0" smtClean="0"/>
              <a:t>Portal vein gas – intestinal necrosis</a:t>
            </a:r>
          </a:p>
          <a:p>
            <a:r>
              <a:rPr lang="en-US" dirty="0" smtClean="0"/>
              <a:t>Thrombocytopenia</a:t>
            </a:r>
            <a:endParaRPr lang="en-US" dirty="0"/>
          </a:p>
        </p:txBody>
      </p:sp>
      <p:pic>
        <p:nvPicPr>
          <p:cNvPr id="1026" name="Picture 2" descr="C:\Users\sony\Downloads\IMG_575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352800"/>
            <a:ext cx="3276600" cy="3505200"/>
          </a:xfrm>
          <a:prstGeom prst="rect">
            <a:avLst/>
          </a:prstGeom>
          <a:noFill/>
        </p:spPr>
      </p:pic>
      <p:pic>
        <p:nvPicPr>
          <p:cNvPr id="5" name="Picture 4" descr="NEC Pictur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0"/>
            <a:ext cx="3276600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58457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Treatment </a:t>
            </a:r>
            <a:br>
              <a:rPr lang="en-US" sz="4000" b="1" dirty="0" smtClean="0"/>
            </a:br>
            <a:r>
              <a:rPr lang="en-US" sz="4000" b="1" dirty="0" smtClean="0"/>
              <a:t>Modified Bell Staging for NEC  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7934182"/>
              </p:ext>
            </p:extLst>
          </p:nvPr>
        </p:nvGraphicFramePr>
        <p:xfrm>
          <a:off x="2" y="1323835"/>
          <a:ext cx="9144000" cy="4296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55564">
                <a:tc>
                  <a:txBody>
                    <a:bodyPr/>
                    <a:lstStyle/>
                    <a:p>
                      <a:r>
                        <a:rPr lang="en-US" dirty="0"/>
                        <a:t>STAGE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SYSYTEMIC SIGNS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INTESTINAL SIGNS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RADIOLOGIC SIGNS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TREATMENT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5564">
                <a:tc gridSpan="5">
                  <a:txBody>
                    <a:bodyPr/>
                    <a:lstStyle/>
                    <a:p>
                      <a:r>
                        <a:rPr lang="en-US" b="1" dirty="0"/>
                        <a:t>I. SUSPECTED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57325">
                <a:tc>
                  <a:txBody>
                    <a:bodyPr/>
                    <a:lstStyle/>
                    <a:p>
                      <a:r>
                        <a:rPr lang="en-US" b="1" dirty="0"/>
                        <a:t>A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Temperature instability</a:t>
                      </a:r>
                    </a:p>
                    <a:p>
                      <a:r>
                        <a:rPr lang="en-US" dirty="0"/>
                        <a:t>Apnea</a:t>
                      </a:r>
                    </a:p>
                    <a:p>
                      <a:r>
                        <a:rPr lang="en-US" dirty="0"/>
                        <a:t>Bradycardia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Elevated </a:t>
                      </a:r>
                      <a:r>
                        <a:rPr lang="en-US" dirty="0" err="1"/>
                        <a:t>pregavage</a:t>
                      </a:r>
                      <a:r>
                        <a:rPr lang="en-US" dirty="0"/>
                        <a:t> residuals, mild abdominal</a:t>
                      </a:r>
                      <a:r>
                        <a:rPr lang="en-US" baseline="0" dirty="0"/>
                        <a:t> distention,</a:t>
                      </a:r>
                    </a:p>
                    <a:p>
                      <a:r>
                        <a:rPr lang="en-US" baseline="0" dirty="0"/>
                        <a:t>Occult blood in stool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 or mild ileus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NPO </a:t>
                      </a:r>
                      <a:r>
                        <a:rPr lang="en-US" dirty="0" smtClean="0"/>
                        <a:t>x </a:t>
                      </a:r>
                      <a:r>
                        <a:rPr lang="en-US" dirty="0"/>
                        <a:t>3 days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Antibiotics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98328">
                <a:tc>
                  <a:txBody>
                    <a:bodyPr/>
                    <a:lstStyle/>
                    <a:p>
                      <a:r>
                        <a:rPr lang="en-US" b="1" dirty="0"/>
                        <a:t>B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 as IA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Same as IA</a:t>
                      </a:r>
                    </a:p>
                    <a:p>
                      <a:r>
                        <a:rPr lang="en-US" dirty="0"/>
                        <a:t>Plus</a:t>
                      </a:r>
                    </a:p>
                    <a:p>
                      <a:r>
                        <a:rPr lang="en-US" dirty="0"/>
                        <a:t>Gross blood in stool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 as IA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Same as IA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691116" y="5595582"/>
            <a:ext cx="32447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From Walsh MC, </a:t>
            </a:r>
            <a:r>
              <a:rPr lang="en-US" b="1" i="1" dirty="0" err="1"/>
              <a:t>Kleigman</a:t>
            </a:r>
            <a:r>
              <a:rPr lang="en-US" b="1" i="1" dirty="0"/>
              <a:t> RM, </a:t>
            </a:r>
            <a:r>
              <a:rPr lang="en-US" b="1" i="1" dirty="0" err="1"/>
              <a:t>Fanaroff</a:t>
            </a:r>
            <a:r>
              <a:rPr lang="en-US" b="1" i="1" dirty="0"/>
              <a:t> AA. Necrotizing enterocolitis: </a:t>
            </a:r>
          </a:p>
          <a:p>
            <a:r>
              <a:rPr lang="en-US" b="1" i="1" dirty="0"/>
              <a:t>a practitioners perspective; </a:t>
            </a:r>
            <a:r>
              <a:rPr lang="en-US" b="1" i="1" dirty="0">
                <a:solidFill>
                  <a:srgbClr val="7030A0"/>
                </a:solidFill>
              </a:rPr>
              <a:t>1998</a:t>
            </a:r>
          </a:p>
        </p:txBody>
      </p:sp>
    </p:spTree>
    <p:extLst>
      <p:ext uri="{BB962C8B-B14F-4D97-AF65-F5344CB8AC3E}">
        <p14:creationId xmlns:p14="http://schemas.microsoft.com/office/powerpoint/2010/main" xmlns="" val="167908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5845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Treatment </a:t>
            </a:r>
            <a:br>
              <a:rPr lang="en-US" b="1" dirty="0" smtClean="0"/>
            </a:br>
            <a:r>
              <a:rPr lang="en-US" b="1" dirty="0" smtClean="0"/>
              <a:t>Modified Bell Staging for NEC </a:t>
            </a:r>
            <a:endParaRPr lang="en-US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97778484"/>
              </p:ext>
            </p:extLst>
          </p:nvPr>
        </p:nvGraphicFramePr>
        <p:xfrm>
          <a:off x="0" y="1282889"/>
          <a:ext cx="91440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31713">
                <a:tc>
                  <a:txBody>
                    <a:bodyPr/>
                    <a:lstStyle/>
                    <a:p>
                      <a:r>
                        <a:rPr lang="en-US" dirty="0"/>
                        <a:t>STAGE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SYSYTEMIC SIGNS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INTESTINAL SIGNS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RADIOLOGIC SIGNS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TREATMENT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1713">
                <a:tc gridSpan="5">
                  <a:txBody>
                    <a:bodyPr/>
                    <a:lstStyle/>
                    <a:p>
                      <a:r>
                        <a:rPr lang="en-US" b="1" dirty="0"/>
                        <a:t>II. DEFINITE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2545">
                <a:tc>
                  <a:txBody>
                    <a:bodyPr/>
                    <a:lstStyle/>
                    <a:p>
                      <a:pPr marL="342900" indent="-342900">
                        <a:buAutoNum type="alphaUcPeriod"/>
                      </a:pPr>
                      <a:r>
                        <a:rPr lang="en-US" b="1" dirty="0"/>
                        <a:t>Mildly</a:t>
                      </a:r>
                      <a:r>
                        <a:rPr lang="en-US" b="1" baseline="0" dirty="0"/>
                        <a:t> ill</a:t>
                      </a:r>
                    </a:p>
                    <a:p>
                      <a:pPr marL="342900" indent="-342900">
                        <a:buAutoNum type="alphaUcPeriod"/>
                      </a:pP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 as for IA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 as for I, plus</a:t>
                      </a:r>
                    </a:p>
                    <a:p>
                      <a:r>
                        <a:rPr lang="en-US" dirty="0"/>
                        <a:t>Absent bowel sounds </a:t>
                      </a:r>
                    </a:p>
                    <a:p>
                      <a:r>
                        <a:rPr lang="en-US" dirty="0"/>
                        <a:t>Abdominal tenderness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Ileus, intestinal </a:t>
                      </a:r>
                      <a:r>
                        <a:rPr lang="en-US" dirty="0" err="1"/>
                        <a:t>pneumatosis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NPO,x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/>
                        <a:t>7-10 </a:t>
                      </a:r>
                      <a:r>
                        <a:rPr lang="en-US" dirty="0" smtClean="0"/>
                        <a:t>days</a:t>
                      </a:r>
                    </a:p>
                    <a:p>
                      <a:r>
                        <a:rPr lang="en-US" dirty="0" smtClean="0"/>
                        <a:t>Antibiotics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2545">
                <a:tc>
                  <a:txBody>
                    <a:bodyPr/>
                    <a:lstStyle/>
                    <a:p>
                      <a:r>
                        <a:rPr lang="en-US" b="1" dirty="0"/>
                        <a:t>B. Moderately ill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 as for I, plus mild metabolic acidosis,</a:t>
                      </a:r>
                    </a:p>
                    <a:p>
                      <a:r>
                        <a:rPr lang="en-US" dirty="0"/>
                        <a:t>Mild thrombocytopenia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Same as for I, Absent bowel </a:t>
                      </a:r>
                      <a:r>
                        <a:rPr lang="en-US" dirty="0" err="1"/>
                        <a:t>sounds,definite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Abdominal tenderness, abdominal </a:t>
                      </a:r>
                      <a:r>
                        <a:rPr lang="en-US" dirty="0" err="1"/>
                        <a:t>cellulitus</a:t>
                      </a:r>
                      <a:r>
                        <a:rPr lang="en-US" dirty="0"/>
                        <a:t>, right lower quadrant mass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 as for IIA, plus portal vein gas with or without ascites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NPO</a:t>
                      </a:r>
                      <a:r>
                        <a:rPr lang="en-US" dirty="0" smtClean="0"/>
                        <a:t>, x </a:t>
                      </a:r>
                      <a:r>
                        <a:rPr lang="en-US" dirty="0"/>
                        <a:t>14 </a:t>
                      </a:r>
                      <a:r>
                        <a:rPr lang="en-US" dirty="0" smtClean="0"/>
                        <a:t>days</a:t>
                      </a:r>
                    </a:p>
                    <a:p>
                      <a:r>
                        <a:rPr lang="en-US" dirty="0" smtClean="0"/>
                        <a:t>Antibiotics 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 rot="10800000" flipV="1">
            <a:off x="628650" y="6242577"/>
            <a:ext cx="7886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7030A0"/>
                </a:solidFill>
              </a:rPr>
              <a:t>From Walsh MC, </a:t>
            </a:r>
            <a:r>
              <a:rPr lang="en-US" b="1" i="1" dirty="0" err="1">
                <a:solidFill>
                  <a:srgbClr val="7030A0"/>
                </a:solidFill>
              </a:rPr>
              <a:t>Kleigman</a:t>
            </a:r>
            <a:r>
              <a:rPr lang="en-US" b="1" i="1" dirty="0">
                <a:solidFill>
                  <a:srgbClr val="7030A0"/>
                </a:solidFill>
              </a:rPr>
              <a:t> RM, </a:t>
            </a:r>
            <a:r>
              <a:rPr lang="en-US" b="1" i="1" dirty="0" err="1">
                <a:solidFill>
                  <a:srgbClr val="7030A0"/>
                </a:solidFill>
              </a:rPr>
              <a:t>Fanaroff</a:t>
            </a:r>
            <a:r>
              <a:rPr lang="en-US" b="1" i="1" dirty="0">
                <a:solidFill>
                  <a:srgbClr val="7030A0"/>
                </a:solidFill>
              </a:rPr>
              <a:t> AA. Necrotizing enterocolitis: a practitioners perspective;1998</a:t>
            </a:r>
          </a:p>
        </p:txBody>
      </p:sp>
    </p:spTree>
    <p:extLst>
      <p:ext uri="{BB962C8B-B14F-4D97-AF65-F5344CB8AC3E}">
        <p14:creationId xmlns:p14="http://schemas.microsoft.com/office/powerpoint/2010/main" xmlns="" val="128492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2118</Words>
  <Application>Microsoft Office PowerPoint</Application>
  <PresentationFormat>On-screen Show (4:3)</PresentationFormat>
  <Paragraphs>227</Paragraphs>
  <Slides>23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NECROTIZING ENTEROCOLITIS </vt:lpstr>
      <vt:lpstr>Outline </vt:lpstr>
      <vt:lpstr>NEC </vt:lpstr>
      <vt:lpstr>Etiology </vt:lpstr>
      <vt:lpstr>Etiology</vt:lpstr>
      <vt:lpstr>Clinical manifestation </vt:lpstr>
      <vt:lpstr>Diagnosis</vt:lpstr>
      <vt:lpstr>Treatment  Modified Bell Staging for NEC  </vt:lpstr>
      <vt:lpstr>Treatment  Modified Bell Staging for NEC </vt:lpstr>
      <vt:lpstr>Treatment  Modified Bell Staging for NEC </vt:lpstr>
      <vt:lpstr>Hand Expression of breast milk</vt:lpstr>
      <vt:lpstr>Storage of breast milk </vt:lpstr>
      <vt:lpstr>Take Home Message </vt:lpstr>
      <vt:lpstr>Reference </vt:lpstr>
      <vt:lpstr>Slide 15</vt:lpstr>
      <vt:lpstr>Questions  </vt:lpstr>
      <vt:lpstr>Questions  </vt:lpstr>
      <vt:lpstr>Questions  </vt:lpstr>
      <vt:lpstr>Questions  </vt:lpstr>
      <vt:lpstr>Questions  </vt:lpstr>
      <vt:lpstr>Questions  </vt:lpstr>
      <vt:lpstr>Questions  </vt:lpstr>
      <vt:lpstr>Questions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Philippine Society of Newborn Medicine</dc:title>
  <dc:creator>SYSTEM</dc:creator>
  <cp:lastModifiedBy>SYSTEM</cp:lastModifiedBy>
  <cp:revision>16</cp:revision>
  <dcterms:created xsi:type="dcterms:W3CDTF">2020-07-27T02:27:39Z</dcterms:created>
  <dcterms:modified xsi:type="dcterms:W3CDTF">2020-07-31T16:21:26Z</dcterms:modified>
</cp:coreProperties>
</file>