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58"/>
  </p:notes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504" r:id="rId9"/>
    <p:sldId id="266" r:id="rId10"/>
    <p:sldId id="270" r:id="rId11"/>
    <p:sldId id="271" r:id="rId12"/>
    <p:sldId id="274" r:id="rId13"/>
    <p:sldId id="505" r:id="rId14"/>
    <p:sldId id="277" r:id="rId15"/>
    <p:sldId id="279" r:id="rId16"/>
    <p:sldId id="281" r:id="rId17"/>
    <p:sldId id="282" r:id="rId18"/>
    <p:sldId id="287" r:id="rId19"/>
    <p:sldId id="290" r:id="rId20"/>
    <p:sldId id="289" r:id="rId21"/>
    <p:sldId id="288" r:id="rId22"/>
    <p:sldId id="507" r:id="rId23"/>
    <p:sldId id="508" r:id="rId24"/>
    <p:sldId id="467" r:id="rId25"/>
    <p:sldId id="469" r:id="rId26"/>
    <p:sldId id="474" r:id="rId27"/>
    <p:sldId id="475" r:id="rId28"/>
    <p:sldId id="485" r:id="rId29"/>
    <p:sldId id="510" r:id="rId30"/>
    <p:sldId id="486" r:id="rId31"/>
    <p:sldId id="487" r:id="rId32"/>
    <p:sldId id="488" r:id="rId33"/>
    <p:sldId id="489" r:id="rId34"/>
    <p:sldId id="490" r:id="rId35"/>
    <p:sldId id="491" r:id="rId36"/>
    <p:sldId id="292" r:id="rId37"/>
    <p:sldId id="492" r:id="rId38"/>
    <p:sldId id="493" r:id="rId39"/>
    <p:sldId id="407" r:id="rId40"/>
    <p:sldId id="416" r:id="rId41"/>
    <p:sldId id="417" r:id="rId42"/>
    <p:sldId id="418" r:id="rId43"/>
    <p:sldId id="412" r:id="rId44"/>
    <p:sldId id="499" r:id="rId45"/>
    <p:sldId id="420" r:id="rId46"/>
    <p:sldId id="400" r:id="rId47"/>
    <p:sldId id="500" r:id="rId48"/>
    <p:sldId id="426" r:id="rId49"/>
    <p:sldId id="502" r:id="rId50"/>
    <p:sldId id="503" r:id="rId51"/>
    <p:sldId id="501" r:id="rId52"/>
    <p:sldId id="494" r:id="rId53"/>
    <p:sldId id="495" r:id="rId54"/>
    <p:sldId id="497" r:id="rId55"/>
    <p:sldId id="498" r:id="rId56"/>
    <p:sldId id="496" r:id="rId5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12"/>
    <p:restoredTop sz="94603"/>
  </p:normalViewPr>
  <p:slideViewPr>
    <p:cSldViewPr>
      <p:cViewPr>
        <p:scale>
          <a:sx n="80" d="100"/>
          <a:sy n="80" d="100"/>
        </p:scale>
        <p:origin x="1856" y="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7" d="100"/>
        <a:sy n="107" d="100"/>
      </p:scale>
      <p:origin x="0" y="31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F292E5-A4EF-E141-B004-D2297C7624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940FC0-77BE-B044-9BD3-26976C8D6DD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82D2CC3-D95B-A749-A0F5-6AF9A2B9B6D2}" type="datetimeFigureOut">
              <a:rPr lang="en-US"/>
              <a:pPr>
                <a:defRPr/>
              </a:pPr>
              <a:t>8/7/20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87DF8D3-ACEC-FA46-8E65-5C9DC7B07B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C3C765A-E700-194B-B61A-72E662F35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AF7434-DC92-CD4D-AAB4-54EC8AEF7A1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BAF1C-757C-574D-A9BC-F0431892BB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651E420-C914-BC4B-95E5-A4D844848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>
            <a:extLst>
              <a:ext uri="{FF2B5EF4-FFF2-40B4-BE49-F238E27FC236}">
                <a16:creationId xmlns:a16="http://schemas.microsoft.com/office/drawing/2014/main" id="{66275D51-2AD1-A44E-917F-174F322CA0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0" name="Notes Placeholder 2">
            <a:extLst>
              <a:ext uri="{FF2B5EF4-FFF2-40B4-BE49-F238E27FC236}">
                <a16:creationId xmlns:a16="http://schemas.microsoft.com/office/drawing/2014/main" id="{3832BFE0-3A6D-ED42-96F3-57A7AD3E2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PH" altLang="en-US"/>
          </a:p>
        </p:txBody>
      </p:sp>
      <p:sp>
        <p:nvSpPr>
          <p:cNvPr id="58371" name="Slide Number Placeholder 3">
            <a:extLst>
              <a:ext uri="{FF2B5EF4-FFF2-40B4-BE49-F238E27FC236}">
                <a16:creationId xmlns:a16="http://schemas.microsoft.com/office/drawing/2014/main" id="{96C81696-E5D3-F943-95F3-7F5D35750A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A569B8B-1C1A-9342-BEFB-9BE17FE9D6BD}" type="slidenum">
              <a:rPr lang="en-PH" altLang="en-US"/>
              <a:pPr/>
              <a:t>41</a:t>
            </a:fld>
            <a:endParaRPr lang="en-PH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>
            <a:extLst>
              <a:ext uri="{FF2B5EF4-FFF2-40B4-BE49-F238E27FC236}">
                <a16:creationId xmlns:a16="http://schemas.microsoft.com/office/drawing/2014/main" id="{53426563-42D5-9942-8208-D6955AF845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2" name="Notes Placeholder 2">
            <a:extLst>
              <a:ext uri="{FF2B5EF4-FFF2-40B4-BE49-F238E27FC236}">
                <a16:creationId xmlns:a16="http://schemas.microsoft.com/office/drawing/2014/main" id="{48A0BFE0-E8E0-F047-9AA1-BFDF25A5C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PH" altLang="en-US"/>
          </a:p>
        </p:txBody>
      </p:sp>
      <p:sp>
        <p:nvSpPr>
          <p:cNvPr id="61443" name="Slide Number Placeholder 3">
            <a:extLst>
              <a:ext uri="{FF2B5EF4-FFF2-40B4-BE49-F238E27FC236}">
                <a16:creationId xmlns:a16="http://schemas.microsoft.com/office/drawing/2014/main" id="{263E521F-0B67-114C-ADEE-DF4EE33CF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A442ECA-86D7-4843-9BE5-26C265A712AE}" type="slidenum">
              <a:rPr lang="en-PH" altLang="en-US"/>
              <a:pPr/>
              <a:t>43</a:t>
            </a:fld>
            <a:endParaRPr lang="en-PH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>
            <a:extLst>
              <a:ext uri="{FF2B5EF4-FFF2-40B4-BE49-F238E27FC236}">
                <a16:creationId xmlns:a16="http://schemas.microsoft.com/office/drawing/2014/main" id="{96A669E1-E44C-6144-8DB3-619D9B4267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4" name="Notes Placeholder 2">
            <a:extLst>
              <a:ext uri="{FF2B5EF4-FFF2-40B4-BE49-F238E27FC236}">
                <a16:creationId xmlns:a16="http://schemas.microsoft.com/office/drawing/2014/main" id="{4F6F9A84-8679-3C48-86D8-8FB90C916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PH" altLang="en-US"/>
          </a:p>
        </p:txBody>
      </p:sp>
      <p:sp>
        <p:nvSpPr>
          <p:cNvPr id="64515" name="Slide Number Placeholder 3">
            <a:extLst>
              <a:ext uri="{FF2B5EF4-FFF2-40B4-BE49-F238E27FC236}">
                <a16:creationId xmlns:a16="http://schemas.microsoft.com/office/drawing/2014/main" id="{499567F6-4994-7D42-ACEB-8015C1AA62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24018F8-2712-564C-9F2C-54929996C49F}" type="slidenum">
              <a:rPr lang="en-PH" altLang="en-US"/>
              <a:pPr/>
              <a:t>45</a:t>
            </a:fld>
            <a:endParaRPr lang="en-PH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>
            <a:extLst>
              <a:ext uri="{FF2B5EF4-FFF2-40B4-BE49-F238E27FC236}">
                <a16:creationId xmlns:a16="http://schemas.microsoft.com/office/drawing/2014/main" id="{50C9AF06-85AF-A448-A567-D6E1670F73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0" name="Notes Placeholder 2">
            <a:extLst>
              <a:ext uri="{FF2B5EF4-FFF2-40B4-BE49-F238E27FC236}">
                <a16:creationId xmlns:a16="http://schemas.microsoft.com/office/drawing/2014/main" id="{EA70B7F4-A39D-EB4C-BE9D-0804F651D0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PH" altLang="en-US"/>
              <a:t>Patients with mild DKA usually do not have impaired peripheral circulation and, therefore, do</a:t>
            </a:r>
          </a:p>
          <a:p>
            <a:pPr>
              <a:spcBef>
                <a:spcPct val="0"/>
              </a:spcBef>
            </a:pPr>
            <a:r>
              <a:rPr lang="en-PH" altLang="en-US"/>
              <a:t>not require a fluid bolus. Fluid therapy should begin with deficit replacement plus maintenance</a:t>
            </a:r>
          </a:p>
          <a:p>
            <a:pPr>
              <a:spcBef>
                <a:spcPct val="0"/>
              </a:spcBef>
            </a:pPr>
            <a:r>
              <a:rPr lang="en-PH" altLang="en-US"/>
              <a:t>fluid requirements.All children will experience a decrease in vascular volume when plasma glucose concentrations</a:t>
            </a:r>
          </a:p>
          <a:p>
            <a:pPr>
              <a:spcBef>
                <a:spcPct val="0"/>
              </a:spcBef>
            </a:pPr>
            <a:r>
              <a:rPr lang="en-PH" altLang="en-US"/>
              <a:t>fall during treatment. It is, therefore, essential to ensure that they receive sufficient fluid and salt to maintain adequate tissue perfusion.</a:t>
            </a:r>
          </a:p>
          <a:p>
            <a:pPr>
              <a:spcBef>
                <a:spcPct val="0"/>
              </a:spcBef>
            </a:pPr>
            <a:r>
              <a:rPr lang="en-PH" altLang="en-US"/>
              <a:t>Deficit replacement after 4–6 h should be with a solution that has a tonicity ≥0.45% saline withadded potassium chloride, potassium phosphate, or potassium acetate</a:t>
            </a:r>
          </a:p>
          <a:p>
            <a:pPr>
              <a:spcBef>
                <a:spcPct val="0"/>
              </a:spcBef>
            </a:pPr>
            <a:r>
              <a:rPr lang="en-PH" altLang="en-US"/>
              <a:t>,</a:t>
            </a:r>
          </a:p>
        </p:txBody>
      </p:sp>
      <p:sp>
        <p:nvSpPr>
          <p:cNvPr id="68611" name="Slide Number Placeholder 3">
            <a:extLst>
              <a:ext uri="{FF2B5EF4-FFF2-40B4-BE49-F238E27FC236}">
                <a16:creationId xmlns:a16="http://schemas.microsoft.com/office/drawing/2014/main" id="{78BF9D0E-69F3-9043-B318-463CACA5AC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87C2CC1-C410-4948-88E9-2DC0C4DB5DD4}" type="slidenum">
              <a:rPr lang="en-PH" altLang="en-US"/>
              <a:pPr/>
              <a:t>48</a:t>
            </a:fld>
            <a:endParaRPr lang="en-PH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27F382D7-E04A-704B-8819-F4586E9FB0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15C646D4-365E-C840-AC46-22476E6B8C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PH" altLang="en-US"/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4A694872-02BD-7B40-A41D-6A42D73B79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EF36E56-A728-D246-9E72-0CDB85F73883}" type="slidenum">
              <a:rPr lang="en-PH" altLang="en-US"/>
              <a:pPr/>
              <a:t>50</a:t>
            </a:fld>
            <a:endParaRPr lang="en-PH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0F33965-7323-EE41-A716-918DE539855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3623E09A-FB8C-794A-B1DB-BBD3BFC7522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93 w 3934"/>
                <a:gd name="T3" fmla="*/ 1331 h 1505"/>
                <a:gd name="T4" fmla="*/ 1225 w 3934"/>
                <a:gd name="T5" fmla="*/ 1157 h 1505"/>
                <a:gd name="T6" fmla="*/ 1743 w 3934"/>
                <a:gd name="T7" fmla="*/ 977 h 1505"/>
                <a:gd name="T8" fmla="*/ 2239 w 3934"/>
                <a:gd name="T9" fmla="*/ 792 h 1505"/>
                <a:gd name="T10" fmla="*/ 2480 w 3934"/>
                <a:gd name="T11" fmla="*/ 696 h 1505"/>
                <a:gd name="T12" fmla="*/ 2714 w 3934"/>
                <a:gd name="T13" fmla="*/ 606 h 1505"/>
                <a:gd name="T14" fmla="*/ 2945 w 3934"/>
                <a:gd name="T15" fmla="*/ 510 h 1505"/>
                <a:gd name="T16" fmla="*/ 3169 w 3934"/>
                <a:gd name="T17" fmla="*/ 420 h 1505"/>
                <a:gd name="T18" fmla="*/ 3378 w 3934"/>
                <a:gd name="T19" fmla="*/ 324 h 1505"/>
                <a:gd name="T20" fmla="*/ 3584 w 3934"/>
                <a:gd name="T21" fmla="*/ 234 h 1505"/>
                <a:gd name="T22" fmla="*/ 3783 w 3934"/>
                <a:gd name="T23" fmla="*/ 138 h 1505"/>
                <a:gd name="T24" fmla="*/ 3970 w 3934"/>
                <a:gd name="T25" fmla="*/ 48 h 1505"/>
                <a:gd name="T26" fmla="*/ 3970 w 3934"/>
                <a:gd name="T27" fmla="*/ 0 h 1505"/>
                <a:gd name="T28" fmla="*/ 3776 w 3934"/>
                <a:gd name="T29" fmla="*/ 96 h 1505"/>
                <a:gd name="T30" fmla="*/ 3572 w 3934"/>
                <a:gd name="T31" fmla="*/ 192 h 1505"/>
                <a:gd name="T32" fmla="*/ 3360 w 3934"/>
                <a:gd name="T33" fmla="*/ 288 h 1505"/>
                <a:gd name="T34" fmla="*/ 3145 w 3934"/>
                <a:gd name="T35" fmla="*/ 384 h 1505"/>
                <a:gd name="T36" fmla="*/ 2915 w 3934"/>
                <a:gd name="T37" fmla="*/ 480 h 1505"/>
                <a:gd name="T38" fmla="*/ 2678 w 3934"/>
                <a:gd name="T39" fmla="*/ 576 h 1505"/>
                <a:gd name="T40" fmla="*/ 2430 w 3934"/>
                <a:gd name="T41" fmla="*/ 672 h 1505"/>
                <a:gd name="T42" fmla="*/ 2185 w 3934"/>
                <a:gd name="T43" fmla="*/ 768 h 1505"/>
                <a:gd name="T44" fmla="*/ 1925 w 3934"/>
                <a:gd name="T45" fmla="*/ 864 h 1505"/>
                <a:gd name="T46" fmla="*/ 1665 w 3934"/>
                <a:gd name="T47" fmla="*/ 960 h 1505"/>
                <a:gd name="T48" fmla="*/ 1121 w 3934"/>
                <a:gd name="T49" fmla="*/ 1145 h 1505"/>
                <a:gd name="T50" fmla="*/ 568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EF7A4A1E-40D4-E64E-8A18-18831FA5968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6 w 1728"/>
                <a:gd name="T3" fmla="*/ 527 h 689"/>
                <a:gd name="T4" fmla="*/ 972 w 1728"/>
                <a:gd name="T5" fmla="*/ 365 h 689"/>
                <a:gd name="T6" fmla="*/ 1169 w 1728"/>
                <a:gd name="T7" fmla="*/ 287 h 689"/>
                <a:gd name="T8" fmla="*/ 1369 w 1728"/>
                <a:gd name="T9" fmla="*/ 203 h 689"/>
                <a:gd name="T10" fmla="*/ 1562 w 1728"/>
                <a:gd name="T11" fmla="*/ 126 h 689"/>
                <a:gd name="T12" fmla="*/ 1743 w 1728"/>
                <a:gd name="T13" fmla="*/ 48 h 689"/>
                <a:gd name="T14" fmla="*/ 1743 w 1728"/>
                <a:gd name="T15" fmla="*/ 0 h 689"/>
                <a:gd name="T16" fmla="*/ 1543 w 1728"/>
                <a:gd name="T17" fmla="*/ 84 h 689"/>
                <a:gd name="T18" fmla="*/ 1339 w 1728"/>
                <a:gd name="T19" fmla="*/ 167 h 689"/>
                <a:gd name="T20" fmla="*/ 1127 w 1728"/>
                <a:gd name="T21" fmla="*/ 257 h 689"/>
                <a:gd name="T22" fmla="*/ 912 w 1728"/>
                <a:gd name="T23" fmla="*/ 341 h 689"/>
                <a:gd name="T24" fmla="*/ 457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9E9D8DB-070F-B146-A652-3049FCF782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612 w 5561"/>
                <a:gd name="T1" fmla="*/ 929 h 3447"/>
                <a:gd name="T2" fmla="*/ 5588 w 5561"/>
                <a:gd name="T3" fmla="*/ 773 h 3447"/>
                <a:gd name="T4" fmla="*/ 5504 w 5561"/>
                <a:gd name="T5" fmla="*/ 629 h 3447"/>
                <a:gd name="T6" fmla="*/ 5375 w 5561"/>
                <a:gd name="T7" fmla="*/ 492 h 3447"/>
                <a:gd name="T8" fmla="*/ 5196 w 5561"/>
                <a:gd name="T9" fmla="*/ 366 h 3447"/>
                <a:gd name="T10" fmla="*/ 4966 w 5561"/>
                <a:gd name="T11" fmla="*/ 252 h 3447"/>
                <a:gd name="T12" fmla="*/ 4694 w 5561"/>
                <a:gd name="T13" fmla="*/ 144 h 3447"/>
                <a:gd name="T14" fmla="*/ 4380 w 5561"/>
                <a:gd name="T15" fmla="*/ 48 h 3447"/>
                <a:gd name="T16" fmla="*/ 4036 w 5561"/>
                <a:gd name="T17" fmla="*/ 0 h 3447"/>
                <a:gd name="T18" fmla="*/ 4398 w 5561"/>
                <a:gd name="T19" fmla="*/ 90 h 3447"/>
                <a:gd name="T20" fmla="*/ 4712 w 5561"/>
                <a:gd name="T21" fmla="*/ 192 h 3447"/>
                <a:gd name="T22" fmla="*/ 4978 w 5561"/>
                <a:gd name="T23" fmla="*/ 306 h 3447"/>
                <a:gd name="T24" fmla="*/ 5196 w 5561"/>
                <a:gd name="T25" fmla="*/ 426 h 3447"/>
                <a:gd name="T26" fmla="*/ 5363 w 5561"/>
                <a:gd name="T27" fmla="*/ 557 h 3447"/>
                <a:gd name="T28" fmla="*/ 5480 w 5561"/>
                <a:gd name="T29" fmla="*/ 701 h 3447"/>
                <a:gd name="T30" fmla="*/ 5540 w 5561"/>
                <a:gd name="T31" fmla="*/ 851 h 3447"/>
                <a:gd name="T32" fmla="*/ 5540 w 5561"/>
                <a:gd name="T33" fmla="*/ 1013 h 3447"/>
                <a:gd name="T34" fmla="*/ 5492 w 5561"/>
                <a:gd name="T35" fmla="*/ 1163 h 3447"/>
                <a:gd name="T36" fmla="*/ 5393 w 5561"/>
                <a:gd name="T37" fmla="*/ 1319 h 3447"/>
                <a:gd name="T38" fmla="*/ 5250 w 5561"/>
                <a:gd name="T39" fmla="*/ 1475 h 3447"/>
                <a:gd name="T40" fmla="*/ 5062 w 5561"/>
                <a:gd name="T41" fmla="*/ 1630 h 3447"/>
                <a:gd name="T42" fmla="*/ 4834 w 5561"/>
                <a:gd name="T43" fmla="*/ 1786 h 3447"/>
                <a:gd name="T44" fmla="*/ 4568 w 5561"/>
                <a:gd name="T45" fmla="*/ 1948 h 3447"/>
                <a:gd name="T46" fmla="*/ 4254 w 5561"/>
                <a:gd name="T47" fmla="*/ 2104 h 3447"/>
                <a:gd name="T48" fmla="*/ 3911 w 5561"/>
                <a:gd name="T49" fmla="*/ 2260 h 3447"/>
                <a:gd name="T50" fmla="*/ 3531 w 5561"/>
                <a:gd name="T51" fmla="*/ 2416 h 3447"/>
                <a:gd name="T52" fmla="*/ 3112 w 5561"/>
                <a:gd name="T53" fmla="*/ 2566 h 3447"/>
                <a:gd name="T54" fmla="*/ 2667 w 5561"/>
                <a:gd name="T55" fmla="*/ 2715 h 3447"/>
                <a:gd name="T56" fmla="*/ 2185 w 5561"/>
                <a:gd name="T57" fmla="*/ 2865 h 3447"/>
                <a:gd name="T58" fmla="*/ 1677 w 5561"/>
                <a:gd name="T59" fmla="*/ 3009 h 3447"/>
                <a:gd name="T60" fmla="*/ 1145 w 5561"/>
                <a:gd name="T61" fmla="*/ 3147 h 3447"/>
                <a:gd name="T62" fmla="*/ 586 w 5561"/>
                <a:gd name="T63" fmla="*/ 3279 h 3447"/>
                <a:gd name="T64" fmla="*/ 0 w 5561"/>
                <a:gd name="T65" fmla="*/ 3447 h 3447"/>
                <a:gd name="T66" fmla="*/ 876 w 5561"/>
                <a:gd name="T67" fmla="*/ 3249 h 3447"/>
                <a:gd name="T68" fmla="*/ 1429 w 5561"/>
                <a:gd name="T69" fmla="*/ 3105 h 3447"/>
                <a:gd name="T70" fmla="*/ 1955 w 5561"/>
                <a:gd name="T71" fmla="*/ 2961 h 3447"/>
                <a:gd name="T72" fmla="*/ 2455 w 5561"/>
                <a:gd name="T73" fmla="*/ 2817 h 3447"/>
                <a:gd name="T74" fmla="*/ 2927 w 5561"/>
                <a:gd name="T75" fmla="*/ 2668 h 3447"/>
                <a:gd name="T76" fmla="*/ 3360 w 5561"/>
                <a:gd name="T77" fmla="*/ 2512 h 3447"/>
                <a:gd name="T78" fmla="*/ 3764 w 5561"/>
                <a:gd name="T79" fmla="*/ 2356 h 3447"/>
                <a:gd name="T80" fmla="*/ 4135 w 5561"/>
                <a:gd name="T81" fmla="*/ 2200 h 3447"/>
                <a:gd name="T82" fmla="*/ 4467 w 5561"/>
                <a:gd name="T83" fmla="*/ 2038 h 3447"/>
                <a:gd name="T84" fmla="*/ 4761 w 5561"/>
                <a:gd name="T85" fmla="*/ 1876 h 3447"/>
                <a:gd name="T86" fmla="*/ 5014 w 5561"/>
                <a:gd name="T87" fmla="*/ 1720 h 3447"/>
                <a:gd name="T88" fmla="*/ 5226 w 5561"/>
                <a:gd name="T89" fmla="*/ 1559 h 3447"/>
                <a:gd name="T90" fmla="*/ 5387 w 5561"/>
                <a:gd name="T91" fmla="*/ 1397 h 3447"/>
                <a:gd name="T92" fmla="*/ 5510 w 5561"/>
                <a:gd name="T93" fmla="*/ 1241 h 3447"/>
                <a:gd name="T94" fmla="*/ 5588 w 5561"/>
                <a:gd name="T95" fmla="*/ 1085 h 3447"/>
                <a:gd name="T96" fmla="*/ 5606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067DF209-2C03-E840-9C60-4E95944445B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FA5352BF-F61C-754E-AEC1-132133D2282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94 w 5740"/>
                <a:gd name="T1" fmla="*/ 0 h 2098"/>
                <a:gd name="T2" fmla="*/ 5692 w 5740"/>
                <a:gd name="T3" fmla="*/ 72 h 2098"/>
                <a:gd name="T4" fmla="*/ 5588 w 5740"/>
                <a:gd name="T5" fmla="*/ 138 h 2098"/>
                <a:gd name="T6" fmla="*/ 5474 w 5740"/>
                <a:gd name="T7" fmla="*/ 210 h 2098"/>
                <a:gd name="T8" fmla="*/ 5355 w 5740"/>
                <a:gd name="T9" fmla="*/ 276 h 2098"/>
                <a:gd name="T10" fmla="*/ 5100 w 5740"/>
                <a:gd name="T11" fmla="*/ 414 h 2098"/>
                <a:gd name="T12" fmla="*/ 4822 w 5740"/>
                <a:gd name="T13" fmla="*/ 552 h 2098"/>
                <a:gd name="T14" fmla="*/ 4520 w 5740"/>
                <a:gd name="T15" fmla="*/ 690 h 2098"/>
                <a:gd name="T16" fmla="*/ 4201 w 5740"/>
                <a:gd name="T17" fmla="*/ 827 h 2098"/>
                <a:gd name="T18" fmla="*/ 3863 w 5740"/>
                <a:gd name="T19" fmla="*/ 959 h 2098"/>
                <a:gd name="T20" fmla="*/ 3501 w 5740"/>
                <a:gd name="T21" fmla="*/ 1091 h 2098"/>
                <a:gd name="T22" fmla="*/ 3121 w 5740"/>
                <a:gd name="T23" fmla="*/ 1223 h 2098"/>
                <a:gd name="T24" fmla="*/ 2722 w 5740"/>
                <a:gd name="T25" fmla="*/ 1355 h 2098"/>
                <a:gd name="T26" fmla="*/ 2305 w 5740"/>
                <a:gd name="T27" fmla="*/ 1481 h 2098"/>
                <a:gd name="T28" fmla="*/ 1878 w 5740"/>
                <a:gd name="T29" fmla="*/ 1601 h 2098"/>
                <a:gd name="T30" fmla="*/ 1429 w 5740"/>
                <a:gd name="T31" fmla="*/ 1721 h 2098"/>
                <a:gd name="T32" fmla="*/ 966 w 5740"/>
                <a:gd name="T33" fmla="*/ 1834 h 2098"/>
                <a:gd name="T34" fmla="*/ 490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83 w 5740"/>
                <a:gd name="T41" fmla="*/ 1990 h 2098"/>
                <a:gd name="T42" fmla="*/ 960 w 5740"/>
                <a:gd name="T43" fmla="*/ 1882 h 2098"/>
                <a:gd name="T44" fmla="*/ 1417 w 5740"/>
                <a:gd name="T45" fmla="*/ 1763 h 2098"/>
                <a:gd name="T46" fmla="*/ 1860 w 5740"/>
                <a:gd name="T47" fmla="*/ 1649 h 2098"/>
                <a:gd name="T48" fmla="*/ 2287 w 5740"/>
                <a:gd name="T49" fmla="*/ 1523 h 2098"/>
                <a:gd name="T50" fmla="*/ 2703 w 5740"/>
                <a:gd name="T51" fmla="*/ 1397 h 2098"/>
                <a:gd name="T52" fmla="*/ 3097 w 5740"/>
                <a:gd name="T53" fmla="*/ 1271 h 2098"/>
                <a:gd name="T54" fmla="*/ 3477 w 5740"/>
                <a:gd name="T55" fmla="*/ 1139 h 2098"/>
                <a:gd name="T56" fmla="*/ 3839 w 5740"/>
                <a:gd name="T57" fmla="*/ 1007 h 2098"/>
                <a:gd name="T58" fmla="*/ 4177 w 5740"/>
                <a:gd name="T59" fmla="*/ 875 h 2098"/>
                <a:gd name="T60" fmla="*/ 4502 w 5740"/>
                <a:gd name="T61" fmla="*/ 737 h 2098"/>
                <a:gd name="T62" fmla="*/ 4804 w 5740"/>
                <a:gd name="T63" fmla="*/ 600 h 2098"/>
                <a:gd name="T64" fmla="*/ 5088 w 5740"/>
                <a:gd name="T65" fmla="*/ 462 h 2098"/>
                <a:gd name="T66" fmla="*/ 5343 w 5740"/>
                <a:gd name="T67" fmla="*/ 324 h 2098"/>
                <a:gd name="T68" fmla="*/ 5582 w 5740"/>
                <a:gd name="T69" fmla="*/ 186 h 2098"/>
                <a:gd name="T70" fmla="*/ 5794 w 5740"/>
                <a:gd name="T71" fmla="*/ 48 h 2098"/>
                <a:gd name="T72" fmla="*/ 5794 w 5740"/>
                <a:gd name="T73" fmla="*/ 0 h 2098"/>
                <a:gd name="T74" fmla="*/ 5794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3AFC21DE-6669-F145-B12A-E2C56B95E20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73 w 1955"/>
                <a:gd name="T1" fmla="*/ 485 h 1265"/>
                <a:gd name="T2" fmla="*/ 1919 w 1955"/>
                <a:gd name="T3" fmla="*/ 390 h 1265"/>
                <a:gd name="T4" fmla="*/ 1785 w 1955"/>
                <a:gd name="T5" fmla="*/ 306 h 1265"/>
                <a:gd name="T6" fmla="*/ 1594 w 1955"/>
                <a:gd name="T7" fmla="*/ 228 h 1265"/>
                <a:gd name="T8" fmla="*/ 1339 w 1955"/>
                <a:gd name="T9" fmla="*/ 162 h 1265"/>
                <a:gd name="T10" fmla="*/ 1019 w 1955"/>
                <a:gd name="T11" fmla="*/ 102 h 1265"/>
                <a:gd name="T12" fmla="*/ 652 w 1955"/>
                <a:gd name="T13" fmla="*/ 54 h 1265"/>
                <a:gd name="T14" fmla="*/ 230 w 1955"/>
                <a:gd name="T15" fmla="*/ 18 h 1265"/>
                <a:gd name="T16" fmla="*/ 0 w 1955"/>
                <a:gd name="T17" fmla="*/ 12 h 1265"/>
                <a:gd name="T18" fmla="*/ 434 w 1955"/>
                <a:gd name="T19" fmla="*/ 48 h 1265"/>
                <a:gd name="T20" fmla="*/ 821 w 1955"/>
                <a:gd name="T21" fmla="*/ 90 h 1265"/>
                <a:gd name="T22" fmla="*/ 1160 w 1955"/>
                <a:gd name="T23" fmla="*/ 144 h 1265"/>
                <a:gd name="T24" fmla="*/ 1435 w 1955"/>
                <a:gd name="T25" fmla="*/ 204 h 1265"/>
                <a:gd name="T26" fmla="*/ 1653 w 1955"/>
                <a:gd name="T27" fmla="*/ 276 h 1265"/>
                <a:gd name="T28" fmla="*/ 1812 w 1955"/>
                <a:gd name="T29" fmla="*/ 360 h 1265"/>
                <a:gd name="T30" fmla="*/ 1901 w 1955"/>
                <a:gd name="T31" fmla="*/ 443 h 1265"/>
                <a:gd name="T32" fmla="*/ 1919 w 1955"/>
                <a:gd name="T33" fmla="*/ 539 h 1265"/>
                <a:gd name="T34" fmla="*/ 1872 w 1955"/>
                <a:gd name="T35" fmla="*/ 629 h 1265"/>
                <a:gd name="T36" fmla="*/ 1761 w 1955"/>
                <a:gd name="T37" fmla="*/ 719 h 1265"/>
                <a:gd name="T38" fmla="*/ 1594 w 1955"/>
                <a:gd name="T39" fmla="*/ 809 h 1265"/>
                <a:gd name="T40" fmla="*/ 1369 w 1955"/>
                <a:gd name="T41" fmla="*/ 899 h 1265"/>
                <a:gd name="T42" fmla="*/ 1097 w 1955"/>
                <a:gd name="T43" fmla="*/ 989 h 1265"/>
                <a:gd name="T44" fmla="*/ 771 w 1955"/>
                <a:gd name="T45" fmla="*/ 1073 h 1265"/>
                <a:gd name="T46" fmla="*/ 410 w 1955"/>
                <a:gd name="T47" fmla="*/ 1157 h 1265"/>
                <a:gd name="T48" fmla="*/ 0 w 1955"/>
                <a:gd name="T49" fmla="*/ 1241 h 1265"/>
                <a:gd name="T50" fmla="*/ 218 w 1955"/>
                <a:gd name="T51" fmla="*/ 1223 h 1265"/>
                <a:gd name="T52" fmla="*/ 616 w 1955"/>
                <a:gd name="T53" fmla="*/ 1139 h 1265"/>
                <a:gd name="T54" fmla="*/ 966 w 1955"/>
                <a:gd name="T55" fmla="*/ 1049 h 1265"/>
                <a:gd name="T56" fmla="*/ 1274 w 1955"/>
                <a:gd name="T57" fmla="*/ 959 h 1265"/>
                <a:gd name="T58" fmla="*/ 1528 w 1955"/>
                <a:gd name="T59" fmla="*/ 863 h 1265"/>
                <a:gd name="T60" fmla="*/ 1731 w 1955"/>
                <a:gd name="T61" fmla="*/ 767 h 1265"/>
                <a:gd name="T62" fmla="*/ 1878 w 1955"/>
                <a:gd name="T63" fmla="*/ 677 h 1265"/>
                <a:gd name="T64" fmla="*/ 1955 w 1955"/>
                <a:gd name="T65" fmla="*/ 581 h 1265"/>
                <a:gd name="T66" fmla="*/ 1973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075BADED-67DB-E645-8B02-43B3A4327CE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39 w 4694"/>
                <a:gd name="T1" fmla="*/ 797 h 2901"/>
                <a:gd name="T2" fmla="*/ 4709 w 4694"/>
                <a:gd name="T3" fmla="*/ 665 h 2901"/>
                <a:gd name="T4" fmla="*/ 4631 w 4694"/>
                <a:gd name="T5" fmla="*/ 540 h 2901"/>
                <a:gd name="T6" fmla="*/ 4508 w 4694"/>
                <a:gd name="T7" fmla="*/ 426 h 2901"/>
                <a:gd name="T8" fmla="*/ 4341 w 4694"/>
                <a:gd name="T9" fmla="*/ 312 h 2901"/>
                <a:gd name="T10" fmla="*/ 4123 w 4694"/>
                <a:gd name="T11" fmla="*/ 216 h 2901"/>
                <a:gd name="T12" fmla="*/ 3869 w 4694"/>
                <a:gd name="T13" fmla="*/ 120 h 2901"/>
                <a:gd name="T14" fmla="*/ 3573 w 4694"/>
                <a:gd name="T15" fmla="*/ 36 h 2901"/>
                <a:gd name="T16" fmla="*/ 3235 w 4694"/>
                <a:gd name="T17" fmla="*/ 0 h 2901"/>
                <a:gd name="T18" fmla="*/ 3573 w 4694"/>
                <a:gd name="T19" fmla="*/ 78 h 2901"/>
                <a:gd name="T20" fmla="*/ 3869 w 4694"/>
                <a:gd name="T21" fmla="*/ 162 h 2901"/>
                <a:gd name="T22" fmla="*/ 4123 w 4694"/>
                <a:gd name="T23" fmla="*/ 258 h 2901"/>
                <a:gd name="T24" fmla="*/ 4329 w 4694"/>
                <a:gd name="T25" fmla="*/ 366 h 2901"/>
                <a:gd name="T26" fmla="*/ 4485 w 4694"/>
                <a:gd name="T27" fmla="*/ 480 h 2901"/>
                <a:gd name="T28" fmla="*/ 4595 w 4694"/>
                <a:gd name="T29" fmla="*/ 605 h 2901"/>
                <a:gd name="T30" fmla="*/ 4655 w 4694"/>
                <a:gd name="T31" fmla="*/ 737 h 2901"/>
                <a:gd name="T32" fmla="*/ 4655 w 4694"/>
                <a:gd name="T33" fmla="*/ 875 h 2901"/>
                <a:gd name="T34" fmla="*/ 4613 w 4694"/>
                <a:gd name="T35" fmla="*/ 1001 h 2901"/>
                <a:gd name="T36" fmla="*/ 4532 w 4694"/>
                <a:gd name="T37" fmla="*/ 1127 h 2901"/>
                <a:gd name="T38" fmla="*/ 4413 w 4694"/>
                <a:gd name="T39" fmla="*/ 1259 h 2901"/>
                <a:gd name="T40" fmla="*/ 4256 w 4694"/>
                <a:gd name="T41" fmla="*/ 1385 h 2901"/>
                <a:gd name="T42" fmla="*/ 4063 w 4694"/>
                <a:gd name="T43" fmla="*/ 1517 h 2901"/>
                <a:gd name="T44" fmla="*/ 3839 w 4694"/>
                <a:gd name="T45" fmla="*/ 1648 h 2901"/>
                <a:gd name="T46" fmla="*/ 3579 w 4694"/>
                <a:gd name="T47" fmla="*/ 1774 h 2901"/>
                <a:gd name="T48" fmla="*/ 3289 w 4694"/>
                <a:gd name="T49" fmla="*/ 1906 h 2901"/>
                <a:gd name="T50" fmla="*/ 2969 w 4694"/>
                <a:gd name="T51" fmla="*/ 2032 h 2901"/>
                <a:gd name="T52" fmla="*/ 2619 w 4694"/>
                <a:gd name="T53" fmla="*/ 2164 h 2901"/>
                <a:gd name="T54" fmla="*/ 2245 w 4694"/>
                <a:gd name="T55" fmla="*/ 2284 h 2901"/>
                <a:gd name="T56" fmla="*/ 1842 w 4694"/>
                <a:gd name="T57" fmla="*/ 2410 h 2901"/>
                <a:gd name="T58" fmla="*/ 1411 w 4694"/>
                <a:gd name="T59" fmla="*/ 2530 h 2901"/>
                <a:gd name="T60" fmla="*/ 490 w 4694"/>
                <a:gd name="T61" fmla="*/ 2757 h 2901"/>
                <a:gd name="T62" fmla="*/ 0 w 4694"/>
                <a:gd name="T63" fmla="*/ 2901 h 2901"/>
                <a:gd name="T64" fmla="*/ 978 w 4694"/>
                <a:gd name="T65" fmla="*/ 2674 h 2901"/>
                <a:gd name="T66" fmla="*/ 1653 w 4694"/>
                <a:gd name="T67" fmla="*/ 2494 h 2901"/>
                <a:gd name="T68" fmla="*/ 2078 w 4694"/>
                <a:gd name="T69" fmla="*/ 2374 h 2901"/>
                <a:gd name="T70" fmla="*/ 2475 w 4694"/>
                <a:gd name="T71" fmla="*/ 2248 h 2901"/>
                <a:gd name="T72" fmla="*/ 2843 w 4694"/>
                <a:gd name="T73" fmla="*/ 2116 h 2901"/>
                <a:gd name="T74" fmla="*/ 3181 w 4694"/>
                <a:gd name="T75" fmla="*/ 1984 h 2901"/>
                <a:gd name="T76" fmla="*/ 3495 w 4694"/>
                <a:gd name="T77" fmla="*/ 1858 h 2901"/>
                <a:gd name="T78" fmla="*/ 3773 w 4694"/>
                <a:gd name="T79" fmla="*/ 1720 h 2901"/>
                <a:gd name="T80" fmla="*/ 4021 w 4694"/>
                <a:gd name="T81" fmla="*/ 1589 h 2901"/>
                <a:gd name="T82" fmla="*/ 4230 w 4694"/>
                <a:gd name="T83" fmla="*/ 1457 h 2901"/>
                <a:gd name="T84" fmla="*/ 4413 w 4694"/>
                <a:gd name="T85" fmla="*/ 1325 h 2901"/>
                <a:gd name="T86" fmla="*/ 4550 w 4694"/>
                <a:gd name="T87" fmla="*/ 1193 h 2901"/>
                <a:gd name="T88" fmla="*/ 4655 w 4694"/>
                <a:gd name="T89" fmla="*/ 1061 h 2901"/>
                <a:gd name="T90" fmla="*/ 4715 w 4694"/>
                <a:gd name="T91" fmla="*/ 935 h 2901"/>
                <a:gd name="T92" fmla="*/ 473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4452F7A4-9AFD-7849-AF4F-E413922E94C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97 w 3761"/>
                <a:gd name="T1" fmla="*/ 719 h 2356"/>
                <a:gd name="T2" fmla="*/ 3767 w 3761"/>
                <a:gd name="T3" fmla="*/ 599 h 2356"/>
                <a:gd name="T4" fmla="*/ 3689 w 3761"/>
                <a:gd name="T5" fmla="*/ 486 h 2356"/>
                <a:gd name="T6" fmla="*/ 3555 w 3761"/>
                <a:gd name="T7" fmla="*/ 378 h 2356"/>
                <a:gd name="T8" fmla="*/ 3381 w 3761"/>
                <a:gd name="T9" fmla="*/ 282 h 2356"/>
                <a:gd name="T10" fmla="*/ 3157 w 3761"/>
                <a:gd name="T11" fmla="*/ 192 h 2356"/>
                <a:gd name="T12" fmla="*/ 2891 w 3761"/>
                <a:gd name="T13" fmla="*/ 108 h 2356"/>
                <a:gd name="T14" fmla="*/ 2583 w 3761"/>
                <a:gd name="T15" fmla="*/ 36 h 2356"/>
                <a:gd name="T16" fmla="*/ 2251 w 3761"/>
                <a:gd name="T17" fmla="*/ 0 h 2356"/>
                <a:gd name="T18" fmla="*/ 2601 w 3761"/>
                <a:gd name="T19" fmla="*/ 72 h 2356"/>
                <a:gd name="T20" fmla="*/ 2903 w 3761"/>
                <a:gd name="T21" fmla="*/ 150 h 2356"/>
                <a:gd name="T22" fmla="*/ 3169 w 3761"/>
                <a:gd name="T23" fmla="*/ 234 h 2356"/>
                <a:gd name="T24" fmla="*/ 3381 w 3761"/>
                <a:gd name="T25" fmla="*/ 330 h 2356"/>
                <a:gd name="T26" fmla="*/ 3549 w 3761"/>
                <a:gd name="T27" fmla="*/ 432 h 2356"/>
                <a:gd name="T28" fmla="*/ 3659 w 3761"/>
                <a:gd name="T29" fmla="*/ 545 h 2356"/>
                <a:gd name="T30" fmla="*/ 3719 w 3761"/>
                <a:gd name="T31" fmla="*/ 665 h 2356"/>
                <a:gd name="T32" fmla="*/ 3725 w 3761"/>
                <a:gd name="T33" fmla="*/ 791 h 2356"/>
                <a:gd name="T34" fmla="*/ 3689 w 3761"/>
                <a:gd name="T35" fmla="*/ 887 h 2356"/>
                <a:gd name="T36" fmla="*/ 3627 w 3761"/>
                <a:gd name="T37" fmla="*/ 989 h 2356"/>
                <a:gd name="T38" fmla="*/ 3531 w 3761"/>
                <a:gd name="T39" fmla="*/ 1091 h 2356"/>
                <a:gd name="T40" fmla="*/ 3405 w 3761"/>
                <a:gd name="T41" fmla="*/ 1187 h 2356"/>
                <a:gd name="T42" fmla="*/ 3253 w 3761"/>
                <a:gd name="T43" fmla="*/ 1289 h 2356"/>
                <a:gd name="T44" fmla="*/ 3073 w 3761"/>
                <a:gd name="T45" fmla="*/ 1391 h 2356"/>
                <a:gd name="T46" fmla="*/ 2861 w 3761"/>
                <a:gd name="T47" fmla="*/ 1493 h 2356"/>
                <a:gd name="T48" fmla="*/ 2631 w 3761"/>
                <a:gd name="T49" fmla="*/ 1589 h 2356"/>
                <a:gd name="T50" fmla="*/ 2096 w 3761"/>
                <a:gd name="T51" fmla="*/ 1786 h 2356"/>
                <a:gd name="T52" fmla="*/ 1474 w 3761"/>
                <a:gd name="T53" fmla="*/ 1972 h 2356"/>
                <a:gd name="T54" fmla="*/ 771 w 3761"/>
                <a:gd name="T55" fmla="*/ 2158 h 2356"/>
                <a:gd name="T56" fmla="*/ 0 w 3761"/>
                <a:gd name="T57" fmla="*/ 2326 h 2356"/>
                <a:gd name="T58" fmla="*/ 404 w 3761"/>
                <a:gd name="T59" fmla="*/ 2272 h 2356"/>
                <a:gd name="T60" fmla="*/ 1154 w 3761"/>
                <a:gd name="T61" fmla="*/ 2092 h 2356"/>
                <a:gd name="T62" fmla="*/ 1830 w 3761"/>
                <a:gd name="T63" fmla="*/ 1900 h 2356"/>
                <a:gd name="T64" fmla="*/ 2416 w 3761"/>
                <a:gd name="T65" fmla="*/ 1702 h 2356"/>
                <a:gd name="T66" fmla="*/ 2674 w 3761"/>
                <a:gd name="T67" fmla="*/ 1607 h 2356"/>
                <a:gd name="T68" fmla="*/ 2909 w 3761"/>
                <a:gd name="T69" fmla="*/ 1505 h 2356"/>
                <a:gd name="T70" fmla="*/ 3121 w 3761"/>
                <a:gd name="T71" fmla="*/ 1403 h 2356"/>
                <a:gd name="T72" fmla="*/ 3308 w 3761"/>
                <a:gd name="T73" fmla="*/ 1301 h 2356"/>
                <a:gd name="T74" fmla="*/ 3465 w 3761"/>
                <a:gd name="T75" fmla="*/ 1193 h 2356"/>
                <a:gd name="T76" fmla="*/ 3591 w 3761"/>
                <a:gd name="T77" fmla="*/ 1091 h 2356"/>
                <a:gd name="T78" fmla="*/ 3689 w 3761"/>
                <a:gd name="T79" fmla="*/ 989 h 2356"/>
                <a:gd name="T80" fmla="*/ 3755 w 3761"/>
                <a:gd name="T81" fmla="*/ 887 h 2356"/>
                <a:gd name="T82" fmla="*/ 3791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4AFDCE95-053F-A24B-86B3-D2DEF4BE0D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51 w 2924"/>
                <a:gd name="T1" fmla="*/ 647 h 1846"/>
                <a:gd name="T2" fmla="*/ 2903 w 2924"/>
                <a:gd name="T3" fmla="*/ 528 h 1846"/>
                <a:gd name="T4" fmla="*/ 2775 w 2924"/>
                <a:gd name="T5" fmla="*/ 414 h 1846"/>
                <a:gd name="T6" fmla="*/ 2583 w 2924"/>
                <a:gd name="T7" fmla="*/ 318 h 1846"/>
                <a:gd name="T8" fmla="*/ 2323 w 2924"/>
                <a:gd name="T9" fmla="*/ 228 h 1846"/>
                <a:gd name="T10" fmla="*/ 2003 w 2924"/>
                <a:gd name="T11" fmla="*/ 150 h 1846"/>
                <a:gd name="T12" fmla="*/ 1623 w 2924"/>
                <a:gd name="T13" fmla="*/ 78 h 1846"/>
                <a:gd name="T14" fmla="*/ 1190 w 2924"/>
                <a:gd name="T15" fmla="*/ 24 h 1846"/>
                <a:gd name="T16" fmla="*/ 700 w 2924"/>
                <a:gd name="T17" fmla="*/ 0 h 1846"/>
                <a:gd name="T18" fmla="*/ 1202 w 2924"/>
                <a:gd name="T19" fmla="*/ 48 h 1846"/>
                <a:gd name="T20" fmla="*/ 1641 w 2924"/>
                <a:gd name="T21" fmla="*/ 108 h 1846"/>
                <a:gd name="T22" fmla="*/ 2027 w 2924"/>
                <a:gd name="T23" fmla="*/ 180 h 1846"/>
                <a:gd name="T24" fmla="*/ 2347 w 2924"/>
                <a:gd name="T25" fmla="*/ 264 h 1846"/>
                <a:gd name="T26" fmla="*/ 2595 w 2924"/>
                <a:gd name="T27" fmla="*/ 360 h 1846"/>
                <a:gd name="T28" fmla="*/ 2775 w 2924"/>
                <a:gd name="T29" fmla="*/ 468 h 1846"/>
                <a:gd name="T30" fmla="*/ 2873 w 2924"/>
                <a:gd name="T31" fmla="*/ 587 h 1846"/>
                <a:gd name="T32" fmla="*/ 2891 w 2924"/>
                <a:gd name="T33" fmla="*/ 713 h 1846"/>
                <a:gd name="T34" fmla="*/ 2867 w 2924"/>
                <a:gd name="T35" fmla="*/ 785 h 1846"/>
                <a:gd name="T36" fmla="*/ 2819 w 2924"/>
                <a:gd name="T37" fmla="*/ 857 h 1846"/>
                <a:gd name="T38" fmla="*/ 2649 w 2924"/>
                <a:gd name="T39" fmla="*/ 1001 h 1846"/>
                <a:gd name="T40" fmla="*/ 2389 w 2924"/>
                <a:gd name="T41" fmla="*/ 1145 h 1846"/>
                <a:gd name="T42" fmla="*/ 2051 w 2924"/>
                <a:gd name="T43" fmla="*/ 1289 h 1846"/>
                <a:gd name="T44" fmla="*/ 1641 w 2924"/>
                <a:gd name="T45" fmla="*/ 1433 h 1846"/>
                <a:gd name="T46" fmla="*/ 1154 w 2924"/>
                <a:gd name="T47" fmla="*/ 1571 h 1846"/>
                <a:gd name="T48" fmla="*/ 610 w 2924"/>
                <a:gd name="T49" fmla="*/ 1702 h 1846"/>
                <a:gd name="T50" fmla="*/ 0 w 2924"/>
                <a:gd name="T51" fmla="*/ 1828 h 1846"/>
                <a:gd name="T52" fmla="*/ 314 w 2924"/>
                <a:gd name="T53" fmla="*/ 1780 h 1846"/>
                <a:gd name="T54" fmla="*/ 906 w 2924"/>
                <a:gd name="T55" fmla="*/ 1648 h 1846"/>
                <a:gd name="T56" fmla="*/ 1429 w 2924"/>
                <a:gd name="T57" fmla="*/ 1511 h 1846"/>
                <a:gd name="T58" fmla="*/ 1889 w 2924"/>
                <a:gd name="T59" fmla="*/ 1367 h 1846"/>
                <a:gd name="T60" fmla="*/ 2275 w 2924"/>
                <a:gd name="T61" fmla="*/ 1223 h 1846"/>
                <a:gd name="T62" fmla="*/ 2583 w 2924"/>
                <a:gd name="T63" fmla="*/ 1079 h 1846"/>
                <a:gd name="T64" fmla="*/ 2801 w 2924"/>
                <a:gd name="T65" fmla="*/ 929 h 1846"/>
                <a:gd name="T66" fmla="*/ 2903 w 2924"/>
                <a:gd name="T67" fmla="*/ 815 h 1846"/>
                <a:gd name="T68" fmla="*/ 2939 w 2924"/>
                <a:gd name="T69" fmla="*/ 743 h 1846"/>
                <a:gd name="T70" fmla="*/ 2951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75BDE5BD-8F37-D643-8F1B-C3D8E43F963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1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503 w 1488"/>
                <a:gd name="T7" fmla="*/ 186 h 204"/>
                <a:gd name="T8" fmla="*/ 1414 w 1488"/>
                <a:gd name="T9" fmla="*/ 204 h 204"/>
                <a:gd name="T10" fmla="*/ 141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7D958294-E4DD-9F42-92C4-5C3C8C62F8E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BF3F8120-C243-9E40-B581-9BCAEF6B562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grpSp>
          <p:nvGrpSpPr>
            <p:cNvPr id="17" name="Group 15">
              <a:extLst>
                <a:ext uri="{FF2B5EF4-FFF2-40B4-BE49-F238E27FC236}">
                  <a16:creationId xmlns:a16="http://schemas.microsoft.com/office/drawing/2014/main" id="{FFFC3A66-BB88-674E-A3F8-E24F97ADE8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id="{F6B245D7-4251-404D-A0A6-244352DD7CA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550FD98E-431B-614C-B8D5-C92867215D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6 w 323"/>
                  <a:gd name="T13" fmla="*/ 18 h 162"/>
                  <a:gd name="T14" fmla="*/ 242 w 323"/>
                  <a:gd name="T15" fmla="*/ 54 h 162"/>
                  <a:gd name="T16" fmla="*/ 290 w 323"/>
                  <a:gd name="T17" fmla="*/ 90 h 162"/>
                  <a:gd name="T18" fmla="*/ 320 w 323"/>
                  <a:gd name="T19" fmla="*/ 114 h 162"/>
                  <a:gd name="T20" fmla="*/ 326 w 323"/>
                  <a:gd name="T21" fmla="*/ 126 h 162"/>
                  <a:gd name="T22" fmla="*/ 326 w 323"/>
                  <a:gd name="T23" fmla="*/ 126 h 162"/>
                  <a:gd name="T24" fmla="*/ 224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0E85AA58-B1D7-7E47-AFDA-BADFE9CCC315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8 w 1250"/>
                  <a:gd name="T1" fmla="*/ 641 h 923"/>
                  <a:gd name="T2" fmla="*/ 1178 w 1250"/>
                  <a:gd name="T3" fmla="*/ 473 h 923"/>
                  <a:gd name="T4" fmla="*/ 1148 w 1250"/>
                  <a:gd name="T5" fmla="*/ 384 h 923"/>
                  <a:gd name="T6" fmla="*/ 1124 w 1250"/>
                  <a:gd name="T7" fmla="*/ 288 h 923"/>
                  <a:gd name="T8" fmla="*/ 1062 w 1250"/>
                  <a:gd name="T9" fmla="*/ 174 h 923"/>
                  <a:gd name="T10" fmla="*/ 990 w 1250"/>
                  <a:gd name="T11" fmla="*/ 96 h 923"/>
                  <a:gd name="T12" fmla="*/ 972 w 1250"/>
                  <a:gd name="T13" fmla="*/ 72 h 923"/>
                  <a:gd name="T14" fmla="*/ 900 w 1250"/>
                  <a:gd name="T15" fmla="*/ 18 h 923"/>
                  <a:gd name="T16" fmla="*/ 828 w 1250"/>
                  <a:gd name="T17" fmla="*/ 6 h 923"/>
                  <a:gd name="T18" fmla="*/ 718 w 1250"/>
                  <a:gd name="T19" fmla="*/ 24 h 923"/>
                  <a:gd name="T20" fmla="*/ 670 w 1250"/>
                  <a:gd name="T21" fmla="*/ 42 h 923"/>
                  <a:gd name="T22" fmla="*/ 574 w 1250"/>
                  <a:gd name="T23" fmla="*/ 120 h 923"/>
                  <a:gd name="T24" fmla="*/ 538 w 1250"/>
                  <a:gd name="T25" fmla="*/ 228 h 923"/>
                  <a:gd name="T26" fmla="*/ 515 w 1250"/>
                  <a:gd name="T27" fmla="*/ 348 h 923"/>
                  <a:gd name="T28" fmla="*/ 434 w 1250"/>
                  <a:gd name="T29" fmla="*/ 479 h 923"/>
                  <a:gd name="T30" fmla="*/ 416 w 1250"/>
                  <a:gd name="T31" fmla="*/ 539 h 923"/>
                  <a:gd name="T32" fmla="*/ 356 w 1250"/>
                  <a:gd name="T33" fmla="*/ 599 h 923"/>
                  <a:gd name="T34" fmla="*/ 308 w 1250"/>
                  <a:gd name="T35" fmla="*/ 629 h 923"/>
                  <a:gd name="T36" fmla="*/ 296 w 1250"/>
                  <a:gd name="T37" fmla="*/ 635 h 923"/>
                  <a:gd name="T38" fmla="*/ 260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3 w 1250"/>
                  <a:gd name="T47" fmla="*/ 869 h 923"/>
                  <a:gd name="T48" fmla="*/ 646 w 1250"/>
                  <a:gd name="T49" fmla="*/ 827 h 923"/>
                  <a:gd name="T50" fmla="*/ 706 w 1250"/>
                  <a:gd name="T51" fmla="*/ 725 h 923"/>
                  <a:gd name="T52" fmla="*/ 700 w 1250"/>
                  <a:gd name="T53" fmla="*/ 611 h 923"/>
                  <a:gd name="T54" fmla="*/ 785 w 1250"/>
                  <a:gd name="T55" fmla="*/ 551 h 923"/>
                  <a:gd name="T56" fmla="*/ 888 w 1250"/>
                  <a:gd name="T57" fmla="*/ 449 h 923"/>
                  <a:gd name="T58" fmla="*/ 918 w 1250"/>
                  <a:gd name="T59" fmla="*/ 414 h 923"/>
                  <a:gd name="T60" fmla="*/ 984 w 1250"/>
                  <a:gd name="T61" fmla="*/ 318 h 923"/>
                  <a:gd name="T62" fmla="*/ 1032 w 1250"/>
                  <a:gd name="T63" fmla="*/ 336 h 923"/>
                  <a:gd name="T64" fmla="*/ 1130 w 1250"/>
                  <a:gd name="T65" fmla="*/ 617 h 923"/>
                  <a:gd name="T66" fmla="*/ 1124 w 1250"/>
                  <a:gd name="T67" fmla="*/ 689 h 923"/>
                  <a:gd name="T68" fmla="*/ 1160 w 1250"/>
                  <a:gd name="T69" fmla="*/ 749 h 923"/>
                  <a:gd name="T70" fmla="*/ 1214 w 1250"/>
                  <a:gd name="T71" fmla="*/ 713 h 923"/>
                  <a:gd name="T72" fmla="*/ 1250 w 1250"/>
                  <a:gd name="T73" fmla="*/ 749 h 923"/>
                  <a:gd name="T74" fmla="*/ 1262 w 1250"/>
                  <a:gd name="T75" fmla="*/ 743 h 923"/>
                  <a:gd name="T76" fmla="*/ 700 w 1250"/>
                  <a:gd name="T77" fmla="*/ 264 h 923"/>
                  <a:gd name="T78" fmla="*/ 793 w 1250"/>
                  <a:gd name="T79" fmla="*/ 372 h 923"/>
                  <a:gd name="T80" fmla="*/ 772 w 1250"/>
                  <a:gd name="T81" fmla="*/ 443 h 923"/>
                  <a:gd name="T82" fmla="*/ 712 w 1250"/>
                  <a:gd name="T83" fmla="*/ 515 h 923"/>
                  <a:gd name="T84" fmla="*/ 664 w 1250"/>
                  <a:gd name="T85" fmla="*/ 569 h 923"/>
                  <a:gd name="T86" fmla="*/ 622 w 1250"/>
                  <a:gd name="T87" fmla="*/ 593 h 923"/>
                  <a:gd name="T88" fmla="*/ 580 w 1250"/>
                  <a:gd name="T89" fmla="*/ 617 h 923"/>
                  <a:gd name="T90" fmla="*/ 568 w 1250"/>
                  <a:gd name="T91" fmla="*/ 707 h 923"/>
                  <a:gd name="T92" fmla="*/ 356 w 1250"/>
                  <a:gd name="T93" fmla="*/ 755 h 923"/>
                  <a:gd name="T94" fmla="*/ 392 w 1250"/>
                  <a:gd name="T95" fmla="*/ 641 h 923"/>
                  <a:gd name="T96" fmla="*/ 428 w 1250"/>
                  <a:gd name="T97" fmla="*/ 647 h 923"/>
                  <a:gd name="T98" fmla="*/ 446 w 1250"/>
                  <a:gd name="T99" fmla="*/ 617 h 923"/>
                  <a:gd name="T100" fmla="*/ 574 w 1250"/>
                  <a:gd name="T101" fmla="*/ 515 h 923"/>
                  <a:gd name="T102" fmla="*/ 622 w 1250"/>
                  <a:gd name="T103" fmla="*/ 473 h 923"/>
                  <a:gd name="T104" fmla="*/ 646 w 1250"/>
                  <a:gd name="T105" fmla="*/ 396 h 923"/>
                  <a:gd name="T106" fmla="*/ 646 w 1250"/>
                  <a:gd name="T107" fmla="*/ 378 h 923"/>
                  <a:gd name="T108" fmla="*/ 670 w 1250"/>
                  <a:gd name="T109" fmla="*/ 270 h 923"/>
                  <a:gd name="T110" fmla="*/ 688 w 1250"/>
                  <a:gd name="T111" fmla="*/ 192 h 923"/>
                  <a:gd name="T112" fmla="*/ 700 w 1250"/>
                  <a:gd name="T113" fmla="*/ 264 h 923"/>
                  <a:gd name="T114" fmla="*/ 538 w 1250"/>
                  <a:gd name="T115" fmla="*/ 455 h 923"/>
                  <a:gd name="T116" fmla="*/ 640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BCB33219-25E1-7C45-9734-5432D3A951B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1C9CB590-7D89-D443-82F0-6BBE1CE4C00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AD2614C7-F2C0-894B-8500-B62FF3B76DF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:a16="http://schemas.microsoft.com/office/drawing/2014/main" id="{E43F0578-3D00-F24F-92FF-4E499DB9FBF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:a16="http://schemas.microsoft.com/office/drawing/2014/main" id="{9577FE68-5749-0B41-89E1-F9A9D3B44C5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:a16="http://schemas.microsoft.com/office/drawing/2014/main" id="{497093B7-0D32-4045-BBAC-99586BED0D4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:a16="http://schemas.microsoft.com/office/drawing/2014/main" id="{7A3B7372-CA05-5447-B60C-04E1847975B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1 w 72"/>
                  <a:gd name="T3" fmla="*/ 24 h 54"/>
                  <a:gd name="T4" fmla="*/ 63 w 72"/>
                  <a:gd name="T5" fmla="*/ 12 h 54"/>
                  <a:gd name="T6" fmla="*/ 69 w 72"/>
                  <a:gd name="T7" fmla="*/ 6 h 54"/>
                  <a:gd name="T8" fmla="*/ 75 w 72"/>
                  <a:gd name="T9" fmla="*/ 0 h 54"/>
                  <a:gd name="T10" fmla="*/ 45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26">
                <a:extLst>
                  <a:ext uri="{FF2B5EF4-FFF2-40B4-BE49-F238E27FC236}">
                    <a16:creationId xmlns:a16="http://schemas.microsoft.com/office/drawing/2014/main" id="{15C77CCE-A7F5-E44A-ACA8-795EFC537EF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:a16="http://schemas.microsoft.com/office/drawing/2014/main" id="{A4787813-FFC3-AB46-9185-DB4B58B3BD2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:a16="http://schemas.microsoft.com/office/drawing/2014/main" id="{AFF081B6-7B6A-2E4F-AE17-FF4DA8777CA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90 w 287"/>
                  <a:gd name="T1" fmla="*/ 0 h 84"/>
                  <a:gd name="T2" fmla="*/ 0 w 287"/>
                  <a:gd name="T3" fmla="*/ 84 h 84"/>
                  <a:gd name="T4" fmla="*/ 171 w 287"/>
                  <a:gd name="T5" fmla="*/ 36 h 84"/>
                  <a:gd name="T6" fmla="*/ 114 w 287"/>
                  <a:gd name="T7" fmla="*/ 60 h 84"/>
                  <a:gd name="T8" fmla="*/ 279 w 287"/>
                  <a:gd name="T9" fmla="*/ 18 h 84"/>
                  <a:gd name="T10" fmla="*/ 290 w 287"/>
                  <a:gd name="T11" fmla="*/ 0 h 84"/>
                  <a:gd name="T12" fmla="*/ 290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29">
                <a:extLst>
                  <a:ext uri="{FF2B5EF4-FFF2-40B4-BE49-F238E27FC236}">
                    <a16:creationId xmlns:a16="http://schemas.microsoft.com/office/drawing/2014/main" id="{75331439-EFAC-9A48-B9BD-9C1F007580C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30">
                <a:extLst>
                  <a:ext uri="{FF2B5EF4-FFF2-40B4-BE49-F238E27FC236}">
                    <a16:creationId xmlns:a16="http://schemas.microsoft.com/office/drawing/2014/main" id="{1ABCCAE4-B9CE-6947-A24C-0A681FD64B6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31">
                <a:extLst>
                  <a:ext uri="{FF2B5EF4-FFF2-40B4-BE49-F238E27FC236}">
                    <a16:creationId xmlns:a16="http://schemas.microsoft.com/office/drawing/2014/main" id="{04D4F8A3-7729-7042-A8FD-08A393A3FCA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32">
                <a:extLst>
                  <a:ext uri="{FF2B5EF4-FFF2-40B4-BE49-F238E27FC236}">
                    <a16:creationId xmlns:a16="http://schemas.microsoft.com/office/drawing/2014/main" id="{50F2AD08-43C1-654B-BA0A-B6DE2C6915D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33">
                <a:extLst>
                  <a:ext uri="{FF2B5EF4-FFF2-40B4-BE49-F238E27FC236}">
                    <a16:creationId xmlns:a16="http://schemas.microsoft.com/office/drawing/2014/main" id="{268A4DDA-FA39-BF4B-AAFB-E1BCCFB4AE9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34">
                <a:extLst>
                  <a:ext uri="{FF2B5EF4-FFF2-40B4-BE49-F238E27FC236}">
                    <a16:creationId xmlns:a16="http://schemas.microsoft.com/office/drawing/2014/main" id="{8BC92356-B62E-A84A-BC71-C6F861B7573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35">
                <a:extLst>
                  <a:ext uri="{FF2B5EF4-FFF2-40B4-BE49-F238E27FC236}">
                    <a16:creationId xmlns:a16="http://schemas.microsoft.com/office/drawing/2014/main" id="{A7CA9FEE-97C4-E840-80D2-45EB78F9107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36">
                <a:extLst>
                  <a:ext uri="{FF2B5EF4-FFF2-40B4-BE49-F238E27FC236}">
                    <a16:creationId xmlns:a16="http://schemas.microsoft.com/office/drawing/2014/main" id="{0E77F6BB-AC6D-CD4F-B831-DA9B2BA58B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37">
                <a:extLst>
                  <a:ext uri="{FF2B5EF4-FFF2-40B4-BE49-F238E27FC236}">
                    <a16:creationId xmlns:a16="http://schemas.microsoft.com/office/drawing/2014/main" id="{5ADD2FF8-C577-D145-850A-5F2F9B96A83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38">
                <a:extLst>
                  <a:ext uri="{FF2B5EF4-FFF2-40B4-BE49-F238E27FC236}">
                    <a16:creationId xmlns:a16="http://schemas.microsoft.com/office/drawing/2014/main" id="{A06D7F2E-58D4-5A41-8B03-B63E3EE002E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39">
                <a:extLst>
                  <a:ext uri="{FF2B5EF4-FFF2-40B4-BE49-F238E27FC236}">
                    <a16:creationId xmlns:a16="http://schemas.microsoft.com/office/drawing/2014/main" id="{22C7A041-5F01-644C-BD63-005682D06FD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id="{359B8A9A-F535-264E-845D-6A400E4D84A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6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C6D9E5F3-E3CA-AC4D-990E-982C55A6C4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id="{5B0A6198-06E3-AE4A-8A3B-7D5919F5A1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id="{5290FB76-C497-F542-8B3A-CA4DB90029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9FD267-80DC-0D4E-9726-BBBF0BC390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363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FB9865D4-F087-554E-88A0-EBEE95B389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AFB4F687-B466-3445-8C1F-743714369E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743352EA-B9BD-0649-9235-637443ED97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0803F-9333-4A41-86D0-F32DCEA39C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99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875AEDD5-1181-7C48-AE99-6B9E1971C1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CE345F5C-A039-0848-90B7-1E324B0F5C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29984741-D36A-694C-96CF-F78F0D4A56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58264-BFDD-2940-AAC6-708C1F8EA8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31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F6AE4AA2-7D62-F04F-8279-76C86705EC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0260C6E4-97FE-CC4F-8778-E7DFF0E4E2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24B087D9-9985-794C-88B7-7E313CE59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D365B-04BB-E84C-891A-1B546637B7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66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F6A3903A-A529-EF45-96BF-2F885BCA8E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A844B35E-947E-654A-A35C-A15B98CB51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3D621CED-440A-AA4C-9905-547AEDB736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9D2AD-A6B5-544F-8E9B-F94766D98B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62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3">
            <a:extLst>
              <a:ext uri="{FF2B5EF4-FFF2-40B4-BE49-F238E27FC236}">
                <a16:creationId xmlns:a16="http://schemas.microsoft.com/office/drawing/2014/main" id="{D4AF4D55-9838-0747-931D-B29BA4F0A6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id="{8A902D48-511B-A445-931E-2E3C8C982D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id="{255B3613-9651-004F-915D-75FE949143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22E-EAD9-BB4C-AD89-7AA465C07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8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5AEF0C64-54AB-E048-AB29-43C9460A42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AE0F0E9D-D0C8-FA40-9471-50FA0801B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3B3A2CDE-29E7-EB45-9525-BE4438D5F7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EB422-BA8F-C247-999A-F9D519EA2F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9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3">
            <a:extLst>
              <a:ext uri="{FF2B5EF4-FFF2-40B4-BE49-F238E27FC236}">
                <a16:creationId xmlns:a16="http://schemas.microsoft.com/office/drawing/2014/main" id="{94079489-B587-534F-9A6A-9E7AC6FFD4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325DA6A4-7C4D-4847-9EF5-10AE94490C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5">
            <a:extLst>
              <a:ext uri="{FF2B5EF4-FFF2-40B4-BE49-F238E27FC236}">
                <a16:creationId xmlns:a16="http://schemas.microsoft.com/office/drawing/2014/main" id="{BCF876B2-9D98-F241-9494-6B2ECB7985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344F-A924-0846-9153-044D753E3A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17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3">
            <a:extLst>
              <a:ext uri="{FF2B5EF4-FFF2-40B4-BE49-F238E27FC236}">
                <a16:creationId xmlns:a16="http://schemas.microsoft.com/office/drawing/2014/main" id="{1DE17D87-E873-5E49-A0CF-F276BE6BEA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id="{814DEF4A-F13F-3F41-B07F-C4A1D05F9E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id="{773A647F-0537-0842-A1B2-5E0D5D3DC2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96EBF-D2E9-2E45-A17A-543C3918E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80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>
            <a:extLst>
              <a:ext uri="{FF2B5EF4-FFF2-40B4-BE49-F238E27FC236}">
                <a16:creationId xmlns:a16="http://schemas.microsoft.com/office/drawing/2014/main" id="{BADAD4E9-07ED-9844-8ACA-D7827239B4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id="{8390E287-0BF2-5945-BF8F-686569CAE1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id="{E3A1DAB0-0B60-8544-8B29-54F79755B3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60D5-A867-9C4E-9C15-02F8F45098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24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B3764CAD-73F9-6546-8D10-0EEC228E1C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4D4BE120-7863-524B-A079-6F3D4E37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851FCEE4-5E5B-7149-9812-3402CE872D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BD911-505A-BF40-86B0-77C0DF9C6D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10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3">
            <a:extLst>
              <a:ext uri="{FF2B5EF4-FFF2-40B4-BE49-F238E27FC236}">
                <a16:creationId xmlns:a16="http://schemas.microsoft.com/office/drawing/2014/main" id="{DFD17931-1769-414D-8BE5-D3A553FD08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4">
            <a:extLst>
              <a:ext uri="{FF2B5EF4-FFF2-40B4-BE49-F238E27FC236}">
                <a16:creationId xmlns:a16="http://schemas.microsoft.com/office/drawing/2014/main" id="{3589F4EB-EF8A-5C45-9107-4D4C2FF685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A2019930-A7DE-E94C-9487-1D0FC0233A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59056-A10B-1147-B835-6BD1D1D61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3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16F46DB2-93C1-6648-9445-FDF168A110C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E5570BEF-FA20-1D46-A33F-38EC45F649C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93 w 3934"/>
                <a:gd name="T3" fmla="*/ 1331 h 1505"/>
                <a:gd name="T4" fmla="*/ 1225 w 3934"/>
                <a:gd name="T5" fmla="*/ 1157 h 1505"/>
                <a:gd name="T6" fmla="*/ 1743 w 3934"/>
                <a:gd name="T7" fmla="*/ 977 h 1505"/>
                <a:gd name="T8" fmla="*/ 2239 w 3934"/>
                <a:gd name="T9" fmla="*/ 792 h 1505"/>
                <a:gd name="T10" fmla="*/ 2480 w 3934"/>
                <a:gd name="T11" fmla="*/ 696 h 1505"/>
                <a:gd name="T12" fmla="*/ 2714 w 3934"/>
                <a:gd name="T13" fmla="*/ 606 h 1505"/>
                <a:gd name="T14" fmla="*/ 2945 w 3934"/>
                <a:gd name="T15" fmla="*/ 510 h 1505"/>
                <a:gd name="T16" fmla="*/ 3169 w 3934"/>
                <a:gd name="T17" fmla="*/ 420 h 1505"/>
                <a:gd name="T18" fmla="*/ 3378 w 3934"/>
                <a:gd name="T19" fmla="*/ 324 h 1505"/>
                <a:gd name="T20" fmla="*/ 3584 w 3934"/>
                <a:gd name="T21" fmla="*/ 234 h 1505"/>
                <a:gd name="T22" fmla="*/ 3783 w 3934"/>
                <a:gd name="T23" fmla="*/ 138 h 1505"/>
                <a:gd name="T24" fmla="*/ 3970 w 3934"/>
                <a:gd name="T25" fmla="*/ 48 h 1505"/>
                <a:gd name="T26" fmla="*/ 3970 w 3934"/>
                <a:gd name="T27" fmla="*/ 0 h 1505"/>
                <a:gd name="T28" fmla="*/ 3776 w 3934"/>
                <a:gd name="T29" fmla="*/ 96 h 1505"/>
                <a:gd name="T30" fmla="*/ 3572 w 3934"/>
                <a:gd name="T31" fmla="*/ 192 h 1505"/>
                <a:gd name="T32" fmla="*/ 3360 w 3934"/>
                <a:gd name="T33" fmla="*/ 288 h 1505"/>
                <a:gd name="T34" fmla="*/ 3145 w 3934"/>
                <a:gd name="T35" fmla="*/ 384 h 1505"/>
                <a:gd name="T36" fmla="*/ 2915 w 3934"/>
                <a:gd name="T37" fmla="*/ 480 h 1505"/>
                <a:gd name="T38" fmla="*/ 2678 w 3934"/>
                <a:gd name="T39" fmla="*/ 576 h 1505"/>
                <a:gd name="T40" fmla="*/ 2430 w 3934"/>
                <a:gd name="T41" fmla="*/ 672 h 1505"/>
                <a:gd name="T42" fmla="*/ 2185 w 3934"/>
                <a:gd name="T43" fmla="*/ 768 h 1505"/>
                <a:gd name="T44" fmla="*/ 1925 w 3934"/>
                <a:gd name="T45" fmla="*/ 864 h 1505"/>
                <a:gd name="T46" fmla="*/ 1665 w 3934"/>
                <a:gd name="T47" fmla="*/ 960 h 1505"/>
                <a:gd name="T48" fmla="*/ 1121 w 3934"/>
                <a:gd name="T49" fmla="*/ 1145 h 1505"/>
                <a:gd name="T50" fmla="*/ 568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6688A369-127C-6846-A0F9-0BD762648AF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6 w 1728"/>
                <a:gd name="T3" fmla="*/ 527 h 689"/>
                <a:gd name="T4" fmla="*/ 972 w 1728"/>
                <a:gd name="T5" fmla="*/ 365 h 689"/>
                <a:gd name="T6" fmla="*/ 1169 w 1728"/>
                <a:gd name="T7" fmla="*/ 287 h 689"/>
                <a:gd name="T8" fmla="*/ 1369 w 1728"/>
                <a:gd name="T9" fmla="*/ 203 h 689"/>
                <a:gd name="T10" fmla="*/ 1562 w 1728"/>
                <a:gd name="T11" fmla="*/ 126 h 689"/>
                <a:gd name="T12" fmla="*/ 1743 w 1728"/>
                <a:gd name="T13" fmla="*/ 48 h 689"/>
                <a:gd name="T14" fmla="*/ 1743 w 1728"/>
                <a:gd name="T15" fmla="*/ 0 h 689"/>
                <a:gd name="T16" fmla="*/ 1543 w 1728"/>
                <a:gd name="T17" fmla="*/ 84 h 689"/>
                <a:gd name="T18" fmla="*/ 1339 w 1728"/>
                <a:gd name="T19" fmla="*/ 167 h 689"/>
                <a:gd name="T20" fmla="*/ 1127 w 1728"/>
                <a:gd name="T21" fmla="*/ 257 h 689"/>
                <a:gd name="T22" fmla="*/ 912 w 1728"/>
                <a:gd name="T23" fmla="*/ 341 h 689"/>
                <a:gd name="T24" fmla="*/ 457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>
              <a:extLst>
                <a:ext uri="{FF2B5EF4-FFF2-40B4-BE49-F238E27FC236}">
                  <a16:creationId xmlns:a16="http://schemas.microsoft.com/office/drawing/2014/main" id="{F072EA9A-7C28-744A-80D2-7E9B34D11EB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612 w 5561"/>
                <a:gd name="T1" fmla="*/ 929 h 3447"/>
                <a:gd name="T2" fmla="*/ 5588 w 5561"/>
                <a:gd name="T3" fmla="*/ 773 h 3447"/>
                <a:gd name="T4" fmla="*/ 5504 w 5561"/>
                <a:gd name="T5" fmla="*/ 629 h 3447"/>
                <a:gd name="T6" fmla="*/ 5375 w 5561"/>
                <a:gd name="T7" fmla="*/ 492 h 3447"/>
                <a:gd name="T8" fmla="*/ 5196 w 5561"/>
                <a:gd name="T9" fmla="*/ 366 h 3447"/>
                <a:gd name="T10" fmla="*/ 4966 w 5561"/>
                <a:gd name="T11" fmla="*/ 252 h 3447"/>
                <a:gd name="T12" fmla="*/ 4694 w 5561"/>
                <a:gd name="T13" fmla="*/ 144 h 3447"/>
                <a:gd name="T14" fmla="*/ 4380 w 5561"/>
                <a:gd name="T15" fmla="*/ 48 h 3447"/>
                <a:gd name="T16" fmla="*/ 4036 w 5561"/>
                <a:gd name="T17" fmla="*/ 0 h 3447"/>
                <a:gd name="T18" fmla="*/ 4398 w 5561"/>
                <a:gd name="T19" fmla="*/ 90 h 3447"/>
                <a:gd name="T20" fmla="*/ 4712 w 5561"/>
                <a:gd name="T21" fmla="*/ 192 h 3447"/>
                <a:gd name="T22" fmla="*/ 4978 w 5561"/>
                <a:gd name="T23" fmla="*/ 306 h 3447"/>
                <a:gd name="T24" fmla="*/ 5196 w 5561"/>
                <a:gd name="T25" fmla="*/ 426 h 3447"/>
                <a:gd name="T26" fmla="*/ 5363 w 5561"/>
                <a:gd name="T27" fmla="*/ 557 h 3447"/>
                <a:gd name="T28" fmla="*/ 5480 w 5561"/>
                <a:gd name="T29" fmla="*/ 701 h 3447"/>
                <a:gd name="T30" fmla="*/ 5540 w 5561"/>
                <a:gd name="T31" fmla="*/ 851 h 3447"/>
                <a:gd name="T32" fmla="*/ 5540 w 5561"/>
                <a:gd name="T33" fmla="*/ 1013 h 3447"/>
                <a:gd name="T34" fmla="*/ 5492 w 5561"/>
                <a:gd name="T35" fmla="*/ 1163 h 3447"/>
                <a:gd name="T36" fmla="*/ 5393 w 5561"/>
                <a:gd name="T37" fmla="*/ 1319 h 3447"/>
                <a:gd name="T38" fmla="*/ 5250 w 5561"/>
                <a:gd name="T39" fmla="*/ 1475 h 3447"/>
                <a:gd name="T40" fmla="*/ 5062 w 5561"/>
                <a:gd name="T41" fmla="*/ 1630 h 3447"/>
                <a:gd name="T42" fmla="*/ 4834 w 5561"/>
                <a:gd name="T43" fmla="*/ 1786 h 3447"/>
                <a:gd name="T44" fmla="*/ 4568 w 5561"/>
                <a:gd name="T45" fmla="*/ 1948 h 3447"/>
                <a:gd name="T46" fmla="*/ 4254 w 5561"/>
                <a:gd name="T47" fmla="*/ 2104 h 3447"/>
                <a:gd name="T48" fmla="*/ 3911 w 5561"/>
                <a:gd name="T49" fmla="*/ 2260 h 3447"/>
                <a:gd name="T50" fmla="*/ 3531 w 5561"/>
                <a:gd name="T51" fmla="*/ 2416 h 3447"/>
                <a:gd name="T52" fmla="*/ 3112 w 5561"/>
                <a:gd name="T53" fmla="*/ 2566 h 3447"/>
                <a:gd name="T54" fmla="*/ 2667 w 5561"/>
                <a:gd name="T55" fmla="*/ 2715 h 3447"/>
                <a:gd name="T56" fmla="*/ 2185 w 5561"/>
                <a:gd name="T57" fmla="*/ 2865 h 3447"/>
                <a:gd name="T58" fmla="*/ 1677 w 5561"/>
                <a:gd name="T59" fmla="*/ 3009 h 3447"/>
                <a:gd name="T60" fmla="*/ 1145 w 5561"/>
                <a:gd name="T61" fmla="*/ 3147 h 3447"/>
                <a:gd name="T62" fmla="*/ 586 w 5561"/>
                <a:gd name="T63" fmla="*/ 3279 h 3447"/>
                <a:gd name="T64" fmla="*/ 0 w 5561"/>
                <a:gd name="T65" fmla="*/ 3447 h 3447"/>
                <a:gd name="T66" fmla="*/ 876 w 5561"/>
                <a:gd name="T67" fmla="*/ 3249 h 3447"/>
                <a:gd name="T68" fmla="*/ 1429 w 5561"/>
                <a:gd name="T69" fmla="*/ 3105 h 3447"/>
                <a:gd name="T70" fmla="*/ 1955 w 5561"/>
                <a:gd name="T71" fmla="*/ 2961 h 3447"/>
                <a:gd name="T72" fmla="*/ 2455 w 5561"/>
                <a:gd name="T73" fmla="*/ 2817 h 3447"/>
                <a:gd name="T74" fmla="*/ 2927 w 5561"/>
                <a:gd name="T75" fmla="*/ 2668 h 3447"/>
                <a:gd name="T76" fmla="*/ 3360 w 5561"/>
                <a:gd name="T77" fmla="*/ 2512 h 3447"/>
                <a:gd name="T78" fmla="*/ 3764 w 5561"/>
                <a:gd name="T79" fmla="*/ 2356 h 3447"/>
                <a:gd name="T80" fmla="*/ 4135 w 5561"/>
                <a:gd name="T81" fmla="*/ 2200 h 3447"/>
                <a:gd name="T82" fmla="*/ 4467 w 5561"/>
                <a:gd name="T83" fmla="*/ 2038 h 3447"/>
                <a:gd name="T84" fmla="*/ 4761 w 5561"/>
                <a:gd name="T85" fmla="*/ 1876 h 3447"/>
                <a:gd name="T86" fmla="*/ 5014 w 5561"/>
                <a:gd name="T87" fmla="*/ 1720 h 3447"/>
                <a:gd name="T88" fmla="*/ 5226 w 5561"/>
                <a:gd name="T89" fmla="*/ 1559 h 3447"/>
                <a:gd name="T90" fmla="*/ 5387 w 5561"/>
                <a:gd name="T91" fmla="*/ 1397 h 3447"/>
                <a:gd name="T92" fmla="*/ 5510 w 5561"/>
                <a:gd name="T93" fmla="*/ 1241 h 3447"/>
                <a:gd name="T94" fmla="*/ 5588 w 5561"/>
                <a:gd name="T95" fmla="*/ 1085 h 3447"/>
                <a:gd name="T96" fmla="*/ 5606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684C81B1-F182-7646-8226-FA659C0A934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7">
              <a:extLst>
                <a:ext uri="{FF2B5EF4-FFF2-40B4-BE49-F238E27FC236}">
                  <a16:creationId xmlns:a16="http://schemas.microsoft.com/office/drawing/2014/main" id="{561A7350-5836-5F49-8E6C-4FB43B780DE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94 w 5740"/>
                <a:gd name="T1" fmla="*/ 0 h 2098"/>
                <a:gd name="T2" fmla="*/ 5692 w 5740"/>
                <a:gd name="T3" fmla="*/ 72 h 2098"/>
                <a:gd name="T4" fmla="*/ 5588 w 5740"/>
                <a:gd name="T5" fmla="*/ 138 h 2098"/>
                <a:gd name="T6" fmla="*/ 5474 w 5740"/>
                <a:gd name="T7" fmla="*/ 210 h 2098"/>
                <a:gd name="T8" fmla="*/ 5355 w 5740"/>
                <a:gd name="T9" fmla="*/ 276 h 2098"/>
                <a:gd name="T10" fmla="*/ 5100 w 5740"/>
                <a:gd name="T11" fmla="*/ 414 h 2098"/>
                <a:gd name="T12" fmla="*/ 4822 w 5740"/>
                <a:gd name="T13" fmla="*/ 552 h 2098"/>
                <a:gd name="T14" fmla="*/ 4520 w 5740"/>
                <a:gd name="T15" fmla="*/ 690 h 2098"/>
                <a:gd name="T16" fmla="*/ 4201 w 5740"/>
                <a:gd name="T17" fmla="*/ 827 h 2098"/>
                <a:gd name="T18" fmla="*/ 3863 w 5740"/>
                <a:gd name="T19" fmla="*/ 959 h 2098"/>
                <a:gd name="T20" fmla="*/ 3501 w 5740"/>
                <a:gd name="T21" fmla="*/ 1091 h 2098"/>
                <a:gd name="T22" fmla="*/ 3121 w 5740"/>
                <a:gd name="T23" fmla="*/ 1223 h 2098"/>
                <a:gd name="T24" fmla="*/ 2722 w 5740"/>
                <a:gd name="T25" fmla="*/ 1355 h 2098"/>
                <a:gd name="T26" fmla="*/ 2305 w 5740"/>
                <a:gd name="T27" fmla="*/ 1481 h 2098"/>
                <a:gd name="T28" fmla="*/ 1878 w 5740"/>
                <a:gd name="T29" fmla="*/ 1601 h 2098"/>
                <a:gd name="T30" fmla="*/ 1429 w 5740"/>
                <a:gd name="T31" fmla="*/ 1721 h 2098"/>
                <a:gd name="T32" fmla="*/ 966 w 5740"/>
                <a:gd name="T33" fmla="*/ 1834 h 2098"/>
                <a:gd name="T34" fmla="*/ 490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83 w 5740"/>
                <a:gd name="T41" fmla="*/ 1990 h 2098"/>
                <a:gd name="T42" fmla="*/ 960 w 5740"/>
                <a:gd name="T43" fmla="*/ 1882 h 2098"/>
                <a:gd name="T44" fmla="*/ 1417 w 5740"/>
                <a:gd name="T45" fmla="*/ 1763 h 2098"/>
                <a:gd name="T46" fmla="*/ 1860 w 5740"/>
                <a:gd name="T47" fmla="*/ 1649 h 2098"/>
                <a:gd name="T48" fmla="*/ 2287 w 5740"/>
                <a:gd name="T49" fmla="*/ 1523 h 2098"/>
                <a:gd name="T50" fmla="*/ 2703 w 5740"/>
                <a:gd name="T51" fmla="*/ 1397 h 2098"/>
                <a:gd name="T52" fmla="*/ 3097 w 5740"/>
                <a:gd name="T53" fmla="*/ 1271 h 2098"/>
                <a:gd name="T54" fmla="*/ 3477 w 5740"/>
                <a:gd name="T55" fmla="*/ 1139 h 2098"/>
                <a:gd name="T56" fmla="*/ 3839 w 5740"/>
                <a:gd name="T57" fmla="*/ 1007 h 2098"/>
                <a:gd name="T58" fmla="*/ 4177 w 5740"/>
                <a:gd name="T59" fmla="*/ 875 h 2098"/>
                <a:gd name="T60" fmla="*/ 4502 w 5740"/>
                <a:gd name="T61" fmla="*/ 737 h 2098"/>
                <a:gd name="T62" fmla="*/ 4804 w 5740"/>
                <a:gd name="T63" fmla="*/ 600 h 2098"/>
                <a:gd name="T64" fmla="*/ 5088 w 5740"/>
                <a:gd name="T65" fmla="*/ 462 h 2098"/>
                <a:gd name="T66" fmla="*/ 5343 w 5740"/>
                <a:gd name="T67" fmla="*/ 324 h 2098"/>
                <a:gd name="T68" fmla="*/ 5582 w 5740"/>
                <a:gd name="T69" fmla="*/ 186 h 2098"/>
                <a:gd name="T70" fmla="*/ 5794 w 5740"/>
                <a:gd name="T71" fmla="*/ 48 h 2098"/>
                <a:gd name="T72" fmla="*/ 5794 w 5740"/>
                <a:gd name="T73" fmla="*/ 0 h 2098"/>
                <a:gd name="T74" fmla="*/ 5794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id="{142580B0-34E8-104E-B58A-6784687BCCF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73 w 1955"/>
                <a:gd name="T1" fmla="*/ 485 h 1265"/>
                <a:gd name="T2" fmla="*/ 1919 w 1955"/>
                <a:gd name="T3" fmla="*/ 390 h 1265"/>
                <a:gd name="T4" fmla="*/ 1785 w 1955"/>
                <a:gd name="T5" fmla="*/ 306 h 1265"/>
                <a:gd name="T6" fmla="*/ 1594 w 1955"/>
                <a:gd name="T7" fmla="*/ 228 h 1265"/>
                <a:gd name="T8" fmla="*/ 1339 w 1955"/>
                <a:gd name="T9" fmla="*/ 162 h 1265"/>
                <a:gd name="T10" fmla="*/ 1019 w 1955"/>
                <a:gd name="T11" fmla="*/ 102 h 1265"/>
                <a:gd name="T12" fmla="*/ 652 w 1955"/>
                <a:gd name="T13" fmla="*/ 54 h 1265"/>
                <a:gd name="T14" fmla="*/ 230 w 1955"/>
                <a:gd name="T15" fmla="*/ 18 h 1265"/>
                <a:gd name="T16" fmla="*/ 0 w 1955"/>
                <a:gd name="T17" fmla="*/ 12 h 1265"/>
                <a:gd name="T18" fmla="*/ 434 w 1955"/>
                <a:gd name="T19" fmla="*/ 48 h 1265"/>
                <a:gd name="T20" fmla="*/ 821 w 1955"/>
                <a:gd name="T21" fmla="*/ 90 h 1265"/>
                <a:gd name="T22" fmla="*/ 1160 w 1955"/>
                <a:gd name="T23" fmla="*/ 144 h 1265"/>
                <a:gd name="T24" fmla="*/ 1435 w 1955"/>
                <a:gd name="T25" fmla="*/ 204 h 1265"/>
                <a:gd name="T26" fmla="*/ 1653 w 1955"/>
                <a:gd name="T27" fmla="*/ 276 h 1265"/>
                <a:gd name="T28" fmla="*/ 1812 w 1955"/>
                <a:gd name="T29" fmla="*/ 360 h 1265"/>
                <a:gd name="T30" fmla="*/ 1901 w 1955"/>
                <a:gd name="T31" fmla="*/ 443 h 1265"/>
                <a:gd name="T32" fmla="*/ 1919 w 1955"/>
                <a:gd name="T33" fmla="*/ 539 h 1265"/>
                <a:gd name="T34" fmla="*/ 1872 w 1955"/>
                <a:gd name="T35" fmla="*/ 629 h 1265"/>
                <a:gd name="T36" fmla="*/ 1761 w 1955"/>
                <a:gd name="T37" fmla="*/ 719 h 1265"/>
                <a:gd name="T38" fmla="*/ 1594 w 1955"/>
                <a:gd name="T39" fmla="*/ 809 h 1265"/>
                <a:gd name="T40" fmla="*/ 1369 w 1955"/>
                <a:gd name="T41" fmla="*/ 899 h 1265"/>
                <a:gd name="T42" fmla="*/ 1097 w 1955"/>
                <a:gd name="T43" fmla="*/ 989 h 1265"/>
                <a:gd name="T44" fmla="*/ 771 w 1955"/>
                <a:gd name="T45" fmla="*/ 1073 h 1265"/>
                <a:gd name="T46" fmla="*/ 410 w 1955"/>
                <a:gd name="T47" fmla="*/ 1157 h 1265"/>
                <a:gd name="T48" fmla="*/ 0 w 1955"/>
                <a:gd name="T49" fmla="*/ 1241 h 1265"/>
                <a:gd name="T50" fmla="*/ 218 w 1955"/>
                <a:gd name="T51" fmla="*/ 1223 h 1265"/>
                <a:gd name="T52" fmla="*/ 616 w 1955"/>
                <a:gd name="T53" fmla="*/ 1139 h 1265"/>
                <a:gd name="T54" fmla="*/ 966 w 1955"/>
                <a:gd name="T55" fmla="*/ 1049 h 1265"/>
                <a:gd name="T56" fmla="*/ 1274 w 1955"/>
                <a:gd name="T57" fmla="*/ 959 h 1265"/>
                <a:gd name="T58" fmla="*/ 1528 w 1955"/>
                <a:gd name="T59" fmla="*/ 863 h 1265"/>
                <a:gd name="T60" fmla="*/ 1731 w 1955"/>
                <a:gd name="T61" fmla="*/ 767 h 1265"/>
                <a:gd name="T62" fmla="*/ 1878 w 1955"/>
                <a:gd name="T63" fmla="*/ 677 h 1265"/>
                <a:gd name="T64" fmla="*/ 1955 w 1955"/>
                <a:gd name="T65" fmla="*/ 581 h 1265"/>
                <a:gd name="T66" fmla="*/ 1973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id="{70F5A6DA-5691-3C4B-BB66-D9BDA0436E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739 w 4694"/>
                <a:gd name="T1" fmla="*/ 797 h 2901"/>
                <a:gd name="T2" fmla="*/ 4709 w 4694"/>
                <a:gd name="T3" fmla="*/ 665 h 2901"/>
                <a:gd name="T4" fmla="*/ 4631 w 4694"/>
                <a:gd name="T5" fmla="*/ 540 h 2901"/>
                <a:gd name="T6" fmla="*/ 4508 w 4694"/>
                <a:gd name="T7" fmla="*/ 426 h 2901"/>
                <a:gd name="T8" fmla="*/ 4341 w 4694"/>
                <a:gd name="T9" fmla="*/ 312 h 2901"/>
                <a:gd name="T10" fmla="*/ 4123 w 4694"/>
                <a:gd name="T11" fmla="*/ 216 h 2901"/>
                <a:gd name="T12" fmla="*/ 3869 w 4694"/>
                <a:gd name="T13" fmla="*/ 120 h 2901"/>
                <a:gd name="T14" fmla="*/ 3573 w 4694"/>
                <a:gd name="T15" fmla="*/ 36 h 2901"/>
                <a:gd name="T16" fmla="*/ 3235 w 4694"/>
                <a:gd name="T17" fmla="*/ 0 h 2901"/>
                <a:gd name="T18" fmla="*/ 3573 w 4694"/>
                <a:gd name="T19" fmla="*/ 78 h 2901"/>
                <a:gd name="T20" fmla="*/ 3869 w 4694"/>
                <a:gd name="T21" fmla="*/ 162 h 2901"/>
                <a:gd name="T22" fmla="*/ 4123 w 4694"/>
                <a:gd name="T23" fmla="*/ 258 h 2901"/>
                <a:gd name="T24" fmla="*/ 4329 w 4694"/>
                <a:gd name="T25" fmla="*/ 366 h 2901"/>
                <a:gd name="T26" fmla="*/ 4485 w 4694"/>
                <a:gd name="T27" fmla="*/ 480 h 2901"/>
                <a:gd name="T28" fmla="*/ 4595 w 4694"/>
                <a:gd name="T29" fmla="*/ 605 h 2901"/>
                <a:gd name="T30" fmla="*/ 4655 w 4694"/>
                <a:gd name="T31" fmla="*/ 737 h 2901"/>
                <a:gd name="T32" fmla="*/ 4655 w 4694"/>
                <a:gd name="T33" fmla="*/ 875 h 2901"/>
                <a:gd name="T34" fmla="*/ 4613 w 4694"/>
                <a:gd name="T35" fmla="*/ 1001 h 2901"/>
                <a:gd name="T36" fmla="*/ 4532 w 4694"/>
                <a:gd name="T37" fmla="*/ 1127 h 2901"/>
                <a:gd name="T38" fmla="*/ 4413 w 4694"/>
                <a:gd name="T39" fmla="*/ 1259 h 2901"/>
                <a:gd name="T40" fmla="*/ 4256 w 4694"/>
                <a:gd name="T41" fmla="*/ 1385 h 2901"/>
                <a:gd name="T42" fmla="*/ 4063 w 4694"/>
                <a:gd name="T43" fmla="*/ 1517 h 2901"/>
                <a:gd name="T44" fmla="*/ 3839 w 4694"/>
                <a:gd name="T45" fmla="*/ 1648 h 2901"/>
                <a:gd name="T46" fmla="*/ 3579 w 4694"/>
                <a:gd name="T47" fmla="*/ 1774 h 2901"/>
                <a:gd name="T48" fmla="*/ 3289 w 4694"/>
                <a:gd name="T49" fmla="*/ 1906 h 2901"/>
                <a:gd name="T50" fmla="*/ 2969 w 4694"/>
                <a:gd name="T51" fmla="*/ 2032 h 2901"/>
                <a:gd name="T52" fmla="*/ 2619 w 4694"/>
                <a:gd name="T53" fmla="*/ 2164 h 2901"/>
                <a:gd name="T54" fmla="*/ 2245 w 4694"/>
                <a:gd name="T55" fmla="*/ 2284 h 2901"/>
                <a:gd name="T56" fmla="*/ 1842 w 4694"/>
                <a:gd name="T57" fmla="*/ 2410 h 2901"/>
                <a:gd name="T58" fmla="*/ 1411 w 4694"/>
                <a:gd name="T59" fmla="*/ 2530 h 2901"/>
                <a:gd name="T60" fmla="*/ 490 w 4694"/>
                <a:gd name="T61" fmla="*/ 2757 h 2901"/>
                <a:gd name="T62" fmla="*/ 0 w 4694"/>
                <a:gd name="T63" fmla="*/ 2901 h 2901"/>
                <a:gd name="T64" fmla="*/ 978 w 4694"/>
                <a:gd name="T65" fmla="*/ 2674 h 2901"/>
                <a:gd name="T66" fmla="*/ 1653 w 4694"/>
                <a:gd name="T67" fmla="*/ 2494 h 2901"/>
                <a:gd name="T68" fmla="*/ 2078 w 4694"/>
                <a:gd name="T69" fmla="*/ 2374 h 2901"/>
                <a:gd name="T70" fmla="*/ 2475 w 4694"/>
                <a:gd name="T71" fmla="*/ 2248 h 2901"/>
                <a:gd name="T72" fmla="*/ 2843 w 4694"/>
                <a:gd name="T73" fmla="*/ 2116 h 2901"/>
                <a:gd name="T74" fmla="*/ 3181 w 4694"/>
                <a:gd name="T75" fmla="*/ 1984 h 2901"/>
                <a:gd name="T76" fmla="*/ 3495 w 4694"/>
                <a:gd name="T77" fmla="*/ 1858 h 2901"/>
                <a:gd name="T78" fmla="*/ 3773 w 4694"/>
                <a:gd name="T79" fmla="*/ 1720 h 2901"/>
                <a:gd name="T80" fmla="*/ 4021 w 4694"/>
                <a:gd name="T81" fmla="*/ 1589 h 2901"/>
                <a:gd name="T82" fmla="*/ 4230 w 4694"/>
                <a:gd name="T83" fmla="*/ 1457 h 2901"/>
                <a:gd name="T84" fmla="*/ 4413 w 4694"/>
                <a:gd name="T85" fmla="*/ 1325 h 2901"/>
                <a:gd name="T86" fmla="*/ 4550 w 4694"/>
                <a:gd name="T87" fmla="*/ 1193 h 2901"/>
                <a:gd name="T88" fmla="*/ 4655 w 4694"/>
                <a:gd name="T89" fmla="*/ 1061 h 2901"/>
                <a:gd name="T90" fmla="*/ 4715 w 4694"/>
                <a:gd name="T91" fmla="*/ 935 h 2901"/>
                <a:gd name="T92" fmla="*/ 473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0">
              <a:extLst>
                <a:ext uri="{FF2B5EF4-FFF2-40B4-BE49-F238E27FC236}">
                  <a16:creationId xmlns:a16="http://schemas.microsoft.com/office/drawing/2014/main" id="{44A29B0D-B6D1-9A4D-A89D-1940C4169AB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97 w 3761"/>
                <a:gd name="T1" fmla="*/ 719 h 2356"/>
                <a:gd name="T2" fmla="*/ 3767 w 3761"/>
                <a:gd name="T3" fmla="*/ 599 h 2356"/>
                <a:gd name="T4" fmla="*/ 3689 w 3761"/>
                <a:gd name="T5" fmla="*/ 486 h 2356"/>
                <a:gd name="T6" fmla="*/ 3555 w 3761"/>
                <a:gd name="T7" fmla="*/ 378 h 2356"/>
                <a:gd name="T8" fmla="*/ 3381 w 3761"/>
                <a:gd name="T9" fmla="*/ 282 h 2356"/>
                <a:gd name="T10" fmla="*/ 3157 w 3761"/>
                <a:gd name="T11" fmla="*/ 192 h 2356"/>
                <a:gd name="T12" fmla="*/ 2891 w 3761"/>
                <a:gd name="T13" fmla="*/ 108 h 2356"/>
                <a:gd name="T14" fmla="*/ 2583 w 3761"/>
                <a:gd name="T15" fmla="*/ 36 h 2356"/>
                <a:gd name="T16" fmla="*/ 2251 w 3761"/>
                <a:gd name="T17" fmla="*/ 0 h 2356"/>
                <a:gd name="T18" fmla="*/ 2601 w 3761"/>
                <a:gd name="T19" fmla="*/ 72 h 2356"/>
                <a:gd name="T20" fmla="*/ 2903 w 3761"/>
                <a:gd name="T21" fmla="*/ 150 h 2356"/>
                <a:gd name="T22" fmla="*/ 3169 w 3761"/>
                <a:gd name="T23" fmla="*/ 234 h 2356"/>
                <a:gd name="T24" fmla="*/ 3381 w 3761"/>
                <a:gd name="T25" fmla="*/ 330 h 2356"/>
                <a:gd name="T26" fmla="*/ 3549 w 3761"/>
                <a:gd name="T27" fmla="*/ 432 h 2356"/>
                <a:gd name="T28" fmla="*/ 3659 w 3761"/>
                <a:gd name="T29" fmla="*/ 545 h 2356"/>
                <a:gd name="T30" fmla="*/ 3719 w 3761"/>
                <a:gd name="T31" fmla="*/ 665 h 2356"/>
                <a:gd name="T32" fmla="*/ 3725 w 3761"/>
                <a:gd name="T33" fmla="*/ 791 h 2356"/>
                <a:gd name="T34" fmla="*/ 3689 w 3761"/>
                <a:gd name="T35" fmla="*/ 887 h 2356"/>
                <a:gd name="T36" fmla="*/ 3627 w 3761"/>
                <a:gd name="T37" fmla="*/ 989 h 2356"/>
                <a:gd name="T38" fmla="*/ 3531 w 3761"/>
                <a:gd name="T39" fmla="*/ 1091 h 2356"/>
                <a:gd name="T40" fmla="*/ 3405 w 3761"/>
                <a:gd name="T41" fmla="*/ 1187 h 2356"/>
                <a:gd name="T42" fmla="*/ 3253 w 3761"/>
                <a:gd name="T43" fmla="*/ 1289 h 2356"/>
                <a:gd name="T44" fmla="*/ 3073 w 3761"/>
                <a:gd name="T45" fmla="*/ 1391 h 2356"/>
                <a:gd name="T46" fmla="*/ 2861 w 3761"/>
                <a:gd name="T47" fmla="*/ 1493 h 2356"/>
                <a:gd name="T48" fmla="*/ 2631 w 3761"/>
                <a:gd name="T49" fmla="*/ 1589 h 2356"/>
                <a:gd name="T50" fmla="*/ 2096 w 3761"/>
                <a:gd name="T51" fmla="*/ 1786 h 2356"/>
                <a:gd name="T52" fmla="*/ 1474 w 3761"/>
                <a:gd name="T53" fmla="*/ 1972 h 2356"/>
                <a:gd name="T54" fmla="*/ 771 w 3761"/>
                <a:gd name="T55" fmla="*/ 2158 h 2356"/>
                <a:gd name="T56" fmla="*/ 0 w 3761"/>
                <a:gd name="T57" fmla="*/ 2326 h 2356"/>
                <a:gd name="T58" fmla="*/ 404 w 3761"/>
                <a:gd name="T59" fmla="*/ 2272 h 2356"/>
                <a:gd name="T60" fmla="*/ 1154 w 3761"/>
                <a:gd name="T61" fmla="*/ 2092 h 2356"/>
                <a:gd name="T62" fmla="*/ 1830 w 3761"/>
                <a:gd name="T63" fmla="*/ 1900 h 2356"/>
                <a:gd name="T64" fmla="*/ 2416 w 3761"/>
                <a:gd name="T65" fmla="*/ 1702 h 2356"/>
                <a:gd name="T66" fmla="*/ 2674 w 3761"/>
                <a:gd name="T67" fmla="*/ 1607 h 2356"/>
                <a:gd name="T68" fmla="*/ 2909 w 3761"/>
                <a:gd name="T69" fmla="*/ 1505 h 2356"/>
                <a:gd name="T70" fmla="*/ 3121 w 3761"/>
                <a:gd name="T71" fmla="*/ 1403 h 2356"/>
                <a:gd name="T72" fmla="*/ 3308 w 3761"/>
                <a:gd name="T73" fmla="*/ 1301 h 2356"/>
                <a:gd name="T74" fmla="*/ 3465 w 3761"/>
                <a:gd name="T75" fmla="*/ 1193 h 2356"/>
                <a:gd name="T76" fmla="*/ 3591 w 3761"/>
                <a:gd name="T77" fmla="*/ 1091 h 2356"/>
                <a:gd name="T78" fmla="*/ 3689 w 3761"/>
                <a:gd name="T79" fmla="*/ 989 h 2356"/>
                <a:gd name="T80" fmla="*/ 3755 w 3761"/>
                <a:gd name="T81" fmla="*/ 887 h 2356"/>
                <a:gd name="T82" fmla="*/ 3791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id="{39CFCCED-E39A-584D-8F6A-A42C83FB4D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51 w 2924"/>
                <a:gd name="T1" fmla="*/ 647 h 1846"/>
                <a:gd name="T2" fmla="*/ 2903 w 2924"/>
                <a:gd name="T3" fmla="*/ 528 h 1846"/>
                <a:gd name="T4" fmla="*/ 2775 w 2924"/>
                <a:gd name="T5" fmla="*/ 414 h 1846"/>
                <a:gd name="T6" fmla="*/ 2583 w 2924"/>
                <a:gd name="T7" fmla="*/ 318 h 1846"/>
                <a:gd name="T8" fmla="*/ 2323 w 2924"/>
                <a:gd name="T9" fmla="*/ 228 h 1846"/>
                <a:gd name="T10" fmla="*/ 2003 w 2924"/>
                <a:gd name="T11" fmla="*/ 150 h 1846"/>
                <a:gd name="T12" fmla="*/ 1623 w 2924"/>
                <a:gd name="T13" fmla="*/ 78 h 1846"/>
                <a:gd name="T14" fmla="*/ 1190 w 2924"/>
                <a:gd name="T15" fmla="*/ 24 h 1846"/>
                <a:gd name="T16" fmla="*/ 700 w 2924"/>
                <a:gd name="T17" fmla="*/ 0 h 1846"/>
                <a:gd name="T18" fmla="*/ 1202 w 2924"/>
                <a:gd name="T19" fmla="*/ 48 h 1846"/>
                <a:gd name="T20" fmla="*/ 1641 w 2924"/>
                <a:gd name="T21" fmla="*/ 108 h 1846"/>
                <a:gd name="T22" fmla="*/ 2027 w 2924"/>
                <a:gd name="T23" fmla="*/ 180 h 1846"/>
                <a:gd name="T24" fmla="*/ 2347 w 2924"/>
                <a:gd name="T25" fmla="*/ 264 h 1846"/>
                <a:gd name="T26" fmla="*/ 2595 w 2924"/>
                <a:gd name="T27" fmla="*/ 360 h 1846"/>
                <a:gd name="T28" fmla="*/ 2775 w 2924"/>
                <a:gd name="T29" fmla="*/ 468 h 1846"/>
                <a:gd name="T30" fmla="*/ 2873 w 2924"/>
                <a:gd name="T31" fmla="*/ 587 h 1846"/>
                <a:gd name="T32" fmla="*/ 2891 w 2924"/>
                <a:gd name="T33" fmla="*/ 713 h 1846"/>
                <a:gd name="T34" fmla="*/ 2867 w 2924"/>
                <a:gd name="T35" fmla="*/ 785 h 1846"/>
                <a:gd name="T36" fmla="*/ 2819 w 2924"/>
                <a:gd name="T37" fmla="*/ 857 h 1846"/>
                <a:gd name="T38" fmla="*/ 2649 w 2924"/>
                <a:gd name="T39" fmla="*/ 1001 h 1846"/>
                <a:gd name="T40" fmla="*/ 2389 w 2924"/>
                <a:gd name="T41" fmla="*/ 1145 h 1846"/>
                <a:gd name="T42" fmla="*/ 2051 w 2924"/>
                <a:gd name="T43" fmla="*/ 1289 h 1846"/>
                <a:gd name="T44" fmla="*/ 1641 w 2924"/>
                <a:gd name="T45" fmla="*/ 1433 h 1846"/>
                <a:gd name="T46" fmla="*/ 1154 w 2924"/>
                <a:gd name="T47" fmla="*/ 1571 h 1846"/>
                <a:gd name="T48" fmla="*/ 610 w 2924"/>
                <a:gd name="T49" fmla="*/ 1702 h 1846"/>
                <a:gd name="T50" fmla="*/ 0 w 2924"/>
                <a:gd name="T51" fmla="*/ 1828 h 1846"/>
                <a:gd name="T52" fmla="*/ 314 w 2924"/>
                <a:gd name="T53" fmla="*/ 1780 h 1846"/>
                <a:gd name="T54" fmla="*/ 906 w 2924"/>
                <a:gd name="T55" fmla="*/ 1648 h 1846"/>
                <a:gd name="T56" fmla="*/ 1429 w 2924"/>
                <a:gd name="T57" fmla="*/ 1511 h 1846"/>
                <a:gd name="T58" fmla="*/ 1889 w 2924"/>
                <a:gd name="T59" fmla="*/ 1367 h 1846"/>
                <a:gd name="T60" fmla="*/ 2275 w 2924"/>
                <a:gd name="T61" fmla="*/ 1223 h 1846"/>
                <a:gd name="T62" fmla="*/ 2583 w 2924"/>
                <a:gd name="T63" fmla="*/ 1079 h 1846"/>
                <a:gd name="T64" fmla="*/ 2801 w 2924"/>
                <a:gd name="T65" fmla="*/ 929 h 1846"/>
                <a:gd name="T66" fmla="*/ 2903 w 2924"/>
                <a:gd name="T67" fmla="*/ 815 h 1846"/>
                <a:gd name="T68" fmla="*/ 2939 w 2924"/>
                <a:gd name="T69" fmla="*/ 743 h 1846"/>
                <a:gd name="T70" fmla="*/ 2951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2">
              <a:extLst>
                <a:ext uri="{FF2B5EF4-FFF2-40B4-BE49-F238E27FC236}">
                  <a16:creationId xmlns:a16="http://schemas.microsoft.com/office/drawing/2014/main" id="{35AD2F7B-0497-104A-A847-10F557003D4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14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503 w 1488"/>
                <a:gd name="T7" fmla="*/ 186 h 204"/>
                <a:gd name="T8" fmla="*/ 1414 w 1488"/>
                <a:gd name="T9" fmla="*/ 204 h 204"/>
                <a:gd name="T10" fmla="*/ 1414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Rectangle 13">
              <a:extLst>
                <a:ext uri="{FF2B5EF4-FFF2-40B4-BE49-F238E27FC236}">
                  <a16:creationId xmlns:a16="http://schemas.microsoft.com/office/drawing/2014/main" id="{8214138A-EF27-D040-82EF-271D0D83EB2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43" name="Rectangle 14">
              <a:extLst>
                <a:ext uri="{FF2B5EF4-FFF2-40B4-BE49-F238E27FC236}">
                  <a16:creationId xmlns:a16="http://schemas.microsoft.com/office/drawing/2014/main" id="{7CE94472-5D40-1040-9824-8DCB0048CD2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grpSp>
          <p:nvGrpSpPr>
            <p:cNvPr id="1044" name="Group 15">
              <a:extLst>
                <a:ext uri="{FF2B5EF4-FFF2-40B4-BE49-F238E27FC236}">
                  <a16:creationId xmlns:a16="http://schemas.microsoft.com/office/drawing/2014/main" id="{0A9FECFC-8724-4042-B79E-C8EC24FE31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>
                <a:extLst>
                  <a:ext uri="{FF2B5EF4-FFF2-40B4-BE49-F238E27FC236}">
                    <a16:creationId xmlns:a16="http://schemas.microsoft.com/office/drawing/2014/main" id="{9490F094-B969-594F-8E58-99160E9507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7">
                <a:extLst>
                  <a:ext uri="{FF2B5EF4-FFF2-40B4-BE49-F238E27FC236}">
                    <a16:creationId xmlns:a16="http://schemas.microsoft.com/office/drawing/2014/main" id="{3159153E-AE03-7745-8FCE-C65C5679458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6 w 323"/>
                  <a:gd name="T13" fmla="*/ 18 h 162"/>
                  <a:gd name="T14" fmla="*/ 242 w 323"/>
                  <a:gd name="T15" fmla="*/ 54 h 162"/>
                  <a:gd name="T16" fmla="*/ 290 w 323"/>
                  <a:gd name="T17" fmla="*/ 90 h 162"/>
                  <a:gd name="T18" fmla="*/ 320 w 323"/>
                  <a:gd name="T19" fmla="*/ 114 h 162"/>
                  <a:gd name="T20" fmla="*/ 326 w 323"/>
                  <a:gd name="T21" fmla="*/ 126 h 162"/>
                  <a:gd name="T22" fmla="*/ 326 w 323"/>
                  <a:gd name="T23" fmla="*/ 126 h 162"/>
                  <a:gd name="T24" fmla="*/ 224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8">
                <a:extLst>
                  <a:ext uri="{FF2B5EF4-FFF2-40B4-BE49-F238E27FC236}">
                    <a16:creationId xmlns:a16="http://schemas.microsoft.com/office/drawing/2014/main" id="{FFC7120E-6D08-4148-B43D-940929257CD6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78 w 1250"/>
                  <a:gd name="T1" fmla="*/ 641 h 923"/>
                  <a:gd name="T2" fmla="*/ 1178 w 1250"/>
                  <a:gd name="T3" fmla="*/ 473 h 923"/>
                  <a:gd name="T4" fmla="*/ 1148 w 1250"/>
                  <a:gd name="T5" fmla="*/ 384 h 923"/>
                  <a:gd name="T6" fmla="*/ 1124 w 1250"/>
                  <a:gd name="T7" fmla="*/ 288 h 923"/>
                  <a:gd name="T8" fmla="*/ 1062 w 1250"/>
                  <a:gd name="T9" fmla="*/ 174 h 923"/>
                  <a:gd name="T10" fmla="*/ 990 w 1250"/>
                  <a:gd name="T11" fmla="*/ 96 h 923"/>
                  <a:gd name="T12" fmla="*/ 972 w 1250"/>
                  <a:gd name="T13" fmla="*/ 72 h 923"/>
                  <a:gd name="T14" fmla="*/ 900 w 1250"/>
                  <a:gd name="T15" fmla="*/ 18 h 923"/>
                  <a:gd name="T16" fmla="*/ 828 w 1250"/>
                  <a:gd name="T17" fmla="*/ 6 h 923"/>
                  <a:gd name="T18" fmla="*/ 718 w 1250"/>
                  <a:gd name="T19" fmla="*/ 24 h 923"/>
                  <a:gd name="T20" fmla="*/ 670 w 1250"/>
                  <a:gd name="T21" fmla="*/ 42 h 923"/>
                  <a:gd name="T22" fmla="*/ 574 w 1250"/>
                  <a:gd name="T23" fmla="*/ 120 h 923"/>
                  <a:gd name="T24" fmla="*/ 538 w 1250"/>
                  <a:gd name="T25" fmla="*/ 228 h 923"/>
                  <a:gd name="T26" fmla="*/ 515 w 1250"/>
                  <a:gd name="T27" fmla="*/ 348 h 923"/>
                  <a:gd name="T28" fmla="*/ 434 w 1250"/>
                  <a:gd name="T29" fmla="*/ 479 h 923"/>
                  <a:gd name="T30" fmla="*/ 416 w 1250"/>
                  <a:gd name="T31" fmla="*/ 539 h 923"/>
                  <a:gd name="T32" fmla="*/ 356 w 1250"/>
                  <a:gd name="T33" fmla="*/ 599 h 923"/>
                  <a:gd name="T34" fmla="*/ 308 w 1250"/>
                  <a:gd name="T35" fmla="*/ 629 h 923"/>
                  <a:gd name="T36" fmla="*/ 296 w 1250"/>
                  <a:gd name="T37" fmla="*/ 635 h 923"/>
                  <a:gd name="T38" fmla="*/ 260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3 w 1250"/>
                  <a:gd name="T47" fmla="*/ 869 h 923"/>
                  <a:gd name="T48" fmla="*/ 646 w 1250"/>
                  <a:gd name="T49" fmla="*/ 827 h 923"/>
                  <a:gd name="T50" fmla="*/ 706 w 1250"/>
                  <a:gd name="T51" fmla="*/ 725 h 923"/>
                  <a:gd name="T52" fmla="*/ 700 w 1250"/>
                  <a:gd name="T53" fmla="*/ 611 h 923"/>
                  <a:gd name="T54" fmla="*/ 785 w 1250"/>
                  <a:gd name="T55" fmla="*/ 551 h 923"/>
                  <a:gd name="T56" fmla="*/ 888 w 1250"/>
                  <a:gd name="T57" fmla="*/ 449 h 923"/>
                  <a:gd name="T58" fmla="*/ 918 w 1250"/>
                  <a:gd name="T59" fmla="*/ 414 h 923"/>
                  <a:gd name="T60" fmla="*/ 984 w 1250"/>
                  <a:gd name="T61" fmla="*/ 318 h 923"/>
                  <a:gd name="T62" fmla="*/ 1032 w 1250"/>
                  <a:gd name="T63" fmla="*/ 336 h 923"/>
                  <a:gd name="T64" fmla="*/ 1130 w 1250"/>
                  <a:gd name="T65" fmla="*/ 617 h 923"/>
                  <a:gd name="T66" fmla="*/ 1124 w 1250"/>
                  <a:gd name="T67" fmla="*/ 689 h 923"/>
                  <a:gd name="T68" fmla="*/ 1160 w 1250"/>
                  <a:gd name="T69" fmla="*/ 749 h 923"/>
                  <a:gd name="T70" fmla="*/ 1214 w 1250"/>
                  <a:gd name="T71" fmla="*/ 713 h 923"/>
                  <a:gd name="T72" fmla="*/ 1250 w 1250"/>
                  <a:gd name="T73" fmla="*/ 749 h 923"/>
                  <a:gd name="T74" fmla="*/ 1262 w 1250"/>
                  <a:gd name="T75" fmla="*/ 743 h 923"/>
                  <a:gd name="T76" fmla="*/ 700 w 1250"/>
                  <a:gd name="T77" fmla="*/ 264 h 923"/>
                  <a:gd name="T78" fmla="*/ 793 w 1250"/>
                  <a:gd name="T79" fmla="*/ 372 h 923"/>
                  <a:gd name="T80" fmla="*/ 772 w 1250"/>
                  <a:gd name="T81" fmla="*/ 443 h 923"/>
                  <a:gd name="T82" fmla="*/ 712 w 1250"/>
                  <a:gd name="T83" fmla="*/ 515 h 923"/>
                  <a:gd name="T84" fmla="*/ 664 w 1250"/>
                  <a:gd name="T85" fmla="*/ 569 h 923"/>
                  <a:gd name="T86" fmla="*/ 622 w 1250"/>
                  <a:gd name="T87" fmla="*/ 593 h 923"/>
                  <a:gd name="T88" fmla="*/ 580 w 1250"/>
                  <a:gd name="T89" fmla="*/ 617 h 923"/>
                  <a:gd name="T90" fmla="*/ 568 w 1250"/>
                  <a:gd name="T91" fmla="*/ 707 h 923"/>
                  <a:gd name="T92" fmla="*/ 356 w 1250"/>
                  <a:gd name="T93" fmla="*/ 755 h 923"/>
                  <a:gd name="T94" fmla="*/ 392 w 1250"/>
                  <a:gd name="T95" fmla="*/ 641 h 923"/>
                  <a:gd name="T96" fmla="*/ 428 w 1250"/>
                  <a:gd name="T97" fmla="*/ 647 h 923"/>
                  <a:gd name="T98" fmla="*/ 446 w 1250"/>
                  <a:gd name="T99" fmla="*/ 617 h 923"/>
                  <a:gd name="T100" fmla="*/ 574 w 1250"/>
                  <a:gd name="T101" fmla="*/ 515 h 923"/>
                  <a:gd name="T102" fmla="*/ 622 w 1250"/>
                  <a:gd name="T103" fmla="*/ 473 h 923"/>
                  <a:gd name="T104" fmla="*/ 646 w 1250"/>
                  <a:gd name="T105" fmla="*/ 396 h 923"/>
                  <a:gd name="T106" fmla="*/ 646 w 1250"/>
                  <a:gd name="T107" fmla="*/ 378 h 923"/>
                  <a:gd name="T108" fmla="*/ 670 w 1250"/>
                  <a:gd name="T109" fmla="*/ 270 h 923"/>
                  <a:gd name="T110" fmla="*/ 688 w 1250"/>
                  <a:gd name="T111" fmla="*/ 192 h 923"/>
                  <a:gd name="T112" fmla="*/ 700 w 1250"/>
                  <a:gd name="T113" fmla="*/ 264 h 923"/>
                  <a:gd name="T114" fmla="*/ 538 w 1250"/>
                  <a:gd name="T115" fmla="*/ 455 h 923"/>
                  <a:gd name="T116" fmla="*/ 640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9">
                <a:extLst>
                  <a:ext uri="{FF2B5EF4-FFF2-40B4-BE49-F238E27FC236}">
                    <a16:creationId xmlns:a16="http://schemas.microsoft.com/office/drawing/2014/main" id="{EEA223FC-13BA-9946-9704-9631389F8CE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Freeform 20">
                <a:extLst>
                  <a:ext uri="{FF2B5EF4-FFF2-40B4-BE49-F238E27FC236}">
                    <a16:creationId xmlns:a16="http://schemas.microsoft.com/office/drawing/2014/main" id="{BB7D79E5-D88B-7949-8D5A-AD6659DC267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Freeform 21">
                <a:extLst>
                  <a:ext uri="{FF2B5EF4-FFF2-40B4-BE49-F238E27FC236}">
                    <a16:creationId xmlns:a16="http://schemas.microsoft.com/office/drawing/2014/main" id="{B8DB925E-EFD7-154C-ACEE-29ED5543B27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Freeform 22">
                <a:extLst>
                  <a:ext uri="{FF2B5EF4-FFF2-40B4-BE49-F238E27FC236}">
                    <a16:creationId xmlns:a16="http://schemas.microsoft.com/office/drawing/2014/main" id="{062F859F-AB65-9B43-BE3E-0D93B7C30BB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Freeform 23">
                <a:extLst>
                  <a:ext uri="{FF2B5EF4-FFF2-40B4-BE49-F238E27FC236}">
                    <a16:creationId xmlns:a16="http://schemas.microsoft.com/office/drawing/2014/main" id="{69924DD9-C79F-2544-94A5-9A9F74B27EF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Freeform 24">
                <a:extLst>
                  <a:ext uri="{FF2B5EF4-FFF2-40B4-BE49-F238E27FC236}">
                    <a16:creationId xmlns:a16="http://schemas.microsoft.com/office/drawing/2014/main" id="{D8ECC242-57BE-F149-A65B-3E19D516021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25">
                <a:extLst>
                  <a:ext uri="{FF2B5EF4-FFF2-40B4-BE49-F238E27FC236}">
                    <a16:creationId xmlns:a16="http://schemas.microsoft.com/office/drawing/2014/main" id="{9900D562-0387-864B-BF0B-EC6762E4C2D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51 w 72"/>
                  <a:gd name="T3" fmla="*/ 24 h 54"/>
                  <a:gd name="T4" fmla="*/ 63 w 72"/>
                  <a:gd name="T5" fmla="*/ 12 h 54"/>
                  <a:gd name="T6" fmla="*/ 69 w 72"/>
                  <a:gd name="T7" fmla="*/ 6 h 54"/>
                  <a:gd name="T8" fmla="*/ 75 w 72"/>
                  <a:gd name="T9" fmla="*/ 0 h 54"/>
                  <a:gd name="T10" fmla="*/ 45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26">
                <a:extLst>
                  <a:ext uri="{FF2B5EF4-FFF2-40B4-BE49-F238E27FC236}">
                    <a16:creationId xmlns:a16="http://schemas.microsoft.com/office/drawing/2014/main" id="{251365DF-B817-194D-BF50-D5500DF3DA8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Freeform 27">
                <a:extLst>
                  <a:ext uri="{FF2B5EF4-FFF2-40B4-BE49-F238E27FC236}">
                    <a16:creationId xmlns:a16="http://schemas.microsoft.com/office/drawing/2014/main" id="{EF41595B-CF4B-6B45-9107-F88C06D79C5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28">
                <a:extLst>
                  <a:ext uri="{FF2B5EF4-FFF2-40B4-BE49-F238E27FC236}">
                    <a16:creationId xmlns:a16="http://schemas.microsoft.com/office/drawing/2014/main" id="{903E006F-F7EB-4441-B5FC-7D1A6744F23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90 w 287"/>
                  <a:gd name="T1" fmla="*/ 0 h 84"/>
                  <a:gd name="T2" fmla="*/ 0 w 287"/>
                  <a:gd name="T3" fmla="*/ 84 h 84"/>
                  <a:gd name="T4" fmla="*/ 171 w 287"/>
                  <a:gd name="T5" fmla="*/ 36 h 84"/>
                  <a:gd name="T6" fmla="*/ 114 w 287"/>
                  <a:gd name="T7" fmla="*/ 60 h 84"/>
                  <a:gd name="T8" fmla="*/ 279 w 287"/>
                  <a:gd name="T9" fmla="*/ 18 h 84"/>
                  <a:gd name="T10" fmla="*/ 290 w 287"/>
                  <a:gd name="T11" fmla="*/ 0 h 84"/>
                  <a:gd name="T12" fmla="*/ 290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29">
                <a:extLst>
                  <a:ext uri="{FF2B5EF4-FFF2-40B4-BE49-F238E27FC236}">
                    <a16:creationId xmlns:a16="http://schemas.microsoft.com/office/drawing/2014/main" id="{DBB67138-A34D-9D49-8064-936A5B14BD1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Freeform 30">
                <a:extLst>
                  <a:ext uri="{FF2B5EF4-FFF2-40B4-BE49-F238E27FC236}">
                    <a16:creationId xmlns:a16="http://schemas.microsoft.com/office/drawing/2014/main" id="{3E7BC70E-5CB9-6A45-9B5D-0057A460F22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31">
                <a:extLst>
                  <a:ext uri="{FF2B5EF4-FFF2-40B4-BE49-F238E27FC236}">
                    <a16:creationId xmlns:a16="http://schemas.microsoft.com/office/drawing/2014/main" id="{9A8112E1-4031-B34E-ADE9-3D50066A1FF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32">
                <a:extLst>
                  <a:ext uri="{FF2B5EF4-FFF2-40B4-BE49-F238E27FC236}">
                    <a16:creationId xmlns:a16="http://schemas.microsoft.com/office/drawing/2014/main" id="{9963A614-A99C-2645-8DE3-FDDB5D42F3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Freeform 33">
                <a:extLst>
                  <a:ext uri="{FF2B5EF4-FFF2-40B4-BE49-F238E27FC236}">
                    <a16:creationId xmlns:a16="http://schemas.microsoft.com/office/drawing/2014/main" id="{BD691078-606A-1D4E-AD34-ED48DE6412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34">
                <a:extLst>
                  <a:ext uri="{FF2B5EF4-FFF2-40B4-BE49-F238E27FC236}">
                    <a16:creationId xmlns:a16="http://schemas.microsoft.com/office/drawing/2014/main" id="{EF3511CB-F1DB-0C4F-BDBC-2AAF4A78F6B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35">
                <a:extLst>
                  <a:ext uri="{FF2B5EF4-FFF2-40B4-BE49-F238E27FC236}">
                    <a16:creationId xmlns:a16="http://schemas.microsoft.com/office/drawing/2014/main" id="{D20FA316-74E1-C34C-BB04-C45DFFF5324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36">
                <a:extLst>
                  <a:ext uri="{FF2B5EF4-FFF2-40B4-BE49-F238E27FC236}">
                    <a16:creationId xmlns:a16="http://schemas.microsoft.com/office/drawing/2014/main" id="{0929D271-6EE9-F34D-A3C6-15FCFC9C79E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Freeform 37">
                <a:extLst>
                  <a:ext uri="{FF2B5EF4-FFF2-40B4-BE49-F238E27FC236}">
                    <a16:creationId xmlns:a16="http://schemas.microsoft.com/office/drawing/2014/main" id="{E6BE0721-A2B2-444A-8E31-E68EB6C4F5D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Freeform 38">
                <a:extLst>
                  <a:ext uri="{FF2B5EF4-FFF2-40B4-BE49-F238E27FC236}">
                    <a16:creationId xmlns:a16="http://schemas.microsoft.com/office/drawing/2014/main" id="{9CA3DF51-F4B0-0B40-ADF9-018FCD7169A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Freeform 39">
                <a:extLst>
                  <a:ext uri="{FF2B5EF4-FFF2-40B4-BE49-F238E27FC236}">
                    <a16:creationId xmlns:a16="http://schemas.microsoft.com/office/drawing/2014/main" id="{E9FC8DF0-2B4F-1549-9080-79E07C433A7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Freeform 40">
                <a:extLst>
                  <a:ext uri="{FF2B5EF4-FFF2-40B4-BE49-F238E27FC236}">
                    <a16:creationId xmlns:a16="http://schemas.microsoft.com/office/drawing/2014/main" id="{0674DB1B-F687-F84C-A3C6-E807E8703A7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37" name="Rectangle 41">
            <a:extLst>
              <a:ext uri="{FF2B5EF4-FFF2-40B4-BE49-F238E27FC236}">
                <a16:creationId xmlns:a16="http://schemas.microsoft.com/office/drawing/2014/main" id="{46B1606B-5483-E445-AC83-18A9E6CC10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38" name="Rectangle 42">
            <a:extLst>
              <a:ext uri="{FF2B5EF4-FFF2-40B4-BE49-F238E27FC236}">
                <a16:creationId xmlns:a16="http://schemas.microsoft.com/office/drawing/2014/main" id="{D15727D9-F6BA-AC44-AEFD-E6681EFB4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39" name="Rectangle 43">
            <a:extLst>
              <a:ext uri="{FF2B5EF4-FFF2-40B4-BE49-F238E27FC236}">
                <a16:creationId xmlns:a16="http://schemas.microsoft.com/office/drawing/2014/main" id="{0ADA4BB0-609D-C948-8334-770D044220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40" name="Rectangle 44">
            <a:extLst>
              <a:ext uri="{FF2B5EF4-FFF2-40B4-BE49-F238E27FC236}">
                <a16:creationId xmlns:a16="http://schemas.microsoft.com/office/drawing/2014/main" id="{742EDFE5-CB44-FD4D-8916-213E147E22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41" name="Rectangle 45">
            <a:extLst>
              <a:ext uri="{FF2B5EF4-FFF2-40B4-BE49-F238E27FC236}">
                <a16:creationId xmlns:a16="http://schemas.microsoft.com/office/drawing/2014/main" id="{6D82D864-8BBC-D241-B7A4-C31499BA3D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E665E5AC-75D3-F445-A0CF-4438A5663A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C9DEE737-CB7A-E24B-9DAE-C010CB3AC59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9200" y="838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endParaRPr lang="en-US" altLang="en-US" sz="3600" dirty="0"/>
          </a:p>
          <a:p>
            <a:pPr eaLnBrk="1" hangingPunct="1">
              <a:defRPr/>
            </a:pPr>
            <a:r>
              <a:rPr lang="en-US" altLang="en-US" sz="3600" dirty="0"/>
              <a:t>Thyroid Disorders in Children</a:t>
            </a:r>
          </a:p>
          <a:p>
            <a:pPr eaLnBrk="1" hangingPunct="1">
              <a:defRPr/>
            </a:pPr>
            <a:r>
              <a:rPr lang="en-US" altLang="en-US" sz="3600" dirty="0"/>
              <a:t>Lorna F. Ramos-</a:t>
            </a:r>
            <a:r>
              <a:rPr lang="en-US" altLang="en-US" sz="3600" dirty="0" err="1"/>
              <a:t>Abad,MD</a:t>
            </a:r>
            <a:endParaRPr lang="en-US" altLang="en-US" sz="3600" dirty="0"/>
          </a:p>
          <a:p>
            <a:pPr eaLnBrk="1" hangingPunct="1">
              <a:defRPr/>
            </a:pPr>
            <a:r>
              <a:rPr lang="en-US" altLang="en-US" sz="3600" dirty="0"/>
              <a:t>Professor of Pediatrics</a:t>
            </a:r>
          </a:p>
          <a:p>
            <a:pPr eaLnBrk="1" hangingPunct="1">
              <a:defRPr/>
            </a:pPr>
            <a:r>
              <a:rPr lang="en-US" altLang="en-US" sz="3600" dirty="0"/>
              <a:t>August 8,2020</a:t>
            </a:r>
          </a:p>
          <a:p>
            <a:pPr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471633F-88E2-8849-ADFB-65F278C9F3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Developmental History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46DCDD8-B4E9-3E4D-A3F5-DEC594D036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Social smile: 3mos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Rolled over: 1 yr 2 mos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Sat with support: 5 years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Crawled: 5 years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Sat alone: 6 years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Stood with support: 7 years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sat alone: 7 years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Cruised: 8 years</a:t>
            </a:r>
          </a:p>
        </p:txBody>
      </p:sp>
      <p:pic>
        <p:nvPicPr>
          <p:cNvPr id="24579" name="Picture 4" descr="j0283630">
            <a:extLst>
              <a:ext uri="{FF2B5EF4-FFF2-40B4-BE49-F238E27FC236}">
                <a16:creationId xmlns:a16="http://schemas.microsoft.com/office/drawing/2014/main" id="{DC1985F4-A63E-CF46-80F1-64FFCDC6ABE6}"/>
              </a:ext>
            </a:extLst>
          </p:cNvPr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5600" y="1600200"/>
            <a:ext cx="1943100" cy="213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>
            <a:extLst>
              <a:ext uri="{FF2B5EF4-FFF2-40B4-BE49-F238E27FC236}">
                <a16:creationId xmlns:a16="http://schemas.microsoft.com/office/drawing/2014/main" id="{34CB8428-5772-AC40-BF09-ACE2662E94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Babbles: 5-9 months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1</a:t>
            </a:r>
            <a:r>
              <a:rPr lang="en-US" altLang="en-US" baseline="30000"/>
              <a:t>st</a:t>
            </a:r>
            <a:r>
              <a:rPr lang="en-US" altLang="en-US"/>
              <a:t> word (“papa”): 5 years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At present: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Can stand/walk with support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Cooperates with dressing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Can undress himself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Can point to what he wants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Has a 2-word vocabulary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Attempts to feed himself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08BB3BFC-D62C-B14E-A29E-7D752036D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7556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/>
              <a:t> </a:t>
            </a:r>
            <a:r>
              <a:rPr lang="en-US" altLang="en-US" sz="3200" b="1" dirty="0">
                <a:solidFill>
                  <a:srgbClr val="0070C0"/>
                </a:solidFill>
              </a:rPr>
              <a:t>Physical examination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8731B52-7626-C74F-A19A-9D3A752F2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63638"/>
            <a:ext cx="8229600" cy="45307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Awake, irritable ,pale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Vital Signs: HR:  80/min. RR:30 bpm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Temp:  37.4 cm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 err="1"/>
              <a:t>Wt</a:t>
            </a:r>
            <a:r>
              <a:rPr lang="en-US" altLang="en-US" dirty="0"/>
              <a:t>: 17 kg    </a:t>
            </a:r>
            <a:r>
              <a:rPr lang="en-US" altLang="en-US" dirty="0" err="1"/>
              <a:t>Ht</a:t>
            </a:r>
            <a:r>
              <a:rPr lang="en-US" altLang="en-US" dirty="0"/>
              <a:t>:  83 cm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 HC: 54 cm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 Abd Girth: 55.5 cm (umbilicus)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/>
              <a:t>          63.5 cm (widest diameter)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A316A-7A1F-8846-8714-37EBDA5A2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61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Father’s height:  177.8 cm</a:t>
            </a:r>
          </a:p>
          <a:p>
            <a:pPr eaLnBrk="1" hangingPunct="1">
              <a:defRPr/>
            </a:pPr>
            <a:r>
              <a:rPr lang="en-US" altLang="en-US" dirty="0"/>
              <a:t>Mother’s height: 161.29 cm</a:t>
            </a:r>
          </a:p>
          <a:p>
            <a:pPr eaLnBrk="1" hangingPunct="1">
              <a:defRPr/>
            </a:pPr>
            <a:r>
              <a:rPr lang="en-US" altLang="en-US" dirty="0"/>
              <a:t>MPH:  163.05 cm</a:t>
            </a:r>
          </a:p>
          <a:p>
            <a:pPr eaLnBrk="1" hangingPunct="1">
              <a:defRPr/>
            </a:pPr>
            <a:r>
              <a:rPr lang="en-US" altLang="en-US" dirty="0"/>
              <a:t>Weight-age: 4 years old</a:t>
            </a:r>
          </a:p>
          <a:p>
            <a:pPr eaLnBrk="1" hangingPunct="1">
              <a:defRPr/>
            </a:pPr>
            <a:r>
              <a:rPr lang="en-US" altLang="en-US" dirty="0"/>
              <a:t>Height-age:  &lt; 2 years old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6CA236-9570-154C-94F0-29DC8E375A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68FB47-0966-6641-9608-3113C4460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5281" y="1981200"/>
            <a:ext cx="3704437" cy="4435200"/>
          </a:xfrm>
          <a:prstGeom prst="rect">
            <a:avLst/>
          </a:prstGeom>
        </p:spPr>
      </p:pic>
      <p:sp>
        <p:nvSpPr>
          <p:cNvPr id="8" name="Triangle 7">
            <a:extLst>
              <a:ext uri="{FF2B5EF4-FFF2-40B4-BE49-F238E27FC236}">
                <a16:creationId xmlns:a16="http://schemas.microsoft.com/office/drawing/2014/main" id="{51F1ADAD-C9F0-E84D-B42C-AFEB61CC1B90}"/>
              </a:ext>
            </a:extLst>
          </p:cNvPr>
          <p:cNvSpPr/>
          <p:nvPr/>
        </p:nvSpPr>
        <p:spPr bwMode="auto">
          <a:xfrm>
            <a:off x="5867400" y="5715000"/>
            <a:ext cx="228600" cy="228600"/>
          </a:xfrm>
          <a:prstGeom prst="triangle">
            <a:avLst>
              <a:gd name="adj" fmla="val 56765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ACB8B67E-3E3D-8941-8A18-22A2B3E1C31B}"/>
              </a:ext>
            </a:extLst>
          </p:cNvPr>
          <p:cNvSpPr/>
          <p:nvPr/>
        </p:nvSpPr>
        <p:spPr bwMode="auto">
          <a:xfrm rot="16200000">
            <a:off x="8115300" y="3103562"/>
            <a:ext cx="152400" cy="228600"/>
          </a:xfrm>
          <a:prstGeom prst="triangle">
            <a:avLst>
              <a:gd name="adj" fmla="val 56765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3D54C231-9494-7B46-9806-C23DABB1C5B3}"/>
              </a:ext>
            </a:extLst>
          </p:cNvPr>
          <p:cNvSpPr/>
          <p:nvPr/>
        </p:nvSpPr>
        <p:spPr bwMode="auto">
          <a:xfrm rot="16200000">
            <a:off x="8115300" y="3238500"/>
            <a:ext cx="152400" cy="228600"/>
          </a:xfrm>
          <a:prstGeom prst="triangle">
            <a:avLst>
              <a:gd name="adj" fmla="val 56765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DD99C7-638B-1049-AC41-965B33B5D046}"/>
              </a:ext>
            </a:extLst>
          </p:cNvPr>
          <p:cNvSpPr txBox="1"/>
          <p:nvPr/>
        </p:nvSpPr>
        <p:spPr>
          <a:xfrm>
            <a:off x="8424496" y="3032452"/>
            <a:ext cx="335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</a:t>
            </a:r>
          </a:p>
          <a:p>
            <a:r>
              <a:rPr lang="en-US" sz="1400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988825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>
            <a:extLst>
              <a:ext uri="{FF2B5EF4-FFF2-40B4-BE49-F238E27FC236}">
                <a16:creationId xmlns:a16="http://schemas.microsoft.com/office/drawing/2014/main" id="{56A604FD-DFEA-4440-975D-19665D837C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36195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SKIN: Pale skin ,  dry , fair turgor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HEAD: open anterior fontanelle (3x3 cm)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EYES: Pale palpebral conjunctiva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(-) TPC. (+) multiple dental carries,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(+) macroglossia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(+) low nasal bridge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(-) anterior neck mass</a:t>
            </a:r>
          </a:p>
        </p:txBody>
      </p:sp>
      <p:pic>
        <p:nvPicPr>
          <p:cNvPr id="28674" name="Picture 8" descr="congenital hypothyroid2">
            <a:extLst>
              <a:ext uri="{FF2B5EF4-FFF2-40B4-BE49-F238E27FC236}">
                <a16:creationId xmlns:a16="http://schemas.microsoft.com/office/drawing/2014/main" id="{C21F76D0-4ACC-0D4A-AED3-9851A7A1D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825" y="2895600"/>
            <a:ext cx="4289425" cy="321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ADA5AE91-9111-4F4C-BC31-2AACDBFE9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z="3200" dirty="0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692D8050-B238-9744-8F92-B524FA885F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Chest and Lungs: Symmetrical chest </a:t>
            </a:r>
            <a:r>
              <a:rPr lang="en-US" altLang="en-US" dirty="0" err="1"/>
              <a:t>expansion,clear</a:t>
            </a:r>
            <a:r>
              <a:rPr lang="en-US" altLang="en-US" dirty="0"/>
              <a:t> breath sounds, no rales or </a:t>
            </a:r>
            <a:r>
              <a:rPr lang="en-US" altLang="en-US" dirty="0" err="1"/>
              <a:t>wheezes,no</a:t>
            </a:r>
            <a:r>
              <a:rPr lang="en-US" altLang="en-US" dirty="0"/>
              <a:t> retractions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Heart: no precordial bulge , heaves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/>
              <a:t>             or thrills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/>
              <a:t>   Apex beat: 4</a:t>
            </a:r>
            <a:r>
              <a:rPr lang="en-US" altLang="en-US" baseline="30000" dirty="0"/>
              <a:t>th</a:t>
            </a:r>
            <a:r>
              <a:rPr lang="en-US" altLang="en-US" dirty="0"/>
              <a:t> ICS Left MCL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/>
              <a:t>   Distinct heart sounds</a:t>
            </a:r>
          </a:p>
          <a:p>
            <a:pPr marL="40005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dirty="0"/>
              <a:t>Regular rate and rhythm</a:t>
            </a:r>
          </a:p>
          <a:p>
            <a:pPr marL="40005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dirty="0"/>
              <a:t>No murmurs</a:t>
            </a:r>
          </a:p>
          <a:p>
            <a:pPr marL="400050" lvl="1" indent="0" eaLnBrk="1" hangingPunct="1">
              <a:buFontTx/>
              <a:buNone/>
              <a:defRPr/>
            </a:pPr>
            <a:endParaRPr lang="en-US" altLang="en-US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>
            <a:extLst>
              <a:ext uri="{FF2B5EF4-FFF2-40B4-BE49-F238E27FC236}">
                <a16:creationId xmlns:a16="http://schemas.microsoft.com/office/drawing/2014/main" id="{E12AE6B7-068A-CA43-82DA-BC43BD7A1CA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66800"/>
            <a:ext cx="4800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Abdomen : Distended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800" dirty="0"/>
              <a:t>(+) umbilical hernia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800" dirty="0"/>
              <a:t>AG: 55.5 cm (umbilicus), 63.5 cm (widest diameter)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Hypoactive bowel sounds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(+) direct tenderness all over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Soft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(-) rebound tenderness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dirty="0"/>
          </a:p>
        </p:txBody>
      </p:sp>
      <p:pic>
        <p:nvPicPr>
          <p:cNvPr id="30722" name="Picture 5" descr="congenital hypothyroid 3">
            <a:extLst>
              <a:ext uri="{FF2B5EF4-FFF2-40B4-BE49-F238E27FC236}">
                <a16:creationId xmlns:a16="http://schemas.microsoft.com/office/drawing/2014/main" id="{B7823B47-A32E-3643-93A1-90B6E7BC0C6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828800"/>
            <a:ext cx="3048000" cy="228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FECC8841-4C8F-8B4B-A69A-648AC81EB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dirty="0" err="1"/>
              <a:t>ExtremitiesExtremities</a:t>
            </a:r>
            <a:r>
              <a:rPr lang="en-US" altLang="en-US" sz="2800" dirty="0"/>
              <a:t>: Full and equal pulses , no cyanosis , No edema, no clubbing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CRT&lt; 2 seconds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sz="28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GENITALIA: Grossly male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Phallus: 4.5 cm  testicular volume : 2 ml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Tanner’s stage 1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en-US" altLang="en-US" sz="24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NEURO Exam: Essentially normal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sz="2800" dirty="0"/>
          </a:p>
          <a:p>
            <a:pPr eaLnBrk="1" hangingPunct="1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>
            <a:extLst>
              <a:ext uri="{FF2B5EF4-FFF2-40B4-BE49-F238E27FC236}">
                <a16:creationId xmlns:a16="http://schemas.microsoft.com/office/drawing/2014/main" id="{BBFE788F-1498-2446-A4D2-DBA29E58CE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Initial Assessment</a:t>
            </a:r>
          </a:p>
        </p:txBody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AD663320-D2A1-B04F-8B87-96445BB7581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Ileus probably secondary to</a:t>
            </a:r>
          </a:p>
          <a:p>
            <a:pPr eaLnBrk="1" hangingPunct="1">
              <a:defRPr/>
            </a:pPr>
            <a:r>
              <a:rPr lang="en-US" altLang="en-US" dirty="0"/>
              <a:t>Congenital Hypothyroidism</a:t>
            </a:r>
          </a:p>
        </p:txBody>
      </p:sp>
      <p:pic>
        <p:nvPicPr>
          <p:cNvPr id="33795" name="Picture 6" descr="j0296951">
            <a:extLst>
              <a:ext uri="{FF2B5EF4-FFF2-40B4-BE49-F238E27FC236}">
                <a16:creationId xmlns:a16="http://schemas.microsoft.com/office/drawing/2014/main" id="{5A452AC6-EF8B-4E4E-9FCB-B15BA6B45D1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4800"/>
            <a:ext cx="2362200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75B68-2239-AB44-90D1-85560761D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defRPr/>
            </a:pPr>
            <a:r>
              <a:rPr lang="en-US" sz="3200" dirty="0">
                <a:solidFill>
                  <a:srgbClr val="FF0000"/>
                </a:solidFill>
              </a:rPr>
              <a:t>Points for discussion: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E0515-1414-A742-AB14-371945764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  <a:defRPr/>
            </a:pPr>
            <a:r>
              <a:rPr lang="en-US" dirty="0"/>
              <a:t>Do you agree with the impression?</a:t>
            </a:r>
          </a:p>
          <a:p>
            <a:pPr marL="514350" indent="-514350">
              <a:buFont typeface="+mj-lt"/>
              <a:buAutoNum type="arabicParenR"/>
              <a:defRPr/>
            </a:pPr>
            <a:r>
              <a:rPr lang="en-US" dirty="0"/>
              <a:t>What are the salient features that point to possible congenital hypothyroidism?</a:t>
            </a:r>
          </a:p>
          <a:p>
            <a:pPr marL="514350" indent="-514350">
              <a:buFont typeface="+mj-lt"/>
              <a:buAutoNum type="arabicParenR"/>
              <a:defRPr/>
            </a:pPr>
            <a:endParaRPr lang="en-US" dirty="0"/>
          </a:p>
          <a:p>
            <a:pPr marL="514350" indent="-514350">
              <a:buFont typeface="+mj-lt"/>
              <a:buAutoNum type="arabicParenR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B1106627-2652-9049-B5C3-84EF2B4557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Clinical History</a:t>
            </a: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3E4E6A3-1177-094C-87BF-7C36A7CDC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2590800"/>
            <a:ext cx="1841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alt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A56FFC4E-682A-7146-B23F-B3D6D5640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514600"/>
            <a:ext cx="7924800" cy="361632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1pPr>
            <a:lvl2pPr marL="742950" indent="-285750" algn="ctr">
              <a:spcBef>
                <a:spcPct val="20000"/>
              </a:spcBef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 JF, 8 years 11 months old boy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Chief Complaint: Abdominal enlargement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endParaRPr lang="en-US" altLang="en-US" sz="2800" dirty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>
            <a:extLst>
              <a:ext uri="{FF2B5EF4-FFF2-40B4-BE49-F238E27FC236}">
                <a16:creationId xmlns:a16="http://schemas.microsoft.com/office/drawing/2014/main" id="{F9A29DC1-7DDA-AB48-843B-78BDDAB45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/>
              <a:t>1. Explain the clinical manifestations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/>
              <a:t>2.What are the possible causes of the congenital hypothyroidism?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/>
              <a:t>3.What work-up will you request?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/>
              <a:t>4. What will you advise regarding thyroid hormone therapy?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/>
              <a:t>5. What is the prognosis?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/>
              <a:t>6. Can you prevent  mental retardation in cases of congenital hypothyroidism?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8C70DF4A-6BE2-4D4E-B628-A5DD177BF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Salient Features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24A23F72-C05A-A24F-8CDF-3D81AB9404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/>
              <a:t>8 years 11 month old male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/>
              <a:t>Global developmental delay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/>
              <a:t>With an 8 year history of constipation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/>
              <a:t>PE: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/>
              <a:t>Pallor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/>
              <a:t>Patent anterior fontanelle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/>
              <a:t>Macroglossia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/>
              <a:t>Low nasal bridge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/>
              <a:t>Abdominal distention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/>
              <a:t>Umbilical hernia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/>
              <a:t>Hypoactive bowel sounds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/>
              <a:t>Direct tenderness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2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>
            <a:extLst>
              <a:ext uri="{FF2B5EF4-FFF2-40B4-BE49-F238E27FC236}">
                <a16:creationId xmlns:a16="http://schemas.microsoft.com/office/drawing/2014/main" id="{F9A29DC1-7DDA-AB48-843B-78BDDAB45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/>
              <a:t>1. Explain the clinical manifestations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/>
              <a:t>2.What are the possible causes of the congenital hypothyroidism?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/>
              <a:t>3.What work-up will you request?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/>
              <a:t>4. What will you advise regarding thyroid hormone therapy?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/>
              <a:t>5. What is the prognosis?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/>
              <a:t>6. Can you prevent  mental retardation in cases of congenital hypothyroidism?</a:t>
            </a:r>
          </a:p>
        </p:txBody>
      </p:sp>
    </p:spTree>
    <p:extLst>
      <p:ext uri="{BB962C8B-B14F-4D97-AF65-F5344CB8AC3E}">
        <p14:creationId xmlns:p14="http://schemas.microsoft.com/office/powerpoint/2010/main" val="3397713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15;p21" descr="thyroid">
            <a:extLst>
              <a:ext uri="{FF2B5EF4-FFF2-40B4-BE49-F238E27FC236}">
                <a16:creationId xmlns:a16="http://schemas.microsoft.com/office/drawing/2014/main" id="{5F8CEBB4-A30F-764A-8826-32FF26C6649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flipH="1">
            <a:off x="1752600" y="1295400"/>
            <a:ext cx="5410199" cy="3352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754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D4741BC0-B715-1749-963C-2CE6EDF9CAB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kumimoji="0" lang="en-US" altLang="en-US" sz="1400">
              <a:latin typeface="Arial" panose="020B0604020202020204" pitchFamily="34" charset="0"/>
            </a:endParaRPr>
          </a:p>
        </p:txBody>
      </p:sp>
      <p:sp>
        <p:nvSpPr>
          <p:cNvPr id="17410" name="Footer Placeholder 4">
            <a:extLst>
              <a:ext uri="{FF2B5EF4-FFF2-40B4-BE49-F238E27FC236}">
                <a16:creationId xmlns:a16="http://schemas.microsoft.com/office/drawing/2014/main" id="{068CAF7C-C797-FF40-A74D-36B06E9C1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kumimoji="0" lang="en-US" altLang="en-US" sz="1400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F8C2886-7C9E-B045-A226-A5E5F5F3FA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 Clinical Data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27CE7CE-AFEE-B642-8B3B-09F162E630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9905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/>
              <a:t>K.R. ,5 year old female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/>
              <a:t>Chief complaint: anterior neck mass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altLang="en-US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/>
              <a:t>History of Present Illness:</a:t>
            </a:r>
          </a:p>
          <a:p>
            <a:pPr lvl="1" algn="just">
              <a:buFont typeface="Courier New" panose="02070309020205020404" pitchFamily="49" charset="0"/>
              <a:buChar char="o"/>
              <a:defRPr/>
            </a:pPr>
            <a:r>
              <a:rPr lang="en-US" altLang="en-US" dirty="0"/>
              <a:t> </a:t>
            </a:r>
            <a:r>
              <a:rPr lang="en-US" altLang="en-US" dirty="0">
                <a:latin typeface="Arial" panose="020B0604020202020204" pitchFamily="34" charset="0"/>
              </a:rPr>
              <a:t>1 month PTA : gradually enlarging anterior neck mass ,bulging of both eyes</a:t>
            </a:r>
          </a:p>
          <a:p>
            <a:pPr lvl="1" algn="just"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tremors of both hand</a:t>
            </a:r>
          </a:p>
          <a:p>
            <a:pPr lvl="1" algn="just"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increase bowel movement to 2-3 x/ day</a:t>
            </a:r>
          </a:p>
          <a:p>
            <a:pPr lvl="1" algn="just"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palpitations and dyspnea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endParaRPr lang="en-US" altLang="en-US" dirty="0"/>
          </a:p>
          <a:p>
            <a:pPr lvl="2">
              <a:buFont typeface="Courier New" panose="02070309020205020404" pitchFamily="49" charset="0"/>
              <a:buChar char="o"/>
              <a:defRPr/>
            </a:pPr>
            <a:endParaRPr lang="en-US" altLang="en-US" dirty="0"/>
          </a:p>
          <a:p>
            <a:pPr>
              <a:buFont typeface="Courier New" panose="02070309020205020404" pitchFamily="49" charset="0"/>
              <a:buChar char="o"/>
              <a:defRPr/>
            </a:pPr>
            <a:endParaRPr lang="en-US" altLang="en-US" dirty="0"/>
          </a:p>
          <a:p>
            <a:pPr>
              <a:buFont typeface="Courier New" panose="02070309020205020404" pitchFamily="49" charset="0"/>
              <a:buChar char="o"/>
              <a:defRPr/>
            </a:pPr>
            <a:endParaRPr lang="en-US" alt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>
            <a:extLst>
              <a:ext uri="{FF2B5EF4-FFF2-40B4-BE49-F238E27FC236}">
                <a16:creationId xmlns:a16="http://schemas.microsoft.com/office/drawing/2014/main" id="{96B29760-8920-C946-A2DF-F87602C617D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kumimoji="0" lang="en-US" altLang="en-US" sz="1400">
              <a:latin typeface="Arial" panose="020B0604020202020204" pitchFamily="34" charset="0"/>
            </a:endParaRPr>
          </a:p>
        </p:txBody>
      </p:sp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04FCFE02-7532-884B-B73E-3122D504D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kumimoji="0" lang="en-US" altLang="en-US" sz="1400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FBCD370C-C877-6C49-A8B9-05DA996A79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Clinical Data</a:t>
            </a:r>
            <a:endParaRPr lang="en-US" altLang="en-US" sz="3200" dirty="0">
              <a:solidFill>
                <a:schemeClr val="accent1"/>
              </a:solidFill>
            </a:endParaRP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3800339-E6C4-BD4B-BA7A-6BE58D7FCB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305800" cy="4648200"/>
          </a:xfrm>
        </p:spPr>
        <p:txBody>
          <a:bodyPr/>
          <a:lstStyle/>
          <a:p>
            <a:pPr algn="just"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Consulted  private MD :</a:t>
            </a:r>
          </a:p>
          <a:p>
            <a:pPr lvl="1" algn="just"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	Impression : Goiter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</a:p>
          <a:p>
            <a:pPr algn="just">
              <a:buFont typeface="Courier New" panose="02070309020205020404" pitchFamily="49" charset="0"/>
              <a:buChar char="o"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Seen at PGH-OPD: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soft, diffuse anterior neck mass  measuring 4 x 3.5 x 0.5 cm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tachycardic at 140/min</a:t>
            </a:r>
          </a:p>
          <a:p>
            <a:pPr lvl="1"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Work –up requested</a:t>
            </a:r>
          </a:p>
          <a:p>
            <a:pPr lvl="1" algn="just">
              <a:buFont typeface="Courier New" panose="02070309020205020404" pitchFamily="49" charset="0"/>
              <a:buChar char="o"/>
              <a:defRPr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>
            <a:extLst>
              <a:ext uri="{FF2B5EF4-FFF2-40B4-BE49-F238E27FC236}">
                <a16:creationId xmlns:a16="http://schemas.microsoft.com/office/drawing/2014/main" id="{0ACACA5C-18A0-1547-8783-AA4ADB3B16D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kumimoji="0" lang="en-US" altLang="en-US" sz="1400">
              <a:latin typeface="Arial" panose="020B0604020202020204" pitchFamily="34" charset="0"/>
            </a:endParaRPr>
          </a:p>
        </p:txBody>
      </p:sp>
      <p:sp>
        <p:nvSpPr>
          <p:cNvPr id="23554" name="Footer Placeholder 4">
            <a:extLst>
              <a:ext uri="{FF2B5EF4-FFF2-40B4-BE49-F238E27FC236}">
                <a16:creationId xmlns:a16="http://schemas.microsoft.com/office/drawing/2014/main" id="{4AF4E755-19FC-7646-B3E6-5D6DB026F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kumimoji="0" lang="en-US" altLang="en-US" sz="1400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CD504DB8-C34E-6D41-A94E-6FC8CA8F2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13" y="365125"/>
            <a:ext cx="7343775" cy="939800"/>
          </a:xfrm>
        </p:spPr>
        <p:txBody>
          <a:bodyPr/>
          <a:lstStyle/>
          <a:p>
            <a:pPr>
              <a:defRPr/>
            </a:pPr>
            <a:r>
              <a:rPr lang="en-US" altLang="en-US" sz="3200" dirty="0"/>
              <a:t>Review of Systems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F2407617-A496-C34D-A167-F3BB8343AD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800600"/>
          </a:xfrm>
        </p:spPr>
        <p:txBody>
          <a:bodyPr/>
          <a:lstStyle/>
          <a:p>
            <a:pPr lvl="3">
              <a:buFontTx/>
              <a:buNone/>
              <a:defRPr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(-) weight gain/loss		(-) fever</a:t>
            </a:r>
          </a:p>
          <a:p>
            <a:pPr marL="0" indent="0"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(-) rashes			(-) pigmentation</a:t>
            </a:r>
          </a:p>
          <a:p>
            <a:pPr marL="0" indent="0"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(-) loss of consciousness	(-) seizure</a:t>
            </a:r>
          </a:p>
          <a:p>
            <a:pPr marL="0" indent="0"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(-) headache			(-) vomiting</a:t>
            </a:r>
          </a:p>
          <a:p>
            <a:pPr marL="0" indent="0"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(-) sore throat 		         (-) aural discharge</a:t>
            </a:r>
          </a:p>
          <a:p>
            <a:pPr marL="0" indent="0"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(-) cyanosis			(-) fainting spells</a:t>
            </a:r>
          </a:p>
          <a:p>
            <a:pPr marL="0" indent="0"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(-) jaundice			(-) constipation</a:t>
            </a:r>
          </a:p>
          <a:p>
            <a:pPr marL="0" indent="0"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(-) bleeding			(-) urinary changes	</a:t>
            </a:r>
            <a:endParaRPr lang="en-US" altLang="en-US" sz="2800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>
            <a:extLst>
              <a:ext uri="{FF2B5EF4-FFF2-40B4-BE49-F238E27FC236}">
                <a16:creationId xmlns:a16="http://schemas.microsoft.com/office/drawing/2014/main" id="{CC97B866-F32B-B241-9B7D-0DE377A589F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kumimoji="0" lang="en-US" altLang="en-US" sz="1400">
              <a:latin typeface="Arial" panose="020B0604020202020204" pitchFamily="34" charset="0"/>
            </a:endParaRPr>
          </a:p>
        </p:txBody>
      </p:sp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7AF48A5E-D4A5-3B44-8BFD-3C574145A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kumimoji="0" lang="en-US" altLang="en-US" sz="1400">
              <a:latin typeface="Arial" panose="020B0604020202020204" pitchFamily="34" charset="0"/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591F53F0-BA41-F143-B888-C17A1073F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28700"/>
            <a:ext cx="8534400" cy="480060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Past Medical Hx: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Family Medical Hx: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Birth/Maternal History: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Nutritional Hx: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Immunization Hx: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Developmental Hx: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Personal/Social Hx</a:t>
            </a:r>
          </a:p>
        </p:txBody>
      </p:sp>
      <p:sp>
        <p:nvSpPr>
          <p:cNvPr id="39940" name="Right Brace 3">
            <a:extLst>
              <a:ext uri="{FF2B5EF4-FFF2-40B4-BE49-F238E27FC236}">
                <a16:creationId xmlns:a16="http://schemas.microsoft.com/office/drawing/2014/main" id="{8EDC2EA8-9584-EC4F-8C8F-FF4C7F725B3C}"/>
              </a:ext>
            </a:extLst>
          </p:cNvPr>
          <p:cNvSpPr>
            <a:spLocks/>
          </p:cNvSpPr>
          <p:nvPr/>
        </p:nvSpPr>
        <p:spPr bwMode="auto">
          <a:xfrm>
            <a:off x="4049713" y="1176338"/>
            <a:ext cx="1603375" cy="4191000"/>
          </a:xfrm>
          <a:prstGeom prst="rightBrace">
            <a:avLst>
              <a:gd name="adj1" fmla="val 8338"/>
              <a:gd name="adj2" fmla="val 50000"/>
            </a:avLst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9941" name="TextBox 4">
            <a:extLst>
              <a:ext uri="{FF2B5EF4-FFF2-40B4-BE49-F238E27FC236}">
                <a16:creationId xmlns:a16="http://schemas.microsoft.com/office/drawing/2014/main" id="{CD65F418-89C4-3241-A235-DFED7FAC4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009900"/>
            <a:ext cx="3267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2800"/>
              <a:t>Non-contributory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>
            <a:extLst>
              <a:ext uri="{FF2B5EF4-FFF2-40B4-BE49-F238E27FC236}">
                <a16:creationId xmlns:a16="http://schemas.microsoft.com/office/drawing/2014/main" id="{18195FF8-3461-DD45-A246-1F1400EAA02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algn="ctr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defRPr/>
            </a:pPr>
            <a:endParaRPr lang="en-US" altLang="en-US" sz="1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E3747705-4A06-C144-8259-508CD1DF9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z="1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5F321158-6E66-E54E-9A1F-66670DD802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0563" y="295275"/>
            <a:ext cx="7097712" cy="985838"/>
          </a:xfrm>
        </p:spPr>
        <p:txBody>
          <a:bodyPr/>
          <a:lstStyle/>
          <a:p>
            <a:pPr>
              <a:defRPr/>
            </a:pPr>
            <a:r>
              <a:rPr lang="en-US" altLang="en-US" sz="3200" b="1" dirty="0">
                <a:solidFill>
                  <a:srgbClr val="0070C0"/>
                </a:solidFill>
              </a:rPr>
              <a:t>Pertinent Physical Exam Findings</a:t>
            </a:r>
            <a:endParaRPr lang="en-US" altLang="en-US" sz="3200" dirty="0">
              <a:solidFill>
                <a:schemeClr val="accent1"/>
              </a:solidFill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0AB8C14B-F461-E746-9941-F87A684C06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458200" cy="5181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</a:rPr>
              <a:t>Awake, irritable, in respiratory distress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</a:rPr>
              <a:t>BP:  100/70     </a:t>
            </a:r>
            <a:r>
              <a:rPr lang="en-US" altLang="en-US" b="1" dirty="0">
                <a:latin typeface="Arial" panose="020B0604020202020204" pitchFamily="34" charset="0"/>
              </a:rPr>
              <a:t>CR: 170/min   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</a:rPr>
              <a:t>	RR:  40/min     Temp: 39.3 ºC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err="1">
                <a:latin typeface="Arial" panose="020B0604020202020204" pitchFamily="34" charset="0"/>
              </a:rPr>
              <a:t>Wt</a:t>
            </a:r>
            <a:r>
              <a:rPr lang="en-US" altLang="en-US" dirty="0">
                <a:latin typeface="Arial" panose="020B0604020202020204" pitchFamily="34" charset="0"/>
              </a:rPr>
              <a:t> 12.25 kgs 	</a:t>
            </a:r>
            <a:r>
              <a:rPr lang="en-US" altLang="en-US" dirty="0" err="1">
                <a:latin typeface="Arial" panose="020B0604020202020204" pitchFamily="34" charset="0"/>
              </a:rPr>
              <a:t>Ht</a:t>
            </a:r>
            <a:r>
              <a:rPr lang="en-US" altLang="en-US" dirty="0">
                <a:latin typeface="Arial" panose="020B0604020202020204" pitchFamily="34" charset="0"/>
              </a:rPr>
              <a:t>:  95 </a:t>
            </a:r>
            <a:r>
              <a:rPr lang="en-US" altLang="en-US" dirty="0" err="1">
                <a:latin typeface="Arial" panose="020B0604020202020204" pitchFamily="34" charset="0"/>
              </a:rPr>
              <a:t>cms</a:t>
            </a:r>
            <a:endParaRPr lang="en-US" altLang="en-US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</a:rPr>
              <a:t>MPH 163 cm  (Mother’s </a:t>
            </a:r>
            <a:r>
              <a:rPr lang="en-US" altLang="en-US" dirty="0" err="1">
                <a:latin typeface="Arial" panose="020B0604020202020204" pitchFamily="34" charset="0"/>
              </a:rPr>
              <a:t>ht</a:t>
            </a:r>
            <a:r>
              <a:rPr lang="en-US" altLang="en-US" dirty="0">
                <a:latin typeface="Arial" panose="020B0604020202020204" pitchFamily="34" charset="0"/>
              </a:rPr>
              <a:t> 155 cm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</a:rPr>
              <a:t>				   Father’s </a:t>
            </a:r>
            <a:r>
              <a:rPr lang="en-US" altLang="en-US" dirty="0" err="1">
                <a:latin typeface="Arial" panose="020B0604020202020204" pitchFamily="34" charset="0"/>
              </a:rPr>
              <a:t>ht</a:t>
            </a:r>
            <a:r>
              <a:rPr lang="en-US" altLang="en-US" dirty="0">
                <a:latin typeface="Arial" panose="020B0604020202020204" pitchFamily="34" charset="0"/>
              </a:rPr>
              <a:t> 172 cm)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</a:rPr>
              <a:t>Warm moist skin, no active dermatoses</a:t>
            </a:r>
            <a:endParaRPr lang="en-US" altLang="en-US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FA31F-71B6-FD40-B250-E03BD35722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685800"/>
            <a:ext cx="3124200" cy="5486400"/>
          </a:xfrm>
        </p:spPr>
        <p:txBody>
          <a:bodyPr/>
          <a:lstStyle/>
          <a:p>
            <a:r>
              <a:rPr lang="en-US" dirty="0"/>
              <a:t>Height: 95cm</a:t>
            </a:r>
          </a:p>
          <a:p>
            <a:r>
              <a:rPr lang="en-US" dirty="0"/>
              <a:t>Mother:155</a:t>
            </a:r>
          </a:p>
          <a:p>
            <a:r>
              <a:rPr lang="en-US" dirty="0"/>
              <a:t>Father: 172</a:t>
            </a:r>
          </a:p>
          <a:p>
            <a:r>
              <a:rPr lang="en-US" dirty="0"/>
              <a:t>MPH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u="sng" dirty="0"/>
              <a:t>155+172</a:t>
            </a:r>
          </a:p>
          <a:p>
            <a:pPr marL="0" indent="0">
              <a:buNone/>
            </a:pPr>
            <a:r>
              <a:rPr lang="en-US" dirty="0"/>
              <a:t>         2</a:t>
            </a:r>
          </a:p>
          <a:p>
            <a:pPr marL="0" indent="0">
              <a:buNone/>
            </a:pPr>
            <a:r>
              <a:rPr lang="en-US" dirty="0"/>
              <a:t>    - 6.5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</a:rPr>
              <a:t>(Ans:157)</a:t>
            </a:r>
          </a:p>
        </p:txBody>
      </p:sp>
      <p:pic>
        <p:nvPicPr>
          <p:cNvPr id="5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1E495B48-3818-204C-9945-F165E23BCD1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6236" r="6081" b="-1"/>
          <a:stretch/>
        </p:blipFill>
        <p:spPr>
          <a:xfrm>
            <a:off x="3663736" y="457200"/>
            <a:ext cx="5433856" cy="6096000"/>
          </a:xfrm>
          <a:prstGeom prst="rect">
            <a:avLst/>
          </a:prstGeom>
        </p:spPr>
      </p:pic>
      <p:sp>
        <p:nvSpPr>
          <p:cNvPr id="7" name="Triangle 6">
            <a:extLst>
              <a:ext uri="{FF2B5EF4-FFF2-40B4-BE49-F238E27FC236}">
                <a16:creationId xmlns:a16="http://schemas.microsoft.com/office/drawing/2014/main" id="{AEE35E96-093A-2C49-A4F1-3DEDF050C6D5}"/>
              </a:ext>
            </a:extLst>
          </p:cNvPr>
          <p:cNvSpPr/>
          <p:nvPr/>
        </p:nvSpPr>
        <p:spPr bwMode="auto">
          <a:xfrm rot="16423565">
            <a:off x="8695966" y="2466286"/>
            <a:ext cx="188028" cy="630000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B31339FC-131E-034C-BD58-2DD74E0EBF04}"/>
              </a:ext>
            </a:extLst>
          </p:cNvPr>
          <p:cNvSpPr/>
          <p:nvPr/>
        </p:nvSpPr>
        <p:spPr bwMode="auto">
          <a:xfrm rot="16423565">
            <a:off x="7846430" y="3609287"/>
            <a:ext cx="188028" cy="630000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42C2B2-5FBD-6D45-93AC-BADFA7F1A090}"/>
              </a:ext>
            </a:extLst>
          </p:cNvPr>
          <p:cNvSpPr txBox="1"/>
          <p:nvPr/>
        </p:nvSpPr>
        <p:spPr>
          <a:xfrm>
            <a:off x="8153023" y="3777762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Mother</a:t>
            </a:r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724CCB69-595A-B14E-B466-B17B44A9050F}"/>
              </a:ext>
            </a:extLst>
          </p:cNvPr>
          <p:cNvSpPr/>
          <p:nvPr/>
        </p:nvSpPr>
        <p:spPr bwMode="auto">
          <a:xfrm rot="16423565">
            <a:off x="8961820" y="2233312"/>
            <a:ext cx="188028" cy="630000"/>
          </a:xfrm>
          <a:prstGeom prst="triangl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1" name="Triangle 10">
            <a:extLst>
              <a:ext uri="{FF2B5EF4-FFF2-40B4-BE49-F238E27FC236}">
                <a16:creationId xmlns:a16="http://schemas.microsoft.com/office/drawing/2014/main" id="{617E9E40-1D34-D94E-AB59-4BA0FBD3EBA9}"/>
              </a:ext>
            </a:extLst>
          </p:cNvPr>
          <p:cNvSpPr/>
          <p:nvPr/>
        </p:nvSpPr>
        <p:spPr bwMode="auto">
          <a:xfrm rot="16423565">
            <a:off x="7922631" y="3920004"/>
            <a:ext cx="188028" cy="630000"/>
          </a:xfrm>
          <a:prstGeom prst="triangl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AF7683-43E7-6C41-8169-F77AE2A4294C}"/>
              </a:ext>
            </a:extLst>
          </p:cNvPr>
          <p:cNvSpPr txBox="1"/>
          <p:nvPr/>
        </p:nvSpPr>
        <p:spPr>
          <a:xfrm>
            <a:off x="8260888" y="4120717"/>
            <a:ext cx="836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Father</a:t>
            </a:r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3256EBFD-33CD-4E4F-AE77-5C6309D5088E}"/>
              </a:ext>
            </a:extLst>
          </p:cNvPr>
          <p:cNvSpPr/>
          <p:nvPr/>
        </p:nvSpPr>
        <p:spPr bwMode="auto">
          <a:xfrm rot="12372760">
            <a:off x="3972233" y="5486855"/>
            <a:ext cx="95846" cy="461186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01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609300B-0A52-B94D-8874-A12521C9D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/>
              <a:t>History of Present Illness</a:t>
            </a:r>
            <a:br>
              <a:rPr lang="en-US" altLang="en-US" sz="4000"/>
            </a:br>
            <a:r>
              <a:rPr lang="en-US" altLang="en-US" sz="4000"/>
              <a:t>Birth/Maternal History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F43D6BC-308B-A249-90A7-8D2371968D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509905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Born term to a 22 </a:t>
            </a:r>
            <a:r>
              <a:rPr lang="en-US" altLang="en-US" dirty="0" err="1"/>
              <a:t>y.o</a:t>
            </a:r>
            <a:r>
              <a:rPr lang="en-US" altLang="en-US" dirty="0"/>
              <a:t>. G2P1(1-0-0-1)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NVSD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At home ,assisted by a midwife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(-) complications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Irregular prenatal check-ups at  a LHC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No significant illnesses during pregnancy/no intake of teratogenic drugs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>
            <a:extLst>
              <a:ext uri="{FF2B5EF4-FFF2-40B4-BE49-F238E27FC236}">
                <a16:creationId xmlns:a16="http://schemas.microsoft.com/office/drawing/2014/main" id="{67C8714D-DC24-3F44-A0D5-415B4886AC4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kumimoji="0" lang="en-US" altLang="en-US" sz="1400">
              <a:latin typeface="Arial" panose="020B0604020202020204" pitchFamily="34" charset="0"/>
            </a:endParaRPr>
          </a:p>
        </p:txBody>
      </p:sp>
      <p:sp>
        <p:nvSpPr>
          <p:cNvPr id="31746" name="Footer Placeholder 4">
            <a:extLst>
              <a:ext uri="{FF2B5EF4-FFF2-40B4-BE49-F238E27FC236}">
                <a16:creationId xmlns:a16="http://schemas.microsoft.com/office/drawing/2014/main" id="{C14BB713-3D3B-4B45-8EB2-05D17515F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kumimoji="0" lang="en-US" altLang="en-US" sz="1400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0861C90C-2C20-D045-84F4-41EFFA196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0563" y="295275"/>
            <a:ext cx="7097712" cy="985838"/>
          </a:xfrm>
        </p:spPr>
        <p:txBody>
          <a:bodyPr/>
          <a:lstStyle/>
          <a:p>
            <a:pPr>
              <a:defRPr/>
            </a:pPr>
            <a:r>
              <a:rPr lang="en-US" altLang="en-US" sz="3200" b="1" dirty="0">
                <a:solidFill>
                  <a:srgbClr val="0070C0"/>
                </a:solidFill>
              </a:rPr>
              <a:t>Pertinent Physical Exam Findings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E6060B2-D4AE-4447-8BA2-D86FFC341D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87680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Pink palpebral conjunctivae, anicteric sclerae,  </a:t>
            </a:r>
            <a:r>
              <a:rPr lang="en-US" altLang="en-US" b="1" dirty="0">
                <a:latin typeface="Arial" panose="020B0604020202020204" pitchFamily="34" charset="0"/>
              </a:rPr>
              <a:t>(+) exophthalmos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b="1" dirty="0">
                <a:latin typeface="Arial" panose="020B0604020202020204" pitchFamily="34" charset="0"/>
              </a:rPr>
              <a:t>(+) anterior neck mass, soft measuring 4 x 2 x 0.5 </a:t>
            </a:r>
            <a:r>
              <a:rPr lang="en-US" altLang="en-US" b="1" dirty="0" err="1">
                <a:latin typeface="Arial" panose="020B0604020202020204" pitchFamily="34" charset="0"/>
              </a:rPr>
              <a:t>cms</a:t>
            </a:r>
            <a:r>
              <a:rPr lang="en-US" altLang="en-US" b="1" dirty="0">
                <a:latin typeface="Arial" panose="020B0604020202020204" pitchFamily="34" charset="0"/>
              </a:rPr>
              <a:t>. , poorly delineated, non-tender, moves with deglutition, no bruit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symmetrical chest expansion, 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b="1" dirty="0">
                <a:latin typeface="Arial" panose="020B0604020202020204" pitchFamily="34" charset="0"/>
              </a:rPr>
              <a:t>   (+) intercostal  retractions, harsh breath sounds, (+) rales on both lung fields</a:t>
            </a:r>
            <a:r>
              <a:rPr lang="en-US" altLang="en-US" dirty="0">
                <a:latin typeface="Arial" panose="020B0604020202020204" pitchFamily="34" charset="0"/>
              </a:rPr>
              <a:t>, (-) wheeze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>
            <a:extLst>
              <a:ext uri="{FF2B5EF4-FFF2-40B4-BE49-F238E27FC236}">
                <a16:creationId xmlns:a16="http://schemas.microsoft.com/office/drawing/2014/main" id="{E7A18A18-D77B-5E44-80D7-CB9403A12BB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kumimoji="0" lang="en-US" altLang="en-US" sz="1400">
              <a:latin typeface="Arial" panose="020B0604020202020204" pitchFamily="34" charset="0"/>
            </a:endParaRPr>
          </a:p>
        </p:txBody>
      </p:sp>
      <p:sp>
        <p:nvSpPr>
          <p:cNvPr id="32770" name="Footer Placeholder 4">
            <a:extLst>
              <a:ext uri="{FF2B5EF4-FFF2-40B4-BE49-F238E27FC236}">
                <a16:creationId xmlns:a16="http://schemas.microsoft.com/office/drawing/2014/main" id="{B96B56FA-E5B0-5A47-B7FE-9ED7A4E6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kumimoji="0" lang="en-US" altLang="en-US" sz="1400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A9927E97-0FEB-3F4A-9F11-5C96A2937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0563" y="358775"/>
            <a:ext cx="7097712" cy="987425"/>
          </a:xfrm>
        </p:spPr>
        <p:txBody>
          <a:bodyPr/>
          <a:lstStyle/>
          <a:p>
            <a:pPr>
              <a:defRPr/>
            </a:pPr>
            <a:r>
              <a:rPr lang="en-US" altLang="en-US" sz="3200" b="1" dirty="0">
                <a:solidFill>
                  <a:srgbClr val="0070C0"/>
                </a:solidFill>
              </a:rPr>
              <a:t>Pertinent Physical Exam Findings</a:t>
            </a:r>
            <a:endParaRPr lang="en-US" altLang="en-US" sz="3200" dirty="0">
              <a:solidFill>
                <a:schemeClr val="accent1"/>
              </a:solidFill>
            </a:endParaRP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E78367D5-FE01-B345-A9EB-76C076C965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495300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CVS: adynamic precordium, AB at 4</a:t>
            </a:r>
            <a:r>
              <a:rPr lang="en-US" altLang="en-US" baseline="30000" dirty="0">
                <a:latin typeface="Arial" panose="020B0604020202020204" pitchFamily="34" charset="0"/>
              </a:rPr>
              <a:t>th</a:t>
            </a:r>
            <a:r>
              <a:rPr lang="en-US" altLang="en-US" dirty="0">
                <a:latin typeface="Arial" panose="020B0604020202020204" pitchFamily="34" charset="0"/>
              </a:rPr>
              <a:t> L ICS MCL, distinct HS, t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achycardic</a:t>
            </a:r>
            <a:r>
              <a:rPr lang="en-US" altLang="en-US" dirty="0">
                <a:latin typeface="Arial" panose="020B0604020202020204" pitchFamily="34" charset="0"/>
              </a:rPr>
              <a:t>, normal rhythm, no murmurs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globular abdomen, normoactive bowel sounds, soft, non-tender, no masses, no organomegaly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grossly female genitalia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no edema, no cyanosis, full and equal pulses</a:t>
            </a:r>
            <a:endParaRPr lang="en-US" altLang="en-US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>
            <a:extLst>
              <a:ext uri="{FF2B5EF4-FFF2-40B4-BE49-F238E27FC236}">
                <a16:creationId xmlns:a16="http://schemas.microsoft.com/office/drawing/2014/main" id="{CDAA3CA0-EF4C-2647-A8E5-53A4F204D71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kumimoji="0" lang="en-US" altLang="en-US" sz="1400">
              <a:latin typeface="Arial" panose="020B0604020202020204" pitchFamily="34" charset="0"/>
            </a:endParaRPr>
          </a:p>
        </p:txBody>
      </p:sp>
      <p:sp>
        <p:nvSpPr>
          <p:cNvPr id="33794" name="Footer Placeholder 4">
            <a:extLst>
              <a:ext uri="{FF2B5EF4-FFF2-40B4-BE49-F238E27FC236}">
                <a16:creationId xmlns:a16="http://schemas.microsoft.com/office/drawing/2014/main" id="{8B364B09-6F2A-674D-AB84-FDB8B510E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kumimoji="0" lang="en-US" altLang="en-US" sz="1400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F8C406CE-8A1A-9A4B-9F68-95FB47959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8825" y="295275"/>
            <a:ext cx="7851775" cy="985838"/>
          </a:xfrm>
        </p:spPr>
        <p:txBody>
          <a:bodyPr/>
          <a:lstStyle/>
          <a:p>
            <a:pPr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Neurological Examination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FA26932-AC95-1345-885D-A290777A9A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077200" cy="518160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Awake, alert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Pupils 2-3 mm equally briskly reactive to light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Fundoscopy: (+) ROR, OU; clear media, distinct disc border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Full EOM’s;  Brisk </a:t>
            </a:r>
            <a:r>
              <a:rPr lang="en-US" altLang="en-US" dirty="0" err="1">
                <a:latin typeface="Arial" panose="020B0604020202020204" pitchFamily="34" charset="0"/>
              </a:rPr>
              <a:t>corneals</a:t>
            </a:r>
            <a:endParaRPr lang="en-US" altLang="en-US" dirty="0">
              <a:latin typeface="Arial" panose="020B0604020202020204" pitchFamily="34" charset="0"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No facial asymmetry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Intact gross hearing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Good gag</a:t>
            </a:r>
            <a:endParaRPr lang="en-US" altLang="en-US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3">
            <a:extLst>
              <a:ext uri="{FF2B5EF4-FFF2-40B4-BE49-F238E27FC236}">
                <a16:creationId xmlns:a16="http://schemas.microsoft.com/office/drawing/2014/main" id="{62E9E033-802D-2F4B-8B3D-FEF8B35F51E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kumimoji="0" lang="en-US" altLang="en-US" sz="1400">
              <a:latin typeface="Arial" panose="020B0604020202020204" pitchFamily="34" charset="0"/>
            </a:endParaRPr>
          </a:p>
        </p:txBody>
      </p:sp>
      <p:sp>
        <p:nvSpPr>
          <p:cNvPr id="34818" name="Footer Placeholder 4">
            <a:extLst>
              <a:ext uri="{FF2B5EF4-FFF2-40B4-BE49-F238E27FC236}">
                <a16:creationId xmlns:a16="http://schemas.microsoft.com/office/drawing/2014/main" id="{3425FF0F-9435-B64C-9739-035472027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kumimoji="0" lang="en-US" altLang="en-US" sz="1400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D41E818-3C7D-944D-82AE-786D3204E2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Neurological Examination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61A3ACD1-67ED-1B40-8144-8289CEB7F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Tongue midline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Motor: 5/5 on all extremities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Sensory: no deficits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DTRs ++ on all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No </a:t>
            </a:r>
            <a:r>
              <a:rPr lang="en-US" altLang="en-US" dirty="0" err="1">
                <a:latin typeface="Arial" panose="020B0604020202020204" pitchFamily="34" charset="0"/>
              </a:rPr>
              <a:t>babinski</a:t>
            </a:r>
            <a:r>
              <a:rPr lang="en-US" altLang="en-US" dirty="0">
                <a:latin typeface="Arial" panose="020B0604020202020204" pitchFamily="34" charset="0"/>
              </a:rPr>
              <a:t>, no clonus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No neck rigidity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Arial" panose="020B0604020202020204" pitchFamily="34" charset="0"/>
              </a:rPr>
              <a:t>No nystagmus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>
            <a:extLst>
              <a:ext uri="{FF2B5EF4-FFF2-40B4-BE49-F238E27FC236}">
                <a16:creationId xmlns:a16="http://schemas.microsoft.com/office/drawing/2014/main" id="{3020CE90-0F49-3E43-B58A-D07778A95B1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kumimoji="0" lang="en-US" altLang="en-US" sz="1400">
              <a:latin typeface="Arial" panose="020B0604020202020204" pitchFamily="34" charset="0"/>
            </a:endParaRPr>
          </a:p>
        </p:txBody>
      </p:sp>
      <p:sp>
        <p:nvSpPr>
          <p:cNvPr id="35842" name="Footer Placeholder 4">
            <a:extLst>
              <a:ext uri="{FF2B5EF4-FFF2-40B4-BE49-F238E27FC236}">
                <a16:creationId xmlns:a16="http://schemas.microsoft.com/office/drawing/2014/main" id="{04D5F078-85C6-A744-9C6E-E918223FD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kumimoji="0" lang="en-US" altLang="en-US" sz="1400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67F678B1-7CB3-434D-BDFA-24C418009A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>
                <a:solidFill>
                  <a:srgbClr val="FF0000"/>
                </a:solidFill>
              </a:rPr>
              <a:t>Answer the ff: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F804ACA-5E69-9645-B723-A35C3745B0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78800" cy="4533900"/>
          </a:xfrm>
        </p:spPr>
        <p:txBody>
          <a:bodyPr/>
          <a:lstStyle/>
          <a:p>
            <a:pPr marL="609600" indent="-609600">
              <a:buFont typeface="Monotype Sorts" pitchFamily="2" charset="2"/>
              <a:buAutoNum type="arabicPeriod"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What is the first step in evaluating children who present with anterior neck mass?</a:t>
            </a:r>
          </a:p>
          <a:p>
            <a:pPr marL="609600" indent="-609600">
              <a:buFont typeface="Monotype Sorts" pitchFamily="2" charset="2"/>
              <a:buAutoNum type="arabicPeriod"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What important anatomical distinction should you do?</a:t>
            </a:r>
          </a:p>
          <a:p>
            <a:pPr marL="609600" indent="-609600">
              <a:buFont typeface="Monotype Sorts" pitchFamily="2" charset="2"/>
              <a:buAutoNum type="arabicPeriod"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What laboratory tests will you request?</a:t>
            </a:r>
          </a:p>
          <a:p>
            <a:pPr marL="609600" indent="-609600">
              <a:buFont typeface="Monotype Sorts" pitchFamily="2" charset="2"/>
              <a:buAutoNum type="arabicPeriod"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When do you do biopsy?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>
            <a:extLst>
              <a:ext uri="{FF2B5EF4-FFF2-40B4-BE49-F238E27FC236}">
                <a16:creationId xmlns:a16="http://schemas.microsoft.com/office/drawing/2014/main" id="{51358465-42AE-6548-8A69-0A870E51239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kumimoji="0" lang="en-US" altLang="en-US" sz="1400">
              <a:latin typeface="Arial" panose="020B0604020202020204" pitchFamily="34" charset="0"/>
            </a:endParaRPr>
          </a:p>
        </p:txBody>
      </p:sp>
      <p:sp>
        <p:nvSpPr>
          <p:cNvPr id="35842" name="Footer Placeholder 4">
            <a:extLst>
              <a:ext uri="{FF2B5EF4-FFF2-40B4-BE49-F238E27FC236}">
                <a16:creationId xmlns:a16="http://schemas.microsoft.com/office/drawing/2014/main" id="{9FE33281-AB57-1D49-8F3B-4FD1835D4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bg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bg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bg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bg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endParaRPr kumimoji="0" lang="en-US" altLang="en-US" sz="1400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B50BD0E-E04A-6F40-96BA-50239859B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>
                <a:solidFill>
                  <a:srgbClr val="FF0000"/>
                </a:solidFill>
              </a:rPr>
              <a:t>Answer the ff: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8D38DEA-C317-A34C-8C2A-DFD5F8415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78800" cy="45339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5) What medication will you give? Side-effects of treatment ?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6) What is the role of medical, surgical and radioactive therapy?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</a:rPr>
              <a:t>7) Will her condition affect future pregnancy?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A5F716-98EF-42EF-A471-87C6DFDCC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87687D8-4EF1-4EF2-BF7E-74BB4A3D1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1630437" y="2300932"/>
            <a:ext cx="331406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4EBA9D-2DD0-8D4D-BECA-28125C2940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25" r="10344" b="-1"/>
          <a:stretch/>
        </p:blipFill>
        <p:spPr>
          <a:xfrm>
            <a:off x="1765933" y="544297"/>
            <a:ext cx="5821443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72E8F-E3D9-E840-8D28-EFACE4562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Case Scenario (DKA)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3BCFF-374B-5446-BCB1-024434687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496" indent="-457200">
              <a:buClrTx/>
              <a:buFont typeface="Arial" panose="020B0604020202020204" pitchFamily="34" charset="0"/>
              <a:buChar char="•"/>
              <a:defRPr/>
            </a:pPr>
            <a:r>
              <a:rPr lang="en-PH" sz="2800" dirty="0"/>
              <a:t>J.F. ,7 y/o , Female, Filipino ,</a:t>
            </a:r>
            <a:r>
              <a:rPr lang="en-PH" sz="2800" dirty="0" err="1"/>
              <a:t>Iglesia</a:t>
            </a:r>
            <a:r>
              <a:rPr lang="en-PH" sz="2800" dirty="0"/>
              <a:t> </a:t>
            </a:r>
            <a:r>
              <a:rPr lang="en-PH" sz="2800" dirty="0" err="1"/>
              <a:t>ni</a:t>
            </a:r>
            <a:r>
              <a:rPr lang="en-PH" sz="2800" dirty="0"/>
              <a:t> Cristo  from Marikina City</a:t>
            </a:r>
          </a:p>
          <a:p>
            <a:pPr>
              <a:buFont typeface="Wingdings" pitchFamily="2" charset="2"/>
              <a:buNone/>
              <a:defRPr/>
            </a:pPr>
            <a:r>
              <a:rPr lang="en-PH" sz="2800" dirty="0">
                <a:solidFill>
                  <a:srgbClr val="0070C0"/>
                </a:solidFill>
              </a:rPr>
              <a:t>CHIEF COMPLAINT</a:t>
            </a:r>
            <a:r>
              <a:rPr lang="en-PH" sz="2800" dirty="0"/>
              <a:t>: generalized body weakness</a:t>
            </a:r>
          </a:p>
          <a:p>
            <a:pPr>
              <a:buFont typeface="Wingdings" pitchFamily="2" charset="2"/>
              <a:buNone/>
              <a:defRPr/>
            </a:pPr>
            <a:r>
              <a:rPr lang="en-PH" sz="2800" dirty="0"/>
              <a:t>HPI: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PH" sz="2400" dirty="0"/>
              <a:t>4 weeks PTA: Fever ,Dysuria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PH" sz="2400" dirty="0"/>
              <a:t>	No cough/colds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PH" sz="2400" dirty="0"/>
              <a:t>	Consult private MD  ; UA. -- UTI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PH" sz="2400" dirty="0"/>
              <a:t>	Cotrimoxazole 5 </a:t>
            </a:r>
            <a:r>
              <a:rPr lang="en-PH" sz="2400" dirty="0" err="1"/>
              <a:t>mkd</a:t>
            </a:r>
            <a:r>
              <a:rPr lang="en-PH" sz="2400" dirty="0"/>
              <a:t> x 7 days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PH" sz="2400" dirty="0"/>
              <a:t>	Paracetamol 10 </a:t>
            </a:r>
            <a:r>
              <a:rPr lang="en-PH" sz="2400" dirty="0" err="1"/>
              <a:t>mkd</a:t>
            </a:r>
            <a:r>
              <a:rPr lang="en-PH" sz="2400" dirty="0"/>
              <a:t> prn x fever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PH" sz="2800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F0AFA-4E01-764E-AE1D-5378820F5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62000"/>
            <a:ext cx="8382000" cy="45307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PH" dirty="0"/>
              <a:t>2 weeks PTA: Polyuria, Nocturia,  Polydipsia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PH" dirty="0"/>
              <a:t>1 week PTA: </a:t>
            </a:r>
            <a:r>
              <a:rPr lang="en-PH" dirty="0">
                <a:cs typeface="Calibri"/>
              </a:rPr>
              <a:t>↓ </a:t>
            </a:r>
            <a:r>
              <a:rPr lang="en-PH" dirty="0"/>
              <a:t>appetite  </a:t>
            </a:r>
            <a:r>
              <a:rPr lang="en-PH" dirty="0">
                <a:cs typeface="Calibri"/>
              </a:rPr>
              <a:t>↓ </a:t>
            </a:r>
            <a:r>
              <a:rPr lang="en-PH" dirty="0"/>
              <a:t>activity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PH" dirty="0"/>
              <a:t>                Weight loss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PH" dirty="0" err="1"/>
              <a:t>FFup</a:t>
            </a:r>
            <a:r>
              <a:rPr lang="en-PH" dirty="0"/>
              <a:t> same MD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PH" dirty="0"/>
              <a:t>CBC and SE: normal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PH" dirty="0"/>
              <a:t>UA: UTI - Cotrimoxazole 5mkd x 7 days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7502F-97C1-6B44-B71A-C91A844DF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Font typeface="Wingdings" pitchFamily="2" charset="2"/>
              <a:buNone/>
              <a:defRPr/>
            </a:pPr>
            <a:r>
              <a:rPr lang="en-US" dirty="0"/>
              <a:t>3 days PTA: </a:t>
            </a:r>
            <a:r>
              <a:rPr lang="en-PH" dirty="0">
                <a:cs typeface="Calibri"/>
              </a:rPr>
              <a:t>No improvement ,Occasional DOB ,	No fever/cough/colds</a:t>
            </a:r>
          </a:p>
          <a:p>
            <a:pPr marL="82296" indent="0">
              <a:buFont typeface="Wingdings" pitchFamily="2" charset="2"/>
              <a:buNone/>
              <a:defRPr/>
            </a:pPr>
            <a:r>
              <a:rPr lang="en-PH" dirty="0">
                <a:cs typeface="Calibri"/>
              </a:rPr>
              <a:t>Consult diff MD: ATP</a:t>
            </a:r>
          </a:p>
          <a:p>
            <a:pPr marL="82296" indent="0">
              <a:buFont typeface="Wingdings" pitchFamily="2" charset="2"/>
              <a:buNone/>
              <a:defRPr/>
            </a:pPr>
            <a:r>
              <a:rPr lang="en-PH" dirty="0">
                <a:cs typeface="Calibri"/>
              </a:rPr>
              <a:t>Cotrimoxazole shifted to Clarithromycin 15mkd  </a:t>
            </a:r>
          </a:p>
          <a:p>
            <a:pPr marL="82296" indent="0">
              <a:buFont typeface="Wingdings" pitchFamily="2" charset="2"/>
              <a:buNone/>
              <a:defRPr/>
            </a:pPr>
            <a:endParaRPr lang="en-PH" dirty="0">
              <a:cs typeface="Calibri"/>
            </a:endParaRPr>
          </a:p>
          <a:p>
            <a:pPr marL="82296" indent="0">
              <a:buFont typeface="Wingdings" pitchFamily="2" charset="2"/>
              <a:buNone/>
              <a:defRPr/>
            </a:pPr>
            <a:r>
              <a:rPr lang="en-PH" dirty="0">
                <a:cs typeface="Calibri"/>
              </a:rPr>
              <a:t>Day of admission: </a:t>
            </a:r>
            <a:r>
              <a:rPr lang="en-PH" dirty="0"/>
              <a:t>DOB ,Weakness</a:t>
            </a:r>
          </a:p>
          <a:p>
            <a:pPr marL="82296" indent="0">
              <a:buFont typeface="Wingdings" pitchFamily="2" charset="2"/>
              <a:buNone/>
              <a:defRPr/>
            </a:pPr>
            <a:r>
              <a:rPr lang="en-PH" dirty="0"/>
              <a:t>	No vomiting. No abd pain</a:t>
            </a:r>
          </a:p>
          <a:p>
            <a:pPr marL="82296" indent="0">
              <a:buFont typeface="Wingdings" pitchFamily="2" charset="2"/>
              <a:buNone/>
              <a:defRPr/>
            </a:pPr>
            <a:r>
              <a:rPr lang="en-PH" dirty="0"/>
              <a:t>	Secondary hospital, Work-ups normal</a:t>
            </a:r>
          </a:p>
          <a:p>
            <a:pPr marL="82296" indent="0">
              <a:buFont typeface="Wingdings" pitchFamily="2" charset="2"/>
              <a:buNone/>
              <a:defRPr/>
            </a:pPr>
            <a:r>
              <a:rPr lang="en-PH" dirty="0"/>
              <a:t>	RBS: 23.8mg/dl</a:t>
            </a:r>
          </a:p>
          <a:p>
            <a:pPr marL="82296" indent="0">
              <a:buFont typeface="Wingdings" pitchFamily="2" charset="2"/>
              <a:buNone/>
              <a:defRPr/>
            </a:pPr>
            <a:r>
              <a:rPr lang="en-PH" dirty="0"/>
              <a:t>	UA: ph5, glucosuria 3+</a:t>
            </a:r>
          </a:p>
          <a:p>
            <a:pPr marL="82296" indent="0">
              <a:buFont typeface="Wingdings" pitchFamily="2" charset="2"/>
              <a:buNone/>
              <a:defRPr/>
            </a:pPr>
            <a:r>
              <a:rPr lang="en-PH" dirty="0"/>
              <a:t>	IVF hydration</a:t>
            </a:r>
          </a:p>
          <a:p>
            <a:pPr marL="82296" indent="0">
              <a:buFont typeface="Wingdings" pitchFamily="2" charset="2"/>
              <a:buNone/>
              <a:defRPr/>
            </a:pPr>
            <a:endParaRPr lang="en-PH" dirty="0"/>
          </a:p>
          <a:p>
            <a:pPr marL="82296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C1AFAF6-F80C-D743-A9EF-1FB2BDB43D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Immediate Postnatal</a:t>
            </a:r>
            <a:br>
              <a:rPr lang="en-US" altLang="en-US" sz="3600" dirty="0"/>
            </a:br>
            <a:r>
              <a:rPr lang="en-US" altLang="en-US" sz="3600" dirty="0"/>
              <a:t> course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F180F5F-97BE-0F4E-BE8E-920358E665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good cry , Good activity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Good suck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(-) jaundice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Had urine output on the first day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Breastfed after 2 hours from birth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F5AC8-6D70-1541-AAD9-5F5A436AB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br>
              <a:rPr lang="en-PH" b="1" dirty="0"/>
            </a:br>
            <a:r>
              <a:rPr lang="en-PH" sz="3200" b="1" dirty="0"/>
              <a:t>PHYSICAL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0D3E9-A925-FE41-B00C-BC2EC9ADC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fr-FR" sz="2400" dirty="0" err="1">
                <a:solidFill>
                  <a:srgbClr val="FF0000"/>
                </a:solidFill>
              </a:rPr>
              <a:t>Awake</a:t>
            </a:r>
            <a:r>
              <a:rPr lang="fr-FR" sz="2400" dirty="0">
                <a:solidFill>
                  <a:srgbClr val="FF0000"/>
                </a:solidFill>
              </a:rPr>
              <a:t>, </a:t>
            </a:r>
            <a:r>
              <a:rPr lang="fr-FR" sz="2400" dirty="0" err="1">
                <a:solidFill>
                  <a:srgbClr val="FF0000"/>
                </a:solidFill>
              </a:rPr>
              <a:t>weak</a:t>
            </a:r>
            <a:r>
              <a:rPr lang="fr-FR" sz="2400" dirty="0">
                <a:solidFill>
                  <a:srgbClr val="FF0000"/>
                </a:solidFill>
              </a:rPr>
              <a:t>-</a:t>
            </a:r>
            <a:r>
              <a:rPr lang="fr-FR" sz="2400" dirty="0" err="1">
                <a:solidFill>
                  <a:srgbClr val="FF0000"/>
                </a:solidFill>
              </a:rPr>
              <a:t>looking</a:t>
            </a:r>
            <a:r>
              <a:rPr lang="fr-FR" sz="2400" dirty="0">
                <a:solidFill>
                  <a:srgbClr val="FF0000"/>
                </a:solidFill>
              </a:rPr>
              <a:t>, </a:t>
            </a:r>
            <a:r>
              <a:rPr lang="fr-FR" sz="2400" dirty="0" err="1">
                <a:solidFill>
                  <a:srgbClr val="FF0000"/>
                </a:solidFill>
              </a:rPr>
              <a:t>drowsy</a:t>
            </a:r>
            <a:r>
              <a:rPr lang="en-US" sz="2400" dirty="0">
                <a:solidFill>
                  <a:srgbClr val="FF0000"/>
                </a:solidFill>
              </a:rPr>
              <a:t>, in </a:t>
            </a:r>
            <a:r>
              <a:rPr lang="en-US" sz="2400" dirty="0" err="1">
                <a:solidFill>
                  <a:srgbClr val="FF0000"/>
                </a:solidFill>
              </a:rPr>
              <a:t>cardiorespiratory</a:t>
            </a:r>
            <a:r>
              <a:rPr lang="en-US" sz="2400" dirty="0">
                <a:solidFill>
                  <a:srgbClr val="FF0000"/>
                </a:solidFill>
              </a:rPr>
              <a:t> distress </a:t>
            </a:r>
            <a:endParaRPr lang="en-PH" sz="24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fr-FR" sz="2400" dirty="0">
                <a:solidFill>
                  <a:srgbClr val="FF0000"/>
                </a:solidFill>
              </a:rPr>
              <a:t>BP 70/40mmHg     CR 110/min    RR 30/m	</a:t>
            </a:r>
            <a:r>
              <a:rPr lang="fr-FR" sz="2400" dirty="0" err="1">
                <a:solidFill>
                  <a:srgbClr val="FF0000"/>
                </a:solidFill>
              </a:rPr>
              <a:t>Temp</a:t>
            </a:r>
            <a:r>
              <a:rPr lang="fr-FR" sz="2400" dirty="0">
                <a:solidFill>
                  <a:srgbClr val="FF0000"/>
                </a:solidFill>
              </a:rPr>
              <a:t> 36.8C </a:t>
            </a:r>
            <a:endParaRPr lang="en-PH" sz="24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fr-FR" sz="2400" dirty="0" err="1">
                <a:solidFill>
                  <a:srgbClr val="FF0000"/>
                </a:solidFill>
              </a:rPr>
              <a:t>Wt</a:t>
            </a:r>
            <a:r>
              <a:rPr lang="fr-FR" sz="2400" dirty="0">
                <a:solidFill>
                  <a:srgbClr val="FF0000"/>
                </a:solidFill>
              </a:rPr>
              <a:t> 16 kg (z&lt;-2)          Ht 112cm (z&lt;-1)		BMI 13 (z&lt;-1)</a:t>
            </a:r>
            <a:endParaRPr lang="en-PH" sz="24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fr-FR" sz="2400" dirty="0">
                <a:solidFill>
                  <a:srgbClr val="FF0000"/>
                </a:solidFill>
              </a:rPr>
              <a:t>Warm dry skin</a:t>
            </a:r>
            <a:r>
              <a:rPr lang="fr-FR" sz="2400" dirty="0"/>
              <a:t>, no active dermatoses</a:t>
            </a:r>
            <a:endParaRPr lang="en-PH" sz="2400" dirty="0"/>
          </a:p>
          <a:p>
            <a:pPr>
              <a:buFont typeface="Wingdings" pitchFamily="2" charset="2"/>
              <a:buNone/>
              <a:defRPr/>
            </a:pPr>
            <a:r>
              <a:rPr lang="fr-FR" sz="2400" dirty="0"/>
              <a:t>Pink </a:t>
            </a:r>
            <a:r>
              <a:rPr lang="fr-FR" sz="2400" dirty="0" err="1"/>
              <a:t>palpebral</a:t>
            </a:r>
            <a:r>
              <a:rPr lang="fr-FR" sz="2400" dirty="0"/>
              <a:t> </a:t>
            </a:r>
            <a:r>
              <a:rPr lang="fr-FR" sz="2400" dirty="0" err="1"/>
              <a:t>conjunctiva</a:t>
            </a:r>
            <a:r>
              <a:rPr lang="fr-FR" sz="2400" dirty="0"/>
              <a:t>, </a:t>
            </a:r>
            <a:r>
              <a:rPr lang="fr-FR" sz="2400" dirty="0" err="1"/>
              <a:t>anicteric</a:t>
            </a:r>
            <a:r>
              <a:rPr lang="fr-FR" sz="2400" dirty="0"/>
              <a:t> </a:t>
            </a:r>
            <a:r>
              <a:rPr lang="fr-FR" sz="2400" dirty="0" err="1"/>
              <a:t>sclera</a:t>
            </a:r>
            <a:r>
              <a:rPr lang="fr-FR" sz="2400" dirty="0"/>
              <a:t>, </a:t>
            </a:r>
            <a:r>
              <a:rPr lang="fr-FR" sz="2400" dirty="0" err="1">
                <a:solidFill>
                  <a:srgbClr val="FF0000"/>
                </a:solidFill>
              </a:rPr>
              <a:t>sunken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eyes</a:t>
            </a:r>
            <a:r>
              <a:rPr lang="fr-FR" sz="2400" dirty="0"/>
              <a:t>,</a:t>
            </a:r>
            <a:r>
              <a:rPr lang="fr-FR" sz="2400" dirty="0">
                <a:solidFill>
                  <a:srgbClr val="FF0000"/>
                </a:solidFill>
              </a:rPr>
              <a:t>(+) </a:t>
            </a:r>
            <a:r>
              <a:rPr lang="fr-FR" sz="2400" dirty="0" err="1">
                <a:solidFill>
                  <a:srgbClr val="FF0000"/>
                </a:solidFill>
              </a:rPr>
              <a:t>alar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flaring</a:t>
            </a:r>
            <a:r>
              <a:rPr lang="fr-FR" sz="2400" dirty="0"/>
              <a:t>,, </a:t>
            </a:r>
            <a:r>
              <a:rPr lang="fr-FR" sz="2400" dirty="0">
                <a:solidFill>
                  <a:srgbClr val="FF0000"/>
                </a:solidFill>
              </a:rPr>
              <a:t>dry </a:t>
            </a:r>
            <a:r>
              <a:rPr lang="fr-FR" sz="2400" dirty="0" err="1">
                <a:solidFill>
                  <a:srgbClr val="FF0000"/>
                </a:solidFill>
              </a:rPr>
              <a:t>lips</a:t>
            </a:r>
            <a:r>
              <a:rPr lang="fr-FR" sz="2400" dirty="0">
                <a:solidFill>
                  <a:srgbClr val="FF0000"/>
                </a:solidFill>
              </a:rPr>
              <a:t> and buccal </a:t>
            </a:r>
            <a:r>
              <a:rPr lang="fr-FR" sz="2400" dirty="0" err="1">
                <a:solidFill>
                  <a:srgbClr val="FF0000"/>
                </a:solidFill>
              </a:rPr>
              <a:t>mucosa</a:t>
            </a:r>
            <a:r>
              <a:rPr lang="fr-FR" sz="2400" dirty="0"/>
              <a:t>, </a:t>
            </a:r>
            <a:endParaRPr lang="en-PH" sz="2400" dirty="0"/>
          </a:p>
          <a:p>
            <a:pPr>
              <a:buFont typeface="Wingdings" pitchFamily="2" charset="2"/>
              <a:buNone/>
              <a:defRPr/>
            </a:pPr>
            <a:r>
              <a:rPr lang="fr-FR" sz="2400" dirty="0" err="1"/>
              <a:t>Supple</a:t>
            </a:r>
            <a:r>
              <a:rPr lang="fr-FR" sz="2400" dirty="0"/>
              <a:t> neck, no cervical </a:t>
            </a:r>
            <a:r>
              <a:rPr lang="fr-FR" sz="2400" dirty="0" err="1"/>
              <a:t>lymphadenopathy</a:t>
            </a:r>
            <a:endParaRPr lang="en-PH" sz="2400" dirty="0"/>
          </a:p>
        </p:txBody>
      </p:sp>
    </p:spTree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5A180-2F79-B945-B3A5-95ED284B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en-PH" b="1" dirty="0"/>
            </a:br>
            <a:r>
              <a:rPr lang="en-PH" sz="3600" dirty="0"/>
              <a:t>Pertinent PE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EEA44-A2E5-BB4C-9A9C-707876CE2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dirty="0" err="1"/>
              <a:t>Symmetrical</a:t>
            </a:r>
            <a:r>
              <a:rPr lang="fr-FR" sz="2400" dirty="0"/>
              <a:t> </a:t>
            </a:r>
            <a:r>
              <a:rPr lang="fr-FR" sz="2400" dirty="0" err="1"/>
              <a:t>chest</a:t>
            </a:r>
            <a:r>
              <a:rPr lang="fr-FR" sz="2400" dirty="0"/>
              <a:t> expansion, </a:t>
            </a:r>
            <a:r>
              <a:rPr lang="fr-FR" sz="2400" dirty="0">
                <a:solidFill>
                  <a:srgbClr val="FF0000"/>
                </a:solidFill>
              </a:rPr>
              <a:t>(+) </a:t>
            </a:r>
            <a:r>
              <a:rPr lang="fr-FR" sz="2400" dirty="0" err="1">
                <a:solidFill>
                  <a:srgbClr val="FF0000"/>
                </a:solidFill>
              </a:rPr>
              <a:t>mild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subcostal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retractions</a:t>
            </a:r>
            <a:r>
              <a:rPr lang="fr-FR" sz="2400" dirty="0">
                <a:solidFill>
                  <a:srgbClr val="FF0000"/>
                </a:solidFill>
              </a:rPr>
              <a:t>, </a:t>
            </a:r>
            <a:r>
              <a:rPr lang="fr-FR" sz="2400" dirty="0" err="1">
                <a:solidFill>
                  <a:srgbClr val="FF0000"/>
                </a:solidFill>
              </a:rPr>
              <a:t>Kussmaul’s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breathing</a:t>
            </a:r>
            <a:r>
              <a:rPr lang="en-US" sz="2400" dirty="0">
                <a:solidFill>
                  <a:srgbClr val="FF0000"/>
                </a:solidFill>
              </a:rPr>
              <a:t>,</a:t>
            </a:r>
            <a:r>
              <a:rPr lang="en-US" sz="2400" dirty="0"/>
              <a:t>, </a:t>
            </a:r>
            <a:r>
              <a:rPr lang="fr-FR" sz="2400" dirty="0" err="1">
                <a:solidFill>
                  <a:srgbClr val="FF0000"/>
                </a:solidFill>
              </a:rPr>
              <a:t>clear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breath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sounds</a:t>
            </a:r>
            <a:r>
              <a:rPr lang="fr-FR" sz="2400" dirty="0"/>
              <a:t>, no </a:t>
            </a:r>
            <a:r>
              <a:rPr lang="fr-FR" sz="2400" dirty="0" err="1"/>
              <a:t>crackles</a:t>
            </a:r>
            <a:r>
              <a:rPr lang="fr-FR" sz="2400" dirty="0"/>
              <a:t>, </a:t>
            </a:r>
            <a:r>
              <a:rPr lang="fr-FR" sz="2400" dirty="0" err="1"/>
              <a:t>wheezes</a:t>
            </a:r>
            <a:r>
              <a:rPr lang="fr-FR" sz="2400" dirty="0"/>
              <a:t> </a:t>
            </a:r>
            <a:r>
              <a:rPr lang="fr-FR" sz="2400" dirty="0" err="1"/>
              <a:t>nor</a:t>
            </a:r>
            <a:r>
              <a:rPr lang="fr-FR" sz="2400" dirty="0"/>
              <a:t> </a:t>
            </a:r>
            <a:r>
              <a:rPr lang="fr-FR" sz="2400" dirty="0" err="1"/>
              <a:t>rhonchi</a:t>
            </a:r>
            <a:endParaRPr lang="en-PH" sz="24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dirty="0" err="1"/>
              <a:t>Adynamic</a:t>
            </a:r>
            <a:r>
              <a:rPr lang="fr-FR" sz="2400" dirty="0"/>
              <a:t> </a:t>
            </a:r>
            <a:r>
              <a:rPr lang="fr-FR" sz="2400" dirty="0" err="1"/>
              <a:t>precordium</a:t>
            </a:r>
            <a:r>
              <a:rPr lang="fr-FR" sz="2400" dirty="0"/>
              <a:t>, apex beat </a:t>
            </a:r>
            <a:r>
              <a:rPr lang="fr-FR" sz="2400" dirty="0" err="1"/>
              <a:t>at</a:t>
            </a:r>
            <a:r>
              <a:rPr lang="fr-FR" sz="2400" dirty="0"/>
              <a:t> 5th LICS MCL, </a:t>
            </a:r>
            <a:r>
              <a:rPr lang="fr-FR" sz="2400" dirty="0" err="1">
                <a:solidFill>
                  <a:srgbClr val="FF0000"/>
                </a:solidFill>
              </a:rPr>
              <a:t>tachycardic</a:t>
            </a:r>
            <a:r>
              <a:rPr lang="fr-FR" sz="2400" dirty="0">
                <a:solidFill>
                  <a:srgbClr val="FF0000"/>
                </a:solidFill>
              </a:rPr>
              <a:t>, </a:t>
            </a:r>
            <a:r>
              <a:rPr lang="fr-FR" sz="2400" dirty="0" err="1">
                <a:solidFill>
                  <a:srgbClr val="FF0000"/>
                </a:solidFill>
              </a:rPr>
              <a:t>regular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rhythm</a:t>
            </a:r>
            <a:r>
              <a:rPr lang="fr-FR" sz="2400" dirty="0">
                <a:solidFill>
                  <a:srgbClr val="FF0000"/>
                </a:solidFill>
              </a:rPr>
              <a:t>,</a:t>
            </a:r>
            <a:r>
              <a:rPr lang="fr-FR" sz="2400" dirty="0"/>
              <a:t> no </a:t>
            </a:r>
            <a:r>
              <a:rPr lang="fr-FR" sz="2400" dirty="0" err="1"/>
              <a:t>murmur</a:t>
            </a:r>
            <a:r>
              <a:rPr lang="fr-FR" sz="2400" dirty="0"/>
              <a:t>, no </a:t>
            </a:r>
            <a:r>
              <a:rPr lang="fr-FR" sz="2400" dirty="0" err="1"/>
              <a:t>heaves</a:t>
            </a:r>
            <a:r>
              <a:rPr lang="fr-FR" sz="2400" dirty="0"/>
              <a:t>, no lifts </a:t>
            </a:r>
            <a:r>
              <a:rPr lang="fr-FR" sz="2400" dirty="0" err="1"/>
              <a:t>nor</a:t>
            </a:r>
            <a:r>
              <a:rPr lang="fr-FR" sz="2400" dirty="0"/>
              <a:t> </a:t>
            </a:r>
            <a:r>
              <a:rPr lang="fr-FR" sz="2400" dirty="0" err="1"/>
              <a:t>thrills</a:t>
            </a:r>
            <a:r>
              <a:rPr lang="fr-FR" sz="2400" dirty="0"/>
              <a:t> </a:t>
            </a:r>
            <a:endParaRPr lang="en-PH" sz="24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dirty="0"/>
              <a:t>Flat abdomen, </a:t>
            </a:r>
            <a:r>
              <a:rPr lang="fr-FR" sz="2400" dirty="0" err="1"/>
              <a:t>normoactive</a:t>
            </a:r>
            <a:r>
              <a:rPr lang="fr-FR" sz="2400" dirty="0"/>
              <a:t> </a:t>
            </a:r>
            <a:r>
              <a:rPr lang="fr-FR" sz="2400" dirty="0" err="1"/>
              <a:t>bowel</a:t>
            </a:r>
            <a:r>
              <a:rPr lang="fr-FR" sz="2400" dirty="0"/>
              <a:t> </a:t>
            </a:r>
            <a:r>
              <a:rPr lang="fr-FR" sz="2400" dirty="0" err="1"/>
              <a:t>sounds</a:t>
            </a:r>
            <a:r>
              <a:rPr lang="fr-FR" sz="2400" dirty="0"/>
              <a:t>, </a:t>
            </a:r>
            <a:r>
              <a:rPr lang="fr-FR" sz="2400" dirty="0" err="1"/>
              <a:t>tympanitic</a:t>
            </a:r>
            <a:r>
              <a:rPr lang="fr-FR" sz="2400" dirty="0"/>
              <a:t> on all quadrant, no </a:t>
            </a:r>
            <a:r>
              <a:rPr lang="fr-FR" sz="2400" dirty="0" err="1"/>
              <a:t>tenderness</a:t>
            </a:r>
            <a:r>
              <a:rPr lang="fr-FR" sz="2400" dirty="0"/>
              <a:t>, no </a:t>
            </a:r>
            <a:r>
              <a:rPr lang="fr-FR" sz="2400" dirty="0" err="1"/>
              <a:t>organomegaly</a:t>
            </a:r>
            <a:r>
              <a:rPr lang="fr-FR" sz="2400" dirty="0"/>
              <a:t> </a:t>
            </a:r>
            <a:endParaRPr lang="en-PH" sz="24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dirty="0" err="1"/>
              <a:t>Grossly</a:t>
            </a:r>
            <a:r>
              <a:rPr lang="fr-FR" sz="2400" dirty="0"/>
              <a:t> </a:t>
            </a:r>
            <a:r>
              <a:rPr lang="fr-FR" sz="2400" dirty="0" err="1"/>
              <a:t>female</a:t>
            </a:r>
            <a:r>
              <a:rPr lang="fr-FR" sz="2400" dirty="0"/>
              <a:t> </a:t>
            </a:r>
            <a:r>
              <a:rPr lang="fr-FR" sz="2400" dirty="0" err="1"/>
              <a:t>genitalia</a:t>
            </a:r>
            <a:r>
              <a:rPr lang="fr-FR" sz="2400" dirty="0"/>
              <a:t>, no vaginal </a:t>
            </a:r>
            <a:r>
              <a:rPr lang="fr-FR" sz="2400" dirty="0" err="1"/>
              <a:t>discharge</a:t>
            </a:r>
            <a:r>
              <a:rPr lang="fr-FR" sz="2400" dirty="0"/>
              <a:t> </a:t>
            </a:r>
            <a:r>
              <a:rPr lang="fr-FR" sz="2400" dirty="0" err="1"/>
              <a:t>nor</a:t>
            </a:r>
            <a:r>
              <a:rPr lang="fr-FR" sz="2400" dirty="0"/>
              <a:t> </a:t>
            </a:r>
            <a:r>
              <a:rPr lang="fr-FR" sz="2400" dirty="0" err="1"/>
              <a:t>erythema</a:t>
            </a:r>
            <a:endParaRPr lang="en-PH" sz="24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fr-FR" sz="2400" dirty="0" err="1">
                <a:solidFill>
                  <a:srgbClr val="FF0000"/>
                </a:solidFill>
              </a:rPr>
              <a:t>Fair</a:t>
            </a:r>
            <a:r>
              <a:rPr lang="fr-FR" sz="2400" dirty="0">
                <a:solidFill>
                  <a:srgbClr val="FF0000"/>
                </a:solidFill>
              </a:rPr>
              <a:t> pulses, warm </a:t>
            </a:r>
            <a:r>
              <a:rPr lang="fr-FR" sz="2400" dirty="0" err="1">
                <a:solidFill>
                  <a:srgbClr val="FF0000"/>
                </a:solidFill>
              </a:rPr>
              <a:t>extremities</a:t>
            </a:r>
            <a:r>
              <a:rPr lang="fr-FR" sz="2400" dirty="0">
                <a:solidFill>
                  <a:srgbClr val="FF0000"/>
                </a:solidFill>
              </a:rPr>
              <a:t>, </a:t>
            </a:r>
            <a:r>
              <a:rPr lang="fr-FR" sz="2400" dirty="0"/>
              <a:t>no </a:t>
            </a:r>
            <a:r>
              <a:rPr lang="fr-FR" sz="2400" dirty="0" err="1"/>
              <a:t>edema</a:t>
            </a:r>
            <a:r>
              <a:rPr lang="fr-FR" sz="2400" dirty="0"/>
              <a:t>, no </a:t>
            </a:r>
            <a:r>
              <a:rPr lang="fr-FR" sz="2400" dirty="0" err="1"/>
              <a:t>cyanosis</a:t>
            </a:r>
            <a:r>
              <a:rPr lang="fr-FR" sz="2400" dirty="0"/>
              <a:t>, </a:t>
            </a:r>
            <a:r>
              <a:rPr lang="fr-FR" sz="2400" dirty="0">
                <a:solidFill>
                  <a:srgbClr val="FF0000"/>
                </a:solidFill>
              </a:rPr>
              <a:t>CRT 3 sec </a:t>
            </a:r>
            <a:endParaRPr lang="en-PH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733F2-BE69-0A40-9168-95517FC30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en-PH" b="1" dirty="0"/>
            </a:br>
            <a:r>
              <a:rPr lang="en-PH" sz="3600" dirty="0"/>
              <a:t>NEUROLOGICAL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E1925-12CA-0244-B9CF-94288AF0E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s-ES" sz="2800" dirty="0" err="1">
                <a:solidFill>
                  <a:srgbClr val="FF0000"/>
                </a:solidFill>
              </a:rPr>
              <a:t>Drowsy</a:t>
            </a:r>
            <a:r>
              <a:rPr lang="es-ES" sz="2800" dirty="0">
                <a:solidFill>
                  <a:srgbClr val="FF0000"/>
                </a:solidFill>
              </a:rPr>
              <a:t>, </a:t>
            </a:r>
            <a:r>
              <a:rPr lang="es-ES" sz="2800" dirty="0" err="1">
                <a:solidFill>
                  <a:srgbClr val="FF0000"/>
                </a:solidFill>
              </a:rPr>
              <a:t>follows</a:t>
            </a:r>
            <a:r>
              <a:rPr lang="es-ES" sz="2800" dirty="0">
                <a:solidFill>
                  <a:srgbClr val="FF0000"/>
                </a:solidFill>
              </a:rPr>
              <a:t> </a:t>
            </a:r>
            <a:r>
              <a:rPr lang="es-ES" sz="2800" dirty="0" err="1">
                <a:solidFill>
                  <a:srgbClr val="FF0000"/>
                </a:solidFill>
              </a:rPr>
              <a:t>command</a:t>
            </a:r>
            <a:endParaRPr lang="en-PH" sz="28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s-ES" sz="2800" dirty="0" err="1"/>
              <a:t>Cranial</a:t>
            </a:r>
            <a:r>
              <a:rPr lang="es-ES" sz="2800" dirty="0"/>
              <a:t> </a:t>
            </a:r>
            <a:r>
              <a:rPr lang="es-ES" sz="2800" dirty="0" err="1"/>
              <a:t>Nerves</a:t>
            </a:r>
            <a:r>
              <a:rPr lang="es-ES" sz="2800" dirty="0"/>
              <a:t> </a:t>
            </a:r>
            <a:r>
              <a:rPr lang="es-ES" sz="2800" dirty="0" err="1"/>
              <a:t>intact</a:t>
            </a:r>
            <a:endParaRPr lang="es-ES" sz="2800" dirty="0"/>
          </a:p>
          <a:p>
            <a:pPr>
              <a:buFont typeface="Wingdings" pitchFamily="2" charset="2"/>
              <a:buNone/>
              <a:defRPr/>
            </a:pPr>
            <a:r>
              <a:rPr lang="es-ES" sz="2800" dirty="0" err="1"/>
              <a:t>Cerebellar</a:t>
            </a:r>
            <a:r>
              <a:rPr lang="es-ES" sz="2800" dirty="0"/>
              <a:t>: </a:t>
            </a:r>
            <a:r>
              <a:rPr lang="es-ES" sz="2800" dirty="0" err="1"/>
              <a:t>nystagmus</a:t>
            </a:r>
            <a:endParaRPr lang="en-PH" sz="2800" dirty="0"/>
          </a:p>
          <a:p>
            <a:pPr>
              <a:buFont typeface="Wingdings" pitchFamily="2" charset="2"/>
              <a:buNone/>
              <a:defRPr/>
            </a:pPr>
            <a:r>
              <a:rPr lang="en-PH" sz="2800" dirty="0"/>
              <a:t>No sensory deficits</a:t>
            </a:r>
          </a:p>
          <a:p>
            <a:pPr>
              <a:buFont typeface="Wingdings" pitchFamily="2" charset="2"/>
              <a:buNone/>
              <a:defRPr/>
            </a:pPr>
            <a:r>
              <a:rPr lang="es-ES" sz="2800" dirty="0"/>
              <a:t>Motor: Normal </a:t>
            </a:r>
            <a:r>
              <a:rPr lang="es-ES" sz="2800" dirty="0" err="1"/>
              <a:t>muscle</a:t>
            </a:r>
            <a:r>
              <a:rPr lang="es-ES" sz="2800" dirty="0"/>
              <a:t> </a:t>
            </a:r>
            <a:r>
              <a:rPr lang="es-ES" sz="2800" dirty="0" err="1"/>
              <a:t>tone</a:t>
            </a:r>
            <a:r>
              <a:rPr lang="es-ES" sz="2800" dirty="0"/>
              <a:t>, </a:t>
            </a:r>
            <a:r>
              <a:rPr lang="es-ES" sz="2800" dirty="0" err="1"/>
              <a:t>bulk</a:t>
            </a:r>
            <a:r>
              <a:rPr lang="es-ES" sz="2800" dirty="0"/>
              <a:t>, </a:t>
            </a:r>
            <a:r>
              <a:rPr lang="es-ES" sz="2800" dirty="0" err="1"/>
              <a:t>strength</a:t>
            </a:r>
            <a:r>
              <a:rPr lang="es-ES" sz="2800" dirty="0"/>
              <a:t>, can </a:t>
            </a:r>
            <a:r>
              <a:rPr lang="es-ES" sz="2800" dirty="0" err="1"/>
              <a:t>move</a:t>
            </a:r>
            <a:r>
              <a:rPr lang="es-ES" sz="2800" dirty="0"/>
              <a:t> </a:t>
            </a:r>
            <a:r>
              <a:rPr lang="es-ES" sz="2800" dirty="0" err="1"/>
              <a:t>all</a:t>
            </a:r>
            <a:r>
              <a:rPr lang="es-ES" sz="2800" dirty="0"/>
              <a:t> </a:t>
            </a:r>
            <a:r>
              <a:rPr lang="es-ES" sz="2800" dirty="0" err="1"/>
              <a:t>extremities</a:t>
            </a:r>
            <a:r>
              <a:rPr lang="es-ES" sz="2800" dirty="0"/>
              <a:t> </a:t>
            </a:r>
            <a:r>
              <a:rPr lang="es-ES" sz="2800" dirty="0" err="1"/>
              <a:t>equally</a:t>
            </a:r>
            <a:r>
              <a:rPr lang="es-ES" sz="2800" dirty="0"/>
              <a:t> and </a:t>
            </a:r>
            <a:r>
              <a:rPr lang="es-ES" sz="2800" dirty="0" err="1"/>
              <a:t>symmetrically</a:t>
            </a:r>
            <a:endParaRPr lang="en-PH" sz="2800" dirty="0"/>
          </a:p>
          <a:p>
            <a:pPr>
              <a:buFont typeface="Wingdings" pitchFamily="2" charset="2"/>
              <a:buNone/>
              <a:defRPr/>
            </a:pPr>
            <a:r>
              <a:rPr lang="es-ES" sz="2800" dirty="0"/>
              <a:t>DTR: ++ </a:t>
            </a:r>
            <a:r>
              <a:rPr lang="es-ES" sz="2800" dirty="0" err="1"/>
              <a:t>on</a:t>
            </a:r>
            <a:r>
              <a:rPr lang="es-ES" sz="2800" dirty="0"/>
              <a:t> </a:t>
            </a:r>
            <a:r>
              <a:rPr lang="es-ES" sz="2800" dirty="0" err="1"/>
              <a:t>all</a:t>
            </a:r>
            <a:r>
              <a:rPr lang="es-ES" sz="2800" dirty="0"/>
              <a:t> </a:t>
            </a:r>
            <a:r>
              <a:rPr lang="es-ES" sz="2800" dirty="0" err="1"/>
              <a:t>extremities</a:t>
            </a:r>
            <a:endParaRPr lang="en-PH" sz="2800" dirty="0"/>
          </a:p>
          <a:p>
            <a:pPr>
              <a:buFont typeface="Wingdings" pitchFamily="2" charset="2"/>
              <a:buNone/>
              <a:defRPr/>
            </a:pPr>
            <a:r>
              <a:rPr lang="es-ES" sz="2800" dirty="0"/>
              <a:t>No </a:t>
            </a:r>
            <a:r>
              <a:rPr lang="es-ES" sz="2800" dirty="0" err="1"/>
              <a:t>pathologic</a:t>
            </a:r>
            <a:r>
              <a:rPr lang="es-ES" sz="2800" dirty="0"/>
              <a:t> </a:t>
            </a:r>
            <a:r>
              <a:rPr lang="es-ES" sz="2800" dirty="0" err="1"/>
              <a:t>reflexes</a:t>
            </a:r>
            <a:r>
              <a:rPr lang="es-ES" sz="2800" dirty="0"/>
              <a:t>, No </a:t>
            </a:r>
            <a:r>
              <a:rPr lang="es-ES" sz="2800" dirty="0" err="1"/>
              <a:t>meningeal</a:t>
            </a:r>
            <a:r>
              <a:rPr lang="es-ES" sz="2800" dirty="0"/>
              <a:t> </a:t>
            </a:r>
            <a:r>
              <a:rPr lang="es-ES" sz="2800" dirty="0" err="1"/>
              <a:t>signs</a:t>
            </a:r>
            <a:endParaRPr lang="en-PH" sz="2800" dirty="0"/>
          </a:p>
        </p:txBody>
      </p:sp>
    </p:spTree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F832B-F0B1-9843-BC5D-4F4F74CB8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0"/>
            <a:ext cx="8107363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PH" sz="3200" dirty="0">
                <a:solidFill>
                  <a:srgbClr val="0070C0"/>
                </a:solidFill>
              </a:rPr>
              <a:t>Please answer the following Questions</a:t>
            </a:r>
            <a:endParaRPr lang="en-PH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7E6BF-237A-384C-8CDF-D1AC8590F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25" y="1066800"/>
            <a:ext cx="8991600" cy="4800600"/>
          </a:xfrm>
        </p:spPr>
        <p:txBody>
          <a:bodyPr/>
          <a:lstStyle/>
          <a:p>
            <a:pPr marL="596646" indent="-514350">
              <a:buClrTx/>
              <a:buFont typeface="Wingdings" pitchFamily="2" charset="2"/>
              <a:buAutoNum type="arabicParenR"/>
              <a:defRPr/>
            </a:pPr>
            <a:r>
              <a:rPr lang="en-US" dirty="0">
                <a:solidFill>
                  <a:srgbClr val="FF0000"/>
                </a:solidFill>
              </a:rPr>
              <a:t>Explain the signs and symptoms of our patient</a:t>
            </a:r>
          </a:p>
          <a:p>
            <a:pPr marL="596646" indent="-514350">
              <a:buClrTx/>
              <a:buFont typeface="Wingdings" pitchFamily="2" charset="2"/>
              <a:buAutoNum type="arabicParenR"/>
              <a:defRPr/>
            </a:pPr>
            <a:r>
              <a:rPr lang="en-US" dirty="0"/>
              <a:t>Compute total  serum osmolality, effective osmolality and anion gap</a:t>
            </a:r>
          </a:p>
          <a:p>
            <a:pPr marL="596646" indent="-514350">
              <a:buClrTx/>
              <a:buFont typeface="Wingdings" pitchFamily="2" charset="2"/>
              <a:buAutoNum type="arabicParenR"/>
              <a:defRPr/>
            </a:pPr>
            <a:r>
              <a:rPr lang="en-US" dirty="0"/>
              <a:t>What is the true Na level of the patient?</a:t>
            </a:r>
          </a:p>
          <a:p>
            <a:pPr marL="596646" indent="-514350">
              <a:buClrTx/>
              <a:buFont typeface="Wingdings" pitchFamily="2" charset="2"/>
              <a:buAutoNum type="arabicParenR"/>
              <a:defRPr/>
            </a:pPr>
            <a:r>
              <a:rPr lang="en-US" dirty="0"/>
              <a:t>Compute fluid requirement of the  patient; fluid of choice?</a:t>
            </a:r>
          </a:p>
        </p:txBody>
      </p:sp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AC498-19B1-844A-B85B-41A2989FF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>
                <a:solidFill>
                  <a:srgbClr val="FF0000"/>
                </a:solidFill>
              </a:rPr>
              <a:t>Clinical Manifestations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9096A-3C2C-394F-9A19-16AB6C6CB5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sz="2800" dirty="0"/>
              <a:t>Dehydration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fr-FR" sz="2400" dirty="0">
                <a:solidFill>
                  <a:srgbClr val="FF0000"/>
                </a:solidFill>
              </a:rPr>
              <a:t>Warm dry skin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fr-FR" sz="2400" dirty="0" err="1">
                <a:solidFill>
                  <a:srgbClr val="FF0000"/>
                </a:solidFill>
              </a:rPr>
              <a:t>sunken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eyes</a:t>
            </a:r>
            <a:endParaRPr lang="fr-FR" sz="24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r>
              <a:rPr lang="fr-FR" sz="2400" dirty="0">
                <a:solidFill>
                  <a:srgbClr val="FF0000"/>
                </a:solidFill>
              </a:rPr>
              <a:t>dry </a:t>
            </a:r>
            <a:r>
              <a:rPr lang="fr-FR" sz="2400" dirty="0" err="1">
                <a:solidFill>
                  <a:srgbClr val="FF0000"/>
                </a:solidFill>
              </a:rPr>
              <a:t>lips</a:t>
            </a:r>
            <a:r>
              <a:rPr lang="fr-FR" sz="2400" dirty="0">
                <a:solidFill>
                  <a:srgbClr val="FF0000"/>
                </a:solidFill>
              </a:rPr>
              <a:t> and buccal </a:t>
            </a:r>
            <a:r>
              <a:rPr lang="fr-FR" sz="2400" dirty="0" err="1">
                <a:solidFill>
                  <a:srgbClr val="FF0000"/>
                </a:solidFill>
              </a:rPr>
              <a:t>mucosa</a:t>
            </a:r>
            <a:r>
              <a:rPr lang="fr-FR" sz="2400" dirty="0"/>
              <a:t>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dirty="0"/>
              <a:t>Rapid, deep, sighing (</a:t>
            </a:r>
            <a:r>
              <a:rPr lang="en-US" sz="2800" dirty="0" err="1"/>
              <a:t>Kussmaul</a:t>
            </a:r>
            <a:r>
              <a:rPr lang="en-US" sz="2800" dirty="0"/>
              <a:t> respiration)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fr-FR" sz="2400" dirty="0">
                <a:solidFill>
                  <a:srgbClr val="FF0000"/>
                </a:solidFill>
              </a:rPr>
              <a:t>(+) </a:t>
            </a:r>
            <a:r>
              <a:rPr lang="fr-FR" sz="2400" dirty="0" err="1">
                <a:solidFill>
                  <a:srgbClr val="FF0000"/>
                </a:solidFill>
              </a:rPr>
              <a:t>alar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 err="1">
                <a:solidFill>
                  <a:srgbClr val="FF0000"/>
                </a:solidFill>
              </a:rPr>
              <a:t>flaring</a:t>
            </a:r>
            <a:endParaRPr lang="fr-FR" sz="2400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  <a:defRPr/>
            </a:pPr>
            <a:endParaRPr lang="en-US" sz="2400" dirty="0"/>
          </a:p>
          <a:p>
            <a:pPr>
              <a:buFont typeface="Wingdings" pitchFamily="2" charset="2"/>
              <a:buChar char="Ø"/>
              <a:defRPr/>
            </a:pP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319723-6713-C14C-A486-78EE9DBFF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dirty="0"/>
              <a:t>Nausea, vomiting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/>
              <a:t>abdominal pain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Progressive obtundation and loss of consciousness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8C84A-EB38-1F49-AE72-13FD5AB97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7763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PH" sz="3600" dirty="0">
                <a:solidFill>
                  <a:schemeClr val="tx1"/>
                </a:solidFill>
              </a:rPr>
              <a:t>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99F9B-0255-4C48-ABE4-364569B34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066800"/>
            <a:ext cx="7497763" cy="4800600"/>
          </a:xfrm>
        </p:spPr>
        <p:txBody>
          <a:bodyPr/>
          <a:lstStyle/>
          <a:p>
            <a:pPr marL="596646" indent="-514350">
              <a:buClrTx/>
              <a:buFont typeface="Wingdings" pitchFamily="2" charset="2"/>
              <a:buAutoNum type="arabicParenR"/>
              <a:defRPr/>
            </a:pPr>
            <a:r>
              <a:rPr lang="en-US" dirty="0"/>
              <a:t>Explain the signs and symptoms of our patient</a:t>
            </a:r>
          </a:p>
          <a:p>
            <a:pPr marL="596646" indent="-514350">
              <a:buClrTx/>
              <a:buFont typeface="Wingdings" pitchFamily="2" charset="2"/>
              <a:buAutoNum type="arabicParenR"/>
              <a:defRPr/>
            </a:pPr>
            <a:r>
              <a:rPr lang="en-US" dirty="0">
                <a:solidFill>
                  <a:srgbClr val="FF0000"/>
                </a:solidFill>
              </a:rPr>
              <a:t>Compute total  serum osmolality, effective osmolality and anion gap</a:t>
            </a:r>
          </a:p>
          <a:p>
            <a:pPr marL="596646" indent="-514350">
              <a:buClrTx/>
              <a:buFont typeface="Wingdings" pitchFamily="2" charset="2"/>
              <a:buAutoNum type="arabicParenR"/>
              <a:defRPr/>
            </a:pPr>
            <a:r>
              <a:rPr lang="en-US" dirty="0"/>
              <a:t>What is the true Na level of the patient?</a:t>
            </a:r>
            <a:endParaRPr lang="en-US" dirty="0">
              <a:solidFill>
                <a:srgbClr val="FF0000"/>
              </a:solidFill>
            </a:endParaRPr>
          </a:p>
          <a:p>
            <a:pPr marL="596646" indent="-514350">
              <a:buClrTx/>
              <a:buFont typeface="Wingdings" pitchFamily="2" charset="2"/>
              <a:buAutoNum type="arabicParenR"/>
              <a:defRPr/>
            </a:pPr>
            <a:r>
              <a:rPr lang="en-US" dirty="0"/>
              <a:t>Compute fluid requirement of the  patient; fluid of choice?</a:t>
            </a:r>
          </a:p>
        </p:txBody>
      </p:sp>
    </p:spTree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9A468-30C6-AD47-9AC0-4BB9DA5B8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PH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91D03298-736F-D945-A382-B96E79AD9B4D}"/>
              </a:ext>
            </a:extLst>
          </p:cNvPr>
          <p:cNvGraphicFramePr>
            <a:graphicFrameLocks/>
          </p:cNvGraphicFramePr>
          <p:nvPr/>
        </p:nvGraphicFramePr>
        <p:xfrm>
          <a:off x="533400" y="457200"/>
          <a:ext cx="8610600" cy="5110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6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3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521">
                <a:tc>
                  <a:txBody>
                    <a:bodyPr/>
                    <a:lstStyle/>
                    <a:p>
                      <a:pPr algn="ctr"/>
                      <a:r>
                        <a:rPr lang="en-PH" sz="2000" dirty="0"/>
                        <a:t>LABORATORY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000" b="1" dirty="0"/>
                        <a:t>CASE</a:t>
                      </a:r>
                      <a:r>
                        <a:rPr lang="en-PH" sz="2000" b="1" baseline="0" dirty="0"/>
                        <a:t> : : JF/7/F</a:t>
                      </a:r>
                      <a:endParaRPr lang="en-PH" sz="2000" b="1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21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/>
                        <a:t>Serum Glucose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28.8 mmol/L</a:t>
                      </a:r>
                      <a:endParaRPr lang="en-PH" sz="20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21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/>
                        <a:t>Electrolytes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000" dirty="0"/>
                        <a:t>Na124 K4.8</a:t>
                      </a:r>
                      <a:r>
                        <a:rPr lang="en-PH" sz="2000" baseline="0" dirty="0"/>
                        <a:t> Cl95 Ca2.04</a:t>
                      </a:r>
                      <a:endParaRPr lang="en-PH" sz="20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521">
                <a:tc>
                  <a:txBody>
                    <a:bodyPr/>
                    <a:lstStyle/>
                    <a:p>
                      <a:pPr algn="ctr"/>
                      <a:r>
                        <a:rPr lang="en-PH" sz="2000" dirty="0"/>
                        <a:t>BUN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000" baseline="0" dirty="0">
                          <a:latin typeface="+mn-lt"/>
                          <a:cs typeface="+mn-cs"/>
                        </a:rPr>
                        <a:t>5.3mmol/L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521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 err="1"/>
                        <a:t>Creatinine</a:t>
                      </a:r>
                      <a:endParaRPr lang="en-PH" sz="2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000" baseline="0" dirty="0">
                          <a:latin typeface="+mn-lt"/>
                          <a:cs typeface="+mn-cs"/>
                        </a:rPr>
                        <a:t>77umol/L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521">
                <a:tc>
                  <a:txBody>
                    <a:bodyPr/>
                    <a:lstStyle/>
                    <a:p>
                      <a:pPr algn="ctr"/>
                      <a:r>
                        <a:rPr lang="en-PH" sz="2000" dirty="0"/>
                        <a:t>V</a:t>
                      </a:r>
                      <a:r>
                        <a:rPr lang="en-PH" sz="2000" baseline="0" dirty="0"/>
                        <a:t>BG</a:t>
                      </a:r>
                      <a:endParaRPr lang="en-PH" sz="20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pH6.89 pCO2 12 pO2 33 HCO3 3.0</a:t>
                      </a:r>
                      <a:endParaRPr lang="en-PH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0997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2000" dirty="0"/>
                        <a:t>CBC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000" baseline="0" dirty="0">
                          <a:latin typeface="+mn-lt"/>
                          <a:cs typeface="+mn-cs"/>
                        </a:rPr>
                        <a:t>Hgb142 Hct43 Wbc9.6 Seg78 Lymph17 Pltct259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0997">
                <a:tc>
                  <a:txBody>
                    <a:bodyPr/>
                    <a:lstStyle/>
                    <a:p>
                      <a:pPr algn="ctr"/>
                      <a:r>
                        <a:rPr lang="en-PH" sz="2000" dirty="0"/>
                        <a:t>Urinalysis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sp.gr.1.023 ph6.0 glucose +4 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ketone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large</a:t>
                      </a:r>
                      <a:endParaRPr lang="en-PH" sz="2000" baseline="0" dirty="0">
                        <a:latin typeface="+mn-lt"/>
                        <a:cs typeface="+mn-cs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521">
                <a:tc>
                  <a:txBody>
                    <a:bodyPr/>
                    <a:lstStyle/>
                    <a:p>
                      <a:pPr algn="ctr"/>
                      <a:r>
                        <a:rPr lang="en-PH" sz="2000" dirty="0"/>
                        <a:t>Blood Culture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growth after 5 days incubation</a:t>
                      </a:r>
                      <a:endParaRPr lang="en-PH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521">
                <a:tc>
                  <a:txBody>
                    <a:bodyPr/>
                    <a:lstStyle/>
                    <a:p>
                      <a:pPr algn="ctr"/>
                      <a:r>
                        <a:rPr lang="en-PH" sz="2000" dirty="0"/>
                        <a:t>ECG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2000" baseline="0" dirty="0">
                          <a:latin typeface="+mn-lt"/>
                          <a:cs typeface="+mn-cs"/>
                        </a:rPr>
                        <a:t>normal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4EC25-19A9-D044-AF26-045584834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Ser</a:t>
            </a:r>
            <a:r>
              <a:rPr lang="en-US" sz="3200" dirty="0">
                <a:solidFill>
                  <a:srgbClr val="FF0000"/>
                </a:solidFill>
              </a:rPr>
              <a:t>um Osmolality/AG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FC993-6582-EE47-B8A9-46DC9C9D2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7150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Total serum </a:t>
            </a:r>
            <a:r>
              <a:rPr lang="en-US" dirty="0" err="1"/>
              <a:t>Osm</a:t>
            </a:r>
            <a:r>
              <a:rPr lang="en-US" dirty="0"/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2(Serum Na) + RBS + BUN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Effective serum Osm:2(Se Na + K) + Glucose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Anion gap: Na – (Cl + HCO3)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0A7472-4854-9244-B0EE-3BF4BE613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99050"/>
          </a:xfrm>
        </p:spPr>
        <p:txBody>
          <a:bodyPr/>
          <a:lstStyle/>
          <a:p>
            <a:pPr>
              <a:defRPr/>
            </a:pPr>
            <a:r>
              <a:rPr lang="en-US" dirty="0"/>
              <a:t>2 (124) +28.8) + 5.3 = 282.1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2(124+ 4.8) + 28.8= 286.4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124 – (95 + 3)=</a:t>
            </a:r>
          </a:p>
          <a:p>
            <a:pPr marL="0" indent="0">
              <a:buNone/>
              <a:defRPr/>
            </a:pPr>
            <a:r>
              <a:rPr lang="en-US" dirty="0"/>
              <a:t>         26</a:t>
            </a:r>
          </a:p>
          <a:p>
            <a:pPr marL="0" indent="0">
              <a:buNone/>
              <a:defRPr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71805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78309-3C05-6E4C-B352-0C903D097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7763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PH" sz="3600" dirty="0">
                <a:solidFill>
                  <a:schemeClr val="tx1"/>
                </a:solidFill>
              </a:rPr>
              <a:t>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8F61D-019C-8D44-922A-056E2CCE3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066800"/>
            <a:ext cx="7497763" cy="4800600"/>
          </a:xfrm>
        </p:spPr>
        <p:txBody>
          <a:bodyPr>
            <a:normAutofit/>
          </a:bodyPr>
          <a:lstStyle/>
          <a:p>
            <a:pPr marL="596646" indent="-514350">
              <a:buClrTx/>
              <a:buFont typeface="Wingdings" pitchFamily="2" charset="2"/>
              <a:buAutoNum type="arabicParenR"/>
              <a:defRPr/>
            </a:pPr>
            <a:r>
              <a:rPr lang="en-US" sz="2200" dirty="0"/>
              <a:t>Explain the signs and symptoms of our patient</a:t>
            </a:r>
          </a:p>
          <a:p>
            <a:pPr marL="596646" indent="-514350">
              <a:buClrTx/>
              <a:buFont typeface="Wingdings" pitchFamily="2" charset="2"/>
              <a:buAutoNum type="arabicParenR"/>
              <a:defRPr/>
            </a:pPr>
            <a:r>
              <a:rPr lang="en-US" sz="2200" dirty="0"/>
              <a:t>Compute total  serum osmolality, effective osmolality and anion gap</a:t>
            </a:r>
          </a:p>
          <a:p>
            <a:pPr marL="596646" indent="-514350">
              <a:buClrTx/>
              <a:buFont typeface="Wingdings" pitchFamily="2" charset="2"/>
              <a:buAutoNum type="arabicParenR"/>
              <a:defRPr/>
            </a:pPr>
            <a:r>
              <a:rPr lang="en-US" sz="3600" dirty="0">
                <a:solidFill>
                  <a:srgbClr val="FF0000"/>
                </a:solidFill>
              </a:rPr>
              <a:t>What is the true Na level of the patient?</a:t>
            </a:r>
            <a:endParaRPr lang="en-US" sz="3600" dirty="0"/>
          </a:p>
          <a:p>
            <a:pPr marL="596646" indent="-514350">
              <a:buClrTx/>
              <a:buFont typeface="Wingdings" pitchFamily="2" charset="2"/>
              <a:buAutoNum type="arabicParenR"/>
              <a:defRPr/>
            </a:pPr>
            <a:r>
              <a:rPr lang="en-US" sz="2400" dirty="0"/>
              <a:t>Compute fluid requirement of the  patient- type of fluid</a:t>
            </a:r>
          </a:p>
          <a:p>
            <a:pPr marL="596646" indent="-514350">
              <a:buClrTx/>
              <a:buFont typeface="Wingdings" pitchFamily="2" charset="2"/>
              <a:buAutoNum type="arabicParenR"/>
              <a:defRPr/>
            </a:pPr>
            <a:r>
              <a:rPr lang="en-US" sz="2400" dirty="0"/>
              <a:t>What is the corrected K level of the patient?</a:t>
            </a:r>
          </a:p>
        </p:txBody>
      </p:sp>
    </p:spTree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0B296-5072-8B45-B20A-E148403A7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solidFill>
                  <a:srgbClr val="FF0000"/>
                </a:solidFill>
              </a:rPr>
              <a:t>True Hyponatremia or </a:t>
            </a:r>
            <a:r>
              <a:rPr lang="en-US" sz="3600" dirty="0" err="1">
                <a:solidFill>
                  <a:srgbClr val="FF0000"/>
                </a:solidFill>
              </a:rPr>
              <a:t>spurios</a:t>
            </a:r>
            <a:r>
              <a:rPr lang="en-US" sz="3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A4A19-736A-CD42-9EB3-83DB372E0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Serum Na : 124</a:t>
            </a:r>
          </a:p>
          <a:p>
            <a:pPr>
              <a:defRPr/>
            </a:pPr>
            <a:r>
              <a:rPr lang="en-US" dirty="0"/>
              <a:t>RBS:</a:t>
            </a:r>
            <a:r>
              <a:rPr lang="en-US" dirty="0">
                <a:solidFill>
                  <a:schemeClr val="dk1"/>
                </a:solidFill>
              </a:rPr>
              <a:t>28.8 mmol/L (518.4 mgs/dl)</a:t>
            </a:r>
            <a:endParaRPr lang="en-PH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6B89B2-2A24-DD46-8ED5-438E0BEF32AA}"/>
              </a:ext>
            </a:extLst>
          </p:cNvPr>
          <p:cNvSpPr txBox="1"/>
          <p:nvPr/>
        </p:nvSpPr>
        <p:spPr>
          <a:xfrm>
            <a:off x="990600" y="3833478"/>
            <a:ext cx="662072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124 + (1.6 X 4)= 124 + 6.4=130.4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Decrease serum Na by 1.6 for </a:t>
            </a:r>
          </a:p>
          <a:p>
            <a:r>
              <a:rPr lang="en-US" sz="2800" dirty="0"/>
              <a:t>every 100 mgs/dl sugar above 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821B27C-2D3B-624B-9B31-A8D06D25C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2588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History of Present Illness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407F22D-A5F3-E34A-A315-BAADC237F0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5 months old: Noted delayed development compared to sibling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No consult done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8 months old: 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consult at PGH OPD</a:t>
            </a:r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“</a:t>
            </a:r>
            <a:r>
              <a:rPr lang="en-US" altLang="en-US" dirty="0" err="1"/>
              <a:t>abnormal:malaki</a:t>
            </a:r>
            <a:r>
              <a:rPr lang="en-US" altLang="en-US" dirty="0"/>
              <a:t> </a:t>
            </a:r>
            <a:r>
              <a:rPr lang="en-US" altLang="en-US" dirty="0" err="1"/>
              <a:t>ulo</a:t>
            </a:r>
            <a:r>
              <a:rPr lang="en-US" altLang="en-US" dirty="0"/>
              <a:t>, </a:t>
            </a:r>
            <a:r>
              <a:rPr lang="en-US" altLang="en-US" dirty="0" err="1"/>
              <a:t>dila</a:t>
            </a:r>
            <a:r>
              <a:rPr lang="en-US" altLang="en-US" dirty="0"/>
              <a:t>, delayed development</a:t>
            </a:r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Unrecalled laboratory examination requested</a:t>
            </a:r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Lost to follow up</a:t>
            </a:r>
          </a:p>
        </p:txBody>
      </p:sp>
      <p:pic>
        <p:nvPicPr>
          <p:cNvPr id="18435" name="Picture 6" descr="j0280062">
            <a:extLst>
              <a:ext uri="{FF2B5EF4-FFF2-40B4-BE49-F238E27FC236}">
                <a16:creationId xmlns:a16="http://schemas.microsoft.com/office/drawing/2014/main" id="{1833E69F-8A42-3B4D-BF58-AED3E9DCCB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1528763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41D82-3619-2947-973B-CB927A10A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7763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PH" sz="3600" dirty="0">
                <a:solidFill>
                  <a:schemeClr val="tx1"/>
                </a:solidFill>
              </a:rPr>
              <a:t>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5EEBB-FA2F-0E4F-9257-5F6F04ED0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066800"/>
            <a:ext cx="7497763" cy="4800600"/>
          </a:xfrm>
        </p:spPr>
        <p:txBody>
          <a:bodyPr/>
          <a:lstStyle/>
          <a:p>
            <a:pPr marL="596646" indent="-514350">
              <a:buClrTx/>
              <a:buFont typeface="Wingdings" pitchFamily="2" charset="2"/>
              <a:buAutoNum type="arabicParenR"/>
              <a:defRPr/>
            </a:pPr>
            <a:r>
              <a:rPr lang="en-US" sz="2400" dirty="0"/>
              <a:t>Explain the signs and symptoms of our patient</a:t>
            </a:r>
          </a:p>
          <a:p>
            <a:pPr marL="596646" indent="-514350">
              <a:buClrTx/>
              <a:buFont typeface="Wingdings" pitchFamily="2" charset="2"/>
              <a:buAutoNum type="arabicParenR"/>
              <a:defRPr/>
            </a:pPr>
            <a:r>
              <a:rPr lang="en-US" sz="2400" dirty="0"/>
              <a:t>Compute total  serum osmolality, effective osmolality and anion gap</a:t>
            </a:r>
          </a:p>
          <a:p>
            <a:pPr marL="596646" indent="-514350">
              <a:buClrTx/>
              <a:buFont typeface="Wingdings" pitchFamily="2" charset="2"/>
              <a:buAutoNum type="arabicParenR"/>
              <a:defRPr/>
            </a:pPr>
            <a:r>
              <a:rPr lang="en-US" sz="2400" dirty="0"/>
              <a:t>What is the true Na level of the patient?</a:t>
            </a:r>
          </a:p>
          <a:p>
            <a:pPr marL="596646" indent="-514350">
              <a:buClrTx/>
              <a:buFont typeface="Wingdings" pitchFamily="2" charset="2"/>
              <a:buAutoNum type="arabicParenR"/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marL="82296" indent="0">
              <a:buClrTx/>
              <a:buFont typeface="Wingdings" pitchFamily="2" charset="2"/>
              <a:buNone/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marL="82296" indent="0">
              <a:buClrTx/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4) Compute fluid requirement of the  patient; fluid of choice?</a:t>
            </a:r>
          </a:p>
        </p:txBody>
      </p:sp>
    </p:spTree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32FB7-C935-1F47-927A-8D7546FD5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75565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rgbClr val="FF0000"/>
                </a:solidFill>
              </a:rPr>
              <a:t>Compute Fluid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CCE03-96CD-B04A-80AE-8FE8103F31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221" y="1600200"/>
            <a:ext cx="2887579" cy="4530725"/>
          </a:xfrm>
          <a:ln w="28575">
            <a:solidFill>
              <a:srgbClr val="0070C0"/>
            </a:solidFill>
          </a:ln>
        </p:spPr>
        <p:txBody>
          <a:bodyPr/>
          <a:lstStyle/>
          <a:p>
            <a:pPr>
              <a:defRPr/>
            </a:pPr>
            <a:r>
              <a:rPr lang="en-US" dirty="0"/>
              <a:t>Body weight:</a:t>
            </a:r>
          </a:p>
          <a:p>
            <a:pPr lvl="1">
              <a:defRPr/>
            </a:pPr>
            <a:r>
              <a:rPr lang="en-US" dirty="0"/>
              <a:t>16 kgs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Assume moderate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9AFC46-D7D7-BE4B-A1BB-67C7ECEA0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7895" y="914400"/>
            <a:ext cx="5578642" cy="5410200"/>
          </a:xfrm>
        </p:spPr>
        <p:txBody>
          <a:bodyPr/>
          <a:lstStyle/>
          <a:p>
            <a:pPr>
              <a:defRPr/>
            </a:pPr>
            <a:r>
              <a:rPr lang="en-US" dirty="0"/>
              <a:t>Degree of dehydration</a:t>
            </a:r>
          </a:p>
          <a:p>
            <a:pPr marL="0" indent="0">
              <a:buNone/>
              <a:defRPr/>
            </a:pPr>
            <a:r>
              <a:rPr lang="en-US" dirty="0"/>
              <a:t> 60ml/kg – 960ml</a:t>
            </a:r>
          </a:p>
          <a:p>
            <a:pPr marL="0" indent="0">
              <a:buNone/>
              <a:defRPr/>
            </a:pPr>
            <a:r>
              <a:rPr lang="en-US" dirty="0"/>
              <a:t>Maintenance:</a:t>
            </a:r>
          </a:p>
          <a:p>
            <a:pPr marL="0" indent="0">
              <a:buNone/>
              <a:defRPr/>
            </a:pPr>
            <a:r>
              <a:rPr lang="en-US" dirty="0"/>
              <a:t>1-10 kg:4 ml/kl/</a:t>
            </a:r>
            <a:r>
              <a:rPr lang="en-US" dirty="0" err="1"/>
              <a:t>hr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11-20 kg: 2ml/kg/</a:t>
            </a:r>
            <a:r>
              <a:rPr lang="en-US" dirty="0" err="1"/>
              <a:t>hr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62 cc/</a:t>
            </a:r>
            <a:r>
              <a:rPr lang="en-US" dirty="0" err="1"/>
              <a:t>hr</a:t>
            </a:r>
            <a:r>
              <a:rPr lang="en-US" dirty="0"/>
              <a:t> x48=2976</a:t>
            </a:r>
          </a:p>
          <a:p>
            <a:pPr marL="0" indent="0">
              <a:buNone/>
              <a:defRPr/>
            </a:pPr>
            <a:r>
              <a:rPr lang="en-US" dirty="0"/>
              <a:t>			</a:t>
            </a:r>
            <a:r>
              <a:rPr lang="en-US" u="sng" dirty="0"/>
              <a:t>+ 960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		3930/48</a:t>
            </a:r>
          </a:p>
          <a:p>
            <a:pPr marL="0" indent="0">
              <a:buNone/>
              <a:defRPr/>
            </a:pPr>
            <a:r>
              <a:rPr lang="en-US" dirty="0"/>
              <a:t>81.8 or 82 cc/</a:t>
            </a:r>
            <a:r>
              <a:rPr lang="en-US" dirty="0" err="1"/>
              <a:t>hr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		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7EA75-F887-994C-A71A-5AB76769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solidFill>
                  <a:srgbClr val="FF0000"/>
                </a:solidFill>
              </a:rPr>
              <a:t>Compute Insulin drip requirement of JF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8B7E7-5E82-9A46-A0C7-56621AEB9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16 kgs</a:t>
            </a:r>
          </a:p>
          <a:p>
            <a:pPr>
              <a:defRPr/>
            </a:pPr>
            <a:r>
              <a:rPr lang="en-US" dirty="0"/>
              <a:t>.05 u/kg/</a:t>
            </a:r>
            <a:r>
              <a:rPr lang="en-US" dirty="0" err="1"/>
              <a:t>hr</a:t>
            </a:r>
            <a:r>
              <a:rPr lang="en-US" dirty="0"/>
              <a:t>=0.8u/</a:t>
            </a:r>
            <a:r>
              <a:rPr lang="en-US" dirty="0" err="1"/>
              <a:t>hr</a:t>
            </a:r>
            <a:endParaRPr lang="en-US" dirty="0"/>
          </a:p>
          <a:p>
            <a:pPr>
              <a:defRPr/>
            </a:pPr>
            <a:r>
              <a:rPr lang="en-US" dirty="0"/>
              <a:t>0.1 unit/kg/</a:t>
            </a:r>
            <a:r>
              <a:rPr lang="en-US" dirty="0" err="1"/>
              <a:t>hr</a:t>
            </a:r>
            <a:r>
              <a:rPr lang="en-US" dirty="0"/>
              <a:t>= 1.6 u/hour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Insulin drip:50 u in 500 cc Plain NSS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C3904-7E0B-8B49-8F9A-CD643014F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>
                <a:solidFill>
                  <a:srgbClr val="FF0000"/>
                </a:solidFill>
              </a:rPr>
              <a:t>Will you give Bicarbonate? If so, how much and how will you administer the HCO3?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1B750-A8E0-914D-880A-678E26B6E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r>
              <a:rPr lang="en-PH" b="1" dirty="0">
                <a:effectLst/>
              </a:rPr>
              <a:t>VBG</a:t>
            </a:r>
            <a:endParaRPr lang="en-PH" dirty="0">
              <a:effectLst/>
            </a:endParaRPr>
          </a:p>
          <a:p>
            <a:pPr eaLnBrk="1" fontAlgn="t" hangingPunct="1"/>
            <a:r>
              <a:rPr lang="en-US" b="1" dirty="0">
                <a:effectLst/>
              </a:rPr>
              <a:t>pH6.89 pCO2 12 pO2 33 HCO3 3.0</a:t>
            </a:r>
            <a:endParaRPr lang="en-PH" dirty="0">
              <a:effectLst/>
            </a:endParaRPr>
          </a:p>
          <a:p>
            <a:pPr marL="0" indent="0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2DAA4-5797-FF4D-9E72-CF5A4DB0D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03475"/>
            <a:ext cx="8229600" cy="205105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rgbClr val="FF0000"/>
                </a:solidFill>
              </a:rPr>
              <a:t>You are now on the 4</a:t>
            </a:r>
            <a:r>
              <a:rPr lang="en-US" sz="3200" baseline="30000" dirty="0">
                <a:solidFill>
                  <a:srgbClr val="FF0000"/>
                </a:solidFill>
              </a:rPr>
              <a:t>th</a:t>
            </a:r>
            <a:r>
              <a:rPr lang="en-US" sz="3200" dirty="0">
                <a:solidFill>
                  <a:srgbClr val="FF0000"/>
                </a:solidFill>
              </a:rPr>
              <a:t> hour from initiation of Fluid and insulin drip. CBG is 270 mgs/dl. What is your next step?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1F81D-76F1-D74E-BDB4-A0DCBCEB4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33528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rgbClr val="FF0000"/>
                </a:solidFill>
              </a:rPr>
              <a:t>Until when will we give the Insulin drip?</a:t>
            </a:r>
            <a:br>
              <a:rPr lang="en-US" sz="3200" dirty="0">
                <a:solidFill>
                  <a:srgbClr val="FF0000"/>
                </a:solidFill>
              </a:rPr>
            </a:b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How will you shift to the subcutaneous route?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0A638-68D2-3348-AF40-73C0DAF58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A12587-9DA4-7C4B-B9B7-33CABED00614}"/>
              </a:ext>
            </a:extLst>
          </p:cNvPr>
          <p:cNvSpPr/>
          <p:nvPr/>
        </p:nvSpPr>
        <p:spPr>
          <a:xfrm>
            <a:off x="1516525" y="2967335"/>
            <a:ext cx="6110968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6B5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Any questions?</a:t>
            </a:r>
          </a:p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6B5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clarifications?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4D6880A-3EF3-C74F-AF13-AFFE489F78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History of present illness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A6AF0DB-ECBE-9143-BCC1-521CD82238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1 day PTA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(-) BM, flatus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(+) abdominal enlargement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(+) abdominal pain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(+) 1 episode of vomiting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(+) progression of abdominal enlargement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Consult at local </a:t>
            </a:r>
            <a:r>
              <a:rPr lang="en-US" altLang="en-US" dirty="0" err="1"/>
              <a:t>Hosptial</a:t>
            </a:r>
            <a:endParaRPr lang="en-US" altLang="en-US" dirty="0"/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Referred to PGH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015BA6E-AA97-AD4F-850D-CCDC1C2296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600" dirty="0"/>
              <a:t>Review of Systems</a:t>
            </a:r>
            <a:br>
              <a:rPr lang="en-US" altLang="en-US" sz="3600" dirty="0"/>
            </a:br>
            <a:r>
              <a:rPr lang="en-US" altLang="en-US" sz="3600" dirty="0">
                <a:solidFill>
                  <a:srgbClr val="FF0000"/>
                </a:solidFill>
              </a:rPr>
              <a:t>(please Answer)</a:t>
            </a:r>
            <a:endParaRPr lang="en-US" altLang="en-US" sz="3600" dirty="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36C506D-34CE-AD46-947D-A2B76FBFB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FF0000"/>
                </a:solidFill>
              </a:rPr>
              <a:t>What questions will you ask if you are considering congenital hypothyroidism?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712C8-A2EE-5542-9EC8-1B3E5D816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</a:rPr>
              <a:t>Questions to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21F79-B56F-5341-8357-ABF560498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Birth Hx</a:t>
            </a:r>
          </a:p>
          <a:p>
            <a:r>
              <a:rPr lang="en-US" dirty="0"/>
              <a:t>Neonatal History</a:t>
            </a:r>
          </a:p>
          <a:p>
            <a:pPr lvl="1"/>
            <a:r>
              <a:rPr lang="en-US" dirty="0"/>
              <a:t>Feeding (frequency)</a:t>
            </a:r>
          </a:p>
          <a:p>
            <a:pPr lvl="1"/>
            <a:r>
              <a:rPr lang="en-US" dirty="0"/>
              <a:t>Jaundice</a:t>
            </a:r>
          </a:p>
          <a:p>
            <a:pPr lvl="1"/>
            <a:r>
              <a:rPr lang="en-US" dirty="0"/>
              <a:t>Bowel movement</a:t>
            </a:r>
          </a:p>
          <a:p>
            <a:r>
              <a:rPr lang="en-US" dirty="0"/>
              <a:t>Developmental History</a:t>
            </a:r>
          </a:p>
          <a:p>
            <a:r>
              <a:rPr lang="en-US" dirty="0"/>
              <a:t>Growth</a:t>
            </a:r>
          </a:p>
          <a:p>
            <a:r>
              <a:rPr lang="en-US" dirty="0"/>
              <a:t>Dentition</a:t>
            </a:r>
          </a:p>
        </p:txBody>
      </p:sp>
    </p:spTree>
    <p:extLst>
      <p:ext uri="{BB962C8B-B14F-4D97-AF65-F5344CB8AC3E}">
        <p14:creationId xmlns:p14="http://schemas.microsoft.com/office/powerpoint/2010/main" val="3529273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D5DCF28D-7C29-2948-BA9C-CE7DF400F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737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70C0"/>
                </a:solidFill>
              </a:rPr>
              <a:t>Past Medical History</a:t>
            </a:r>
            <a:r>
              <a:rPr lang="en-US" altLang="en-US" dirty="0"/>
              <a:t>: unremarkable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70C0"/>
                </a:solidFill>
              </a:rPr>
              <a:t>Family Medical History: </a:t>
            </a:r>
            <a:r>
              <a:rPr lang="en-US" altLang="en-US" dirty="0"/>
              <a:t>no </a:t>
            </a:r>
            <a:r>
              <a:rPr lang="en-US" altLang="en-US" dirty="0" err="1"/>
              <a:t>heredo</a:t>
            </a:r>
            <a:r>
              <a:rPr lang="en-US" altLang="en-US" dirty="0"/>
              <a:t>-familial disorders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70C0"/>
                </a:solidFill>
              </a:rPr>
              <a:t>Personal/Social History: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/>
              <a:t>	2</a:t>
            </a:r>
            <a:r>
              <a:rPr lang="en-US" altLang="en-US" baseline="30000" dirty="0"/>
              <a:t>nd</a:t>
            </a:r>
            <a:r>
              <a:rPr lang="en-US" altLang="en-US" dirty="0"/>
              <a:t> of 5 children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dirty="0"/>
              <a:t>	Mother is a 32 y/o housewife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dirty="0"/>
              <a:t>    Father is a 34 y/o driver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/>
              <a:t>	All siblings apparently healthy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solidFill>
                  <a:srgbClr val="FF0000"/>
                </a:solidFill>
              </a:rPr>
              <a:t>Does not go to school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etition">
  <a:themeElements>
    <a:clrScheme name="Competition 8">
      <a:dk1>
        <a:srgbClr val="000000"/>
      </a:dk1>
      <a:lt1>
        <a:srgbClr val="FFFFFF"/>
      </a:lt1>
      <a:dk2>
        <a:srgbClr val="000000"/>
      </a:dk2>
      <a:lt2>
        <a:srgbClr val="CDCDCD"/>
      </a:lt2>
      <a:accent1>
        <a:srgbClr val="CDD9F7"/>
      </a:accent1>
      <a:accent2>
        <a:srgbClr val="99FF33"/>
      </a:accent2>
      <a:accent3>
        <a:srgbClr val="FFFFFF"/>
      </a:accent3>
      <a:accent4>
        <a:srgbClr val="000000"/>
      </a:accent4>
      <a:accent5>
        <a:srgbClr val="E3E9FA"/>
      </a:accent5>
      <a:accent6>
        <a:srgbClr val="8AE72D"/>
      </a:accent6>
      <a:hlink>
        <a:srgbClr val="0033CC"/>
      </a:hlink>
      <a:folHlink>
        <a:srgbClr val="6699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2369</Words>
  <Application>Microsoft Macintosh PowerPoint</Application>
  <PresentationFormat>On-screen Show (4:3)</PresentationFormat>
  <Paragraphs>404</Paragraphs>
  <Slides>56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4" baseType="lpstr">
      <vt:lpstr>Arial</vt:lpstr>
      <vt:lpstr>Calibri</vt:lpstr>
      <vt:lpstr>Courier New</vt:lpstr>
      <vt:lpstr>Monotype Sorts</vt:lpstr>
      <vt:lpstr>Rockwell</vt:lpstr>
      <vt:lpstr>Verdana</vt:lpstr>
      <vt:lpstr>Wingdings</vt:lpstr>
      <vt:lpstr>Competition</vt:lpstr>
      <vt:lpstr>PowerPoint Presentation</vt:lpstr>
      <vt:lpstr>Clinical History</vt:lpstr>
      <vt:lpstr>History of Present Illness Birth/Maternal History</vt:lpstr>
      <vt:lpstr>Immediate Postnatal  course</vt:lpstr>
      <vt:lpstr>History of Present Illness</vt:lpstr>
      <vt:lpstr>History of present illness</vt:lpstr>
      <vt:lpstr>Review of Systems (please Answer)</vt:lpstr>
      <vt:lpstr>Questions to ask</vt:lpstr>
      <vt:lpstr>PowerPoint Presentation</vt:lpstr>
      <vt:lpstr>Developmental History</vt:lpstr>
      <vt:lpstr>PowerPoint Presentation</vt:lpstr>
      <vt:lpstr> Physical examination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Initial Assessment</vt:lpstr>
      <vt:lpstr>Points for discussion:</vt:lpstr>
      <vt:lpstr>PowerPoint Presentation</vt:lpstr>
      <vt:lpstr>Salient Features</vt:lpstr>
      <vt:lpstr>PowerPoint Presentation</vt:lpstr>
      <vt:lpstr>PowerPoint Presentation</vt:lpstr>
      <vt:lpstr> Clinical Data</vt:lpstr>
      <vt:lpstr>Clinical Data</vt:lpstr>
      <vt:lpstr>Review of Systems</vt:lpstr>
      <vt:lpstr>PowerPoint Presentation</vt:lpstr>
      <vt:lpstr>Pertinent Physical Exam Findings</vt:lpstr>
      <vt:lpstr>PowerPoint Presentation</vt:lpstr>
      <vt:lpstr>Pertinent Physical Exam Findings</vt:lpstr>
      <vt:lpstr>Pertinent Physical Exam Findings</vt:lpstr>
      <vt:lpstr>Neurological Examination</vt:lpstr>
      <vt:lpstr>Neurological Examination</vt:lpstr>
      <vt:lpstr>Answer the ff:</vt:lpstr>
      <vt:lpstr>Answer the ff:</vt:lpstr>
      <vt:lpstr>PowerPoint Presentation</vt:lpstr>
      <vt:lpstr>Case Scenario (DKA)</vt:lpstr>
      <vt:lpstr>PowerPoint Presentation</vt:lpstr>
      <vt:lpstr>PowerPoint Presentation</vt:lpstr>
      <vt:lpstr> PHYSICAL EXAMINATION</vt:lpstr>
      <vt:lpstr> Pertinent PE</vt:lpstr>
      <vt:lpstr> NEUROLOGICAL EXAMINATION</vt:lpstr>
      <vt:lpstr>Please answer the following Questions</vt:lpstr>
      <vt:lpstr>Clinical Manifestations</vt:lpstr>
      <vt:lpstr>Questions:</vt:lpstr>
      <vt:lpstr>PowerPoint Presentation</vt:lpstr>
      <vt:lpstr>Serum Osmolality/AG</vt:lpstr>
      <vt:lpstr>Questions:</vt:lpstr>
      <vt:lpstr>True Hyponatremia or spurios?</vt:lpstr>
      <vt:lpstr>Questions:</vt:lpstr>
      <vt:lpstr>Compute Fluid requirement</vt:lpstr>
      <vt:lpstr>Compute Insulin drip requirement of JF</vt:lpstr>
      <vt:lpstr>Will you give Bicarbonate? If so, how much and how will you administer the HCO3? </vt:lpstr>
      <vt:lpstr>You are now on the 4th hour from initiation of Fluid and insulin drip. CBG is 270 mgs/dl. What is your next step?</vt:lpstr>
      <vt:lpstr>Until when will we give the Insulin drip?  How will you shift to the subcutaneous route?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Mso24248</dc:creator>
  <cp:lastModifiedBy>Mso24248</cp:lastModifiedBy>
  <cp:revision>6</cp:revision>
  <dcterms:created xsi:type="dcterms:W3CDTF">2020-08-07T14:43:43Z</dcterms:created>
  <dcterms:modified xsi:type="dcterms:W3CDTF">2020-08-07T15:12:40Z</dcterms:modified>
</cp:coreProperties>
</file>