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6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7D0F9-C21D-4C4C-941E-45515FBF0BB2}" type="datetimeFigureOut">
              <a:rPr lang="en-PH" smtClean="0"/>
              <a:t>04/05/2020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8293-AEE5-4389-952B-73F43249DFA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736281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7D0F9-C21D-4C4C-941E-45515FBF0BB2}" type="datetimeFigureOut">
              <a:rPr lang="en-PH" smtClean="0"/>
              <a:t>04/05/2020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8293-AEE5-4389-952B-73F43249DFA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246118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7D0F9-C21D-4C4C-941E-45515FBF0BB2}" type="datetimeFigureOut">
              <a:rPr lang="en-PH" smtClean="0"/>
              <a:t>04/05/2020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8293-AEE5-4389-952B-73F43249DFA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007411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7D0F9-C21D-4C4C-941E-45515FBF0BB2}" type="datetimeFigureOut">
              <a:rPr lang="en-PH" smtClean="0"/>
              <a:t>04/05/2020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8293-AEE5-4389-952B-73F43249DFA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758088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7D0F9-C21D-4C4C-941E-45515FBF0BB2}" type="datetimeFigureOut">
              <a:rPr lang="en-PH" smtClean="0"/>
              <a:t>04/05/2020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8293-AEE5-4389-952B-73F43249DFA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77721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7D0F9-C21D-4C4C-941E-45515FBF0BB2}" type="datetimeFigureOut">
              <a:rPr lang="en-PH" smtClean="0"/>
              <a:t>04/05/2020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8293-AEE5-4389-952B-73F43249DFA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432392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7D0F9-C21D-4C4C-941E-45515FBF0BB2}" type="datetimeFigureOut">
              <a:rPr lang="en-PH" smtClean="0"/>
              <a:t>04/05/2020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8293-AEE5-4389-952B-73F43249DFA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47481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7D0F9-C21D-4C4C-941E-45515FBF0BB2}" type="datetimeFigureOut">
              <a:rPr lang="en-PH" smtClean="0"/>
              <a:t>04/05/2020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8293-AEE5-4389-952B-73F43249DFA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007316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7D0F9-C21D-4C4C-941E-45515FBF0BB2}" type="datetimeFigureOut">
              <a:rPr lang="en-PH" smtClean="0"/>
              <a:t>04/05/2020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8293-AEE5-4389-952B-73F43249DFA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800114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7D0F9-C21D-4C4C-941E-45515FBF0BB2}" type="datetimeFigureOut">
              <a:rPr lang="en-PH" smtClean="0"/>
              <a:t>04/05/2020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8293-AEE5-4389-952B-73F43249DFA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849891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7D0F9-C21D-4C4C-941E-45515FBF0BB2}" type="datetimeFigureOut">
              <a:rPr lang="en-PH" smtClean="0"/>
              <a:t>04/05/2020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8293-AEE5-4389-952B-73F43249DFA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766391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7D0F9-C21D-4C4C-941E-45515FBF0BB2}" type="datetimeFigureOut">
              <a:rPr lang="en-PH" smtClean="0"/>
              <a:t>04/05/2020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68293-AEE5-4389-952B-73F43249DFA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048319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6566660/" TargetMode="External"/><Relationship Id="rId2" Type="http://schemas.openxmlformats.org/officeDocument/2006/relationships/hyperlink" Target="http://www.nutritioninmedicine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x.doi.org/10.3390%2Fnu11051125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PH" b="1" dirty="0" smtClean="0"/>
              <a:t>Nutrition in the different </a:t>
            </a:r>
            <a:br>
              <a:rPr lang="en-PH" b="1" dirty="0" smtClean="0"/>
            </a:br>
            <a:r>
              <a:rPr lang="en-PH" b="1" dirty="0" smtClean="0"/>
              <a:t>age-groups</a:t>
            </a:r>
            <a:endParaRPr lang="en-PH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16099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516" t="12291" r="16422" b="15208"/>
          <a:stretch/>
        </p:blipFill>
        <p:spPr>
          <a:xfrm>
            <a:off x="345440" y="284480"/>
            <a:ext cx="6817010" cy="48564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3611" t="26736" r="17203" b="49375"/>
          <a:stretch/>
        </p:blipFill>
        <p:spPr>
          <a:xfrm>
            <a:off x="853439" y="5140960"/>
            <a:ext cx="5801011" cy="11261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4705" t="61180" r="14705" b="9097"/>
          <a:stretch/>
        </p:blipFill>
        <p:spPr>
          <a:xfrm>
            <a:off x="7437121" y="2194561"/>
            <a:ext cx="4246879" cy="174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85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b="1" dirty="0" smtClean="0"/>
              <a:t>Coverage of Nutrients</a:t>
            </a:r>
            <a:endParaRPr lang="en-PH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860" t="26459" r="14862" b="10764"/>
          <a:stretch/>
        </p:blipFill>
        <p:spPr>
          <a:xfrm>
            <a:off x="838200" y="1284288"/>
            <a:ext cx="8834120" cy="39582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2362" t="33403" r="12674" b="49653"/>
          <a:stretch/>
        </p:blipFill>
        <p:spPr>
          <a:xfrm>
            <a:off x="838200" y="5445760"/>
            <a:ext cx="8834120" cy="107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79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b="1" dirty="0" smtClean="0"/>
              <a:t>Uses and Applications of PDRI</a:t>
            </a:r>
            <a:endParaRPr lang="en-P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2720"/>
            <a:ext cx="10515600" cy="4734243"/>
          </a:xfrm>
        </p:spPr>
        <p:txBody>
          <a:bodyPr/>
          <a:lstStyle/>
          <a:p>
            <a:pPr algn="just"/>
            <a:r>
              <a:rPr lang="en-PH" dirty="0" smtClean="0"/>
              <a:t>For assessing and planning dietary intakes for an individual / group/population</a:t>
            </a:r>
          </a:p>
          <a:p>
            <a:pPr algn="just"/>
            <a:r>
              <a:rPr lang="en-PH" dirty="0" smtClean="0"/>
              <a:t>Appropriate DRI to use is hinged on the concept that requirements represent a distribution</a:t>
            </a:r>
          </a:p>
          <a:p>
            <a:pPr algn="just"/>
            <a:r>
              <a:rPr lang="en-PH" b="1" i="1" dirty="0" smtClean="0"/>
              <a:t>Assessment</a:t>
            </a:r>
            <a:r>
              <a:rPr lang="en-PH" dirty="0" smtClean="0"/>
              <a:t> – </a:t>
            </a:r>
            <a:r>
              <a:rPr lang="en-PH" i="1" u="sng" dirty="0" smtClean="0"/>
              <a:t>determining adequacy and inadequacy of individuals</a:t>
            </a:r>
            <a:r>
              <a:rPr lang="en-PH" dirty="0" smtClean="0"/>
              <a:t> and prevalence of adequate or inadequate intakes of the group or population. ( National Nutrition Survey result compared with DRI)</a:t>
            </a:r>
          </a:p>
          <a:p>
            <a:pPr algn="just"/>
            <a:r>
              <a:rPr lang="en-PH" b="1" i="1" dirty="0" smtClean="0"/>
              <a:t>Planning</a:t>
            </a:r>
            <a:r>
              <a:rPr lang="en-PH" dirty="0" smtClean="0"/>
              <a:t> – </a:t>
            </a:r>
            <a:r>
              <a:rPr lang="en-PH" u="sng" dirty="0" smtClean="0"/>
              <a:t>setting intake targets for individuals </a:t>
            </a:r>
            <a:r>
              <a:rPr lang="en-PH" dirty="0" smtClean="0"/>
              <a:t>and determining desirable intake distributions for groups or population. ( Meal planning for individuals and groups, like in hospitals, prisons) and development of dietary guidelines, feeding programs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73770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b="1" dirty="0" smtClean="0"/>
              <a:t>Uses and Applications of PDRI</a:t>
            </a:r>
            <a:endParaRPr lang="en-P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2720"/>
            <a:ext cx="10515600" cy="4734243"/>
          </a:xfrm>
        </p:spPr>
        <p:txBody>
          <a:bodyPr/>
          <a:lstStyle/>
          <a:p>
            <a:pPr algn="just"/>
            <a:r>
              <a:rPr lang="en-PH" b="1" i="1" dirty="0" smtClean="0"/>
              <a:t>Individual consumers - </a:t>
            </a:r>
            <a:r>
              <a:rPr lang="en-PH" dirty="0" smtClean="0"/>
              <a:t>as reference as to what foods to eat and how much</a:t>
            </a:r>
          </a:p>
          <a:p>
            <a:pPr algn="just"/>
            <a:r>
              <a:rPr lang="en-PH" b="1" i="1" dirty="0" smtClean="0"/>
              <a:t>Food and beverage industry </a:t>
            </a:r>
            <a:r>
              <a:rPr lang="en-PH" dirty="0" smtClean="0"/>
              <a:t>– for fortification and marketing of foods</a:t>
            </a:r>
          </a:p>
          <a:p>
            <a:pPr algn="just"/>
            <a:r>
              <a:rPr lang="en-PH" b="1" i="1" dirty="0" smtClean="0"/>
              <a:t>Government</a:t>
            </a:r>
            <a:r>
              <a:rPr lang="en-PH" dirty="0" smtClean="0"/>
              <a:t>, </a:t>
            </a:r>
            <a:r>
              <a:rPr lang="en-PH" b="1" i="1" dirty="0" smtClean="0"/>
              <a:t>NGO, private institutions</a:t>
            </a:r>
            <a:r>
              <a:rPr lang="en-PH" dirty="0" smtClean="0"/>
              <a:t>– to design, implement and evaluate food and nutrition assistance programs</a:t>
            </a:r>
          </a:p>
          <a:p>
            <a:pPr algn="just"/>
            <a:r>
              <a:rPr lang="en-PH" b="1" i="1" dirty="0" smtClean="0"/>
              <a:t>Scientific and regulatory bodies </a:t>
            </a:r>
            <a:r>
              <a:rPr lang="en-PH" dirty="0" smtClean="0"/>
              <a:t>– to formulate standards and regulations</a:t>
            </a:r>
          </a:p>
          <a:p>
            <a:pPr algn="just"/>
            <a:r>
              <a:rPr lang="en-PH" b="1" i="1" dirty="0" smtClean="0"/>
              <a:t>Nutrition and health professionals </a:t>
            </a:r>
            <a:r>
              <a:rPr lang="en-PH" dirty="0" smtClean="0"/>
              <a:t>– to educate and counsel public health</a:t>
            </a:r>
          </a:p>
          <a:p>
            <a:pPr marL="0" indent="0" algn="just">
              <a:buNone/>
            </a:pP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65843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b="1" dirty="0" smtClean="0"/>
              <a:t>Estimating Recommended intakes</a:t>
            </a:r>
            <a:endParaRPr lang="en-P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H" dirty="0" smtClean="0"/>
              <a:t>Review process –assessment of published foreign and local studies and unpublished important local studies</a:t>
            </a:r>
          </a:p>
          <a:p>
            <a:r>
              <a:rPr lang="en-PH" dirty="0" smtClean="0"/>
              <a:t>Review/adoption of recommendations by expert scientific bodies</a:t>
            </a:r>
          </a:p>
          <a:p>
            <a:r>
              <a:rPr lang="en-PH" dirty="0" smtClean="0"/>
              <a:t>Requirement is defined – lowest nutrient that maintain level of </a:t>
            </a:r>
            <a:r>
              <a:rPr lang="en-PH" dirty="0" err="1" smtClean="0"/>
              <a:t>nutriture</a:t>
            </a:r>
            <a:r>
              <a:rPr lang="en-PH" dirty="0" smtClean="0"/>
              <a:t> among apparently healthy individuals.</a:t>
            </a:r>
          </a:p>
          <a:p>
            <a:r>
              <a:rPr lang="en-PH" dirty="0" smtClean="0"/>
              <a:t>Criterion – prevention of nutrient deficiency or prevention of </a:t>
            </a:r>
            <a:r>
              <a:rPr lang="en-PH" dirty="0" err="1" smtClean="0"/>
              <a:t>chrnoic</a:t>
            </a:r>
            <a:r>
              <a:rPr lang="en-PH" dirty="0" smtClean="0"/>
              <a:t> diseases for certain life stage ( e.g. dental caries for fluoride)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83127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b="1" dirty="0" smtClean="0"/>
              <a:t>Estimating  Recommended Intakes</a:t>
            </a:r>
            <a:endParaRPr lang="en-P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H" b="1" i="1" dirty="0" smtClean="0"/>
              <a:t>Recommendation for infants 0-5 months was based on AIs</a:t>
            </a:r>
          </a:p>
          <a:p>
            <a:pPr lvl="1" algn="just"/>
            <a:r>
              <a:rPr lang="en-PH" dirty="0" smtClean="0"/>
              <a:t>Estimated from nutritional composition and average volume of breastmilk (BM) of 780 ml consumed daily by exclusively breastfeed babies</a:t>
            </a:r>
          </a:p>
          <a:p>
            <a:pPr lvl="1" algn="just"/>
            <a:r>
              <a:rPr lang="en-PH" dirty="0" smtClean="0"/>
              <a:t>For protein, Vitamin D, Vitamin K, selenium, iodine and electrolytes –estimation done by using factorial mode</a:t>
            </a:r>
          </a:p>
          <a:p>
            <a:pPr algn="just"/>
            <a:r>
              <a:rPr lang="en-PH" b="1" i="1" dirty="0" smtClean="0"/>
              <a:t>Recommendation for older infants </a:t>
            </a:r>
          </a:p>
          <a:p>
            <a:pPr lvl="1" algn="just"/>
            <a:r>
              <a:rPr lang="en-PH" dirty="0" smtClean="0"/>
              <a:t>BM (650ml) and complementary foods (CF).</a:t>
            </a:r>
          </a:p>
          <a:p>
            <a:pPr lvl="1" algn="just"/>
            <a:r>
              <a:rPr lang="en-PH" dirty="0" smtClean="0"/>
              <a:t>In the absence of CF data, requirements for most nutrients was extrapolated from either younger infants or adults. </a:t>
            </a:r>
          </a:p>
          <a:p>
            <a:pPr lvl="1" algn="just"/>
            <a:r>
              <a:rPr lang="en-PH" dirty="0" smtClean="0"/>
              <a:t>For protein, requirements for infants were estimated using a linear regression model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44292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20882" t="21417" r="22436" b="9920"/>
          <a:stretch/>
        </p:blipFill>
        <p:spPr bwMode="auto">
          <a:xfrm>
            <a:off x="1137920" y="772160"/>
            <a:ext cx="10058400" cy="5547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5814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17789" t="34208" r="40865" b="9920"/>
          <a:stretch/>
        </p:blipFill>
        <p:spPr bwMode="auto">
          <a:xfrm>
            <a:off x="1564640" y="1056640"/>
            <a:ext cx="9184640" cy="4876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1435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25160" t="17959" r="35257" b="11346"/>
          <a:stretch/>
        </p:blipFill>
        <p:spPr bwMode="auto">
          <a:xfrm>
            <a:off x="2113280" y="568960"/>
            <a:ext cx="7863840" cy="56489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4128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50302" t="17616" r="6622" b="16693"/>
          <a:stretch/>
        </p:blipFill>
        <p:spPr bwMode="auto">
          <a:xfrm>
            <a:off x="2865120" y="467360"/>
            <a:ext cx="6604000" cy="59740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1987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b="1" dirty="0" smtClean="0"/>
              <a:t>Objectives:</a:t>
            </a:r>
            <a:endParaRPr lang="en-P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PH" sz="3200" dirty="0" smtClean="0"/>
              <a:t>To give an overview on the Philippine Dietary Reference Intake 2015 as a reference for dietary assessment / planning</a:t>
            </a:r>
          </a:p>
          <a:p>
            <a:pPr marL="514350" indent="-514350">
              <a:buAutoNum type="arabicPeriod"/>
            </a:pPr>
            <a:r>
              <a:rPr lang="en-PH" sz="3200" dirty="0" smtClean="0"/>
              <a:t>To discuss rationale on the difference in nutrient requirements in the different age groups</a:t>
            </a:r>
          </a:p>
          <a:p>
            <a:pPr marL="514350" indent="-514350">
              <a:buAutoNum type="arabicPeriod"/>
            </a:pPr>
            <a:r>
              <a:rPr lang="en-PH" sz="3200" dirty="0" smtClean="0"/>
              <a:t>To provide nutrition talking points to highlight during clinic encounter in the different age groups</a:t>
            </a:r>
          </a:p>
          <a:p>
            <a:pPr marL="0" indent="0">
              <a:buNone/>
            </a:pP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25091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15865" t="20810" r="16186" b="7070"/>
          <a:stretch/>
        </p:blipFill>
        <p:spPr bwMode="auto">
          <a:xfrm>
            <a:off x="1483360" y="650240"/>
            <a:ext cx="9448800" cy="57099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7944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17949" t="21095" r="17307" b="7070"/>
          <a:stretch/>
        </p:blipFill>
        <p:spPr bwMode="auto">
          <a:xfrm>
            <a:off x="1300480" y="426720"/>
            <a:ext cx="9672320" cy="5892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8050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13302" t="19668" r="13461" b="7070"/>
          <a:stretch/>
        </p:blipFill>
        <p:spPr bwMode="auto">
          <a:xfrm>
            <a:off x="1666240" y="325121"/>
            <a:ext cx="9164320" cy="5994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3477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b="1" dirty="0" smtClean="0"/>
              <a:t>Infants and Early Childhood</a:t>
            </a:r>
            <a:endParaRPr lang="en-P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lnSpcReduction="10000"/>
          </a:bodyPr>
          <a:lstStyle/>
          <a:p>
            <a:pPr algn="just" fontAlgn="base"/>
            <a:r>
              <a:rPr lang="en-PH" dirty="0"/>
              <a:t>Requirements for macronutrients and micronutrients are higher on a per-kilogram basis during infancy and childhood </a:t>
            </a:r>
            <a:r>
              <a:rPr lang="en-PH" dirty="0" smtClean="0"/>
              <a:t>compared to later life cycle. </a:t>
            </a:r>
          </a:p>
          <a:p>
            <a:pPr algn="just" fontAlgn="base"/>
            <a:r>
              <a:rPr lang="en-PH" dirty="0" smtClean="0"/>
              <a:t>Energy – breastmilk sole source until  6 months when complementary foods will be given for optimal growth and development</a:t>
            </a:r>
          </a:p>
          <a:p>
            <a:pPr algn="just" fontAlgn="base"/>
            <a:r>
              <a:rPr lang="en-PH" dirty="0" smtClean="0"/>
              <a:t>Protein – Provides amino acids for the synthesis of membranes, hormones, antibodies, other proteins, and peptides. Requirements per kilogram decrease rapidly after the first year.</a:t>
            </a:r>
          </a:p>
          <a:p>
            <a:pPr algn="just" fontAlgn="base"/>
            <a:r>
              <a:rPr lang="en-PH" dirty="0" smtClean="0"/>
              <a:t>Essential Fatty Acids -  through desaturation and elongation, linoleic and alpha-</a:t>
            </a:r>
            <a:r>
              <a:rPr lang="en-PH" dirty="0" err="1" smtClean="0"/>
              <a:t>linolenic</a:t>
            </a:r>
            <a:r>
              <a:rPr lang="en-PH" dirty="0" smtClean="0"/>
              <a:t> acids are converted to long-chain fatty acids            (arachidonic and </a:t>
            </a:r>
            <a:r>
              <a:rPr lang="en-PH" dirty="0" err="1" smtClean="0"/>
              <a:t>docosahexanoic</a:t>
            </a:r>
            <a:r>
              <a:rPr lang="en-PH" dirty="0" smtClean="0"/>
              <a:t> acids) – play key roles in CNS</a:t>
            </a:r>
          </a:p>
          <a:p>
            <a:pPr fontAlgn="base"/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20542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b="1" dirty="0" smtClean="0"/>
              <a:t>Adolescence and Adulthood</a:t>
            </a:r>
            <a:endParaRPr lang="en-P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H" dirty="0" smtClean="0"/>
              <a:t>Adolescent – higher intake of protein and energy for growth</a:t>
            </a:r>
          </a:p>
          <a:p>
            <a:r>
              <a:rPr lang="en-PH" dirty="0" smtClean="0"/>
              <a:t>Most micronutrients, same as for adults except for calcium and phosphorus for bone growth. </a:t>
            </a:r>
          </a:p>
          <a:p>
            <a:r>
              <a:rPr lang="en-PH" dirty="0" smtClean="0"/>
              <a:t>Iron  requirements higher in menstruating females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46202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b="1" dirty="0" smtClean="0"/>
              <a:t>Talking points</a:t>
            </a:r>
            <a:endParaRPr lang="en-P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PH" dirty="0" smtClean="0"/>
              <a:t>Infancy </a:t>
            </a:r>
          </a:p>
          <a:p>
            <a:pPr lvl="1"/>
            <a:r>
              <a:rPr lang="en-PH" dirty="0" smtClean="0"/>
              <a:t>Breastfeeding</a:t>
            </a:r>
          </a:p>
          <a:p>
            <a:pPr lvl="1"/>
            <a:r>
              <a:rPr lang="en-PH" dirty="0" smtClean="0"/>
              <a:t>Influence of infant nutrition in brain growth and development – complementary feeding, critical nutrient iron, folate, Choline</a:t>
            </a:r>
          </a:p>
          <a:p>
            <a:pPr lvl="1"/>
            <a:r>
              <a:rPr lang="en-PH" dirty="0" smtClean="0"/>
              <a:t>Feeding problems / developmental readiness</a:t>
            </a:r>
          </a:p>
          <a:p>
            <a:pPr lvl="1"/>
            <a:r>
              <a:rPr lang="en-PH" dirty="0" smtClean="0"/>
              <a:t>Iron deficiency Anemia</a:t>
            </a:r>
          </a:p>
          <a:p>
            <a:pPr lvl="1"/>
            <a:r>
              <a:rPr lang="en-US" dirty="0" smtClean="0"/>
              <a:t>Maternal nutrition</a:t>
            </a:r>
            <a:endParaRPr lang="en-PH" dirty="0" smtClean="0"/>
          </a:p>
          <a:p>
            <a:r>
              <a:rPr lang="en-PH" dirty="0" smtClean="0"/>
              <a:t>Toddler and Older Child</a:t>
            </a:r>
          </a:p>
          <a:p>
            <a:pPr lvl="1"/>
            <a:r>
              <a:rPr lang="en-PH" dirty="0" smtClean="0"/>
              <a:t>Picky eating / restrictive diets</a:t>
            </a:r>
          </a:p>
          <a:p>
            <a:pPr lvl="1"/>
            <a:r>
              <a:rPr lang="en-PH" dirty="0" smtClean="0"/>
              <a:t>Protein Energy Malnutrition</a:t>
            </a:r>
          </a:p>
          <a:p>
            <a:pPr lvl="1"/>
            <a:r>
              <a:rPr lang="en-PH" dirty="0" smtClean="0"/>
              <a:t>Iron deficiency Anemia</a:t>
            </a:r>
          </a:p>
          <a:p>
            <a:r>
              <a:rPr lang="en-PH" dirty="0" smtClean="0"/>
              <a:t>Adolescent</a:t>
            </a:r>
          </a:p>
          <a:p>
            <a:pPr lvl="1"/>
            <a:r>
              <a:rPr lang="en-PH" dirty="0" smtClean="0"/>
              <a:t>Fad diets</a:t>
            </a:r>
          </a:p>
          <a:p>
            <a:pPr lvl="1"/>
            <a:r>
              <a:rPr lang="en-PH" dirty="0" smtClean="0"/>
              <a:t>Calcium and physical activity</a:t>
            </a:r>
          </a:p>
          <a:p>
            <a:pPr lvl="1"/>
            <a:endParaRPr lang="en-PH" dirty="0" smtClean="0"/>
          </a:p>
          <a:p>
            <a:pPr lvl="1"/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80147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Tips on what to discuss:</a:t>
            </a:r>
            <a:endParaRPr lang="en-P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should be targeted based on the present need</a:t>
            </a:r>
          </a:p>
          <a:p>
            <a:r>
              <a:rPr lang="en-US" dirty="0" smtClean="0"/>
              <a:t>Start with what she is doing right</a:t>
            </a:r>
          </a:p>
          <a:p>
            <a:r>
              <a:rPr lang="en-US" dirty="0" smtClean="0"/>
              <a:t>Follow up with what can be improved</a:t>
            </a:r>
          </a:p>
          <a:p>
            <a:r>
              <a:rPr lang="en-US" dirty="0" smtClean="0"/>
              <a:t>Close with what she have agreed on doing till next meeting</a:t>
            </a:r>
          </a:p>
          <a:p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6169296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References:</a:t>
            </a:r>
            <a:endParaRPr lang="en-P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Food and Nutrition Research Institute, Department of Science and Technology (2015). Philippine Dietary Reference Intakes 2015: Summary of Recommendations. </a:t>
            </a:r>
            <a:r>
              <a:rPr lang="en-US" sz="2400" dirty="0" err="1" smtClean="0"/>
              <a:t>Taguig</a:t>
            </a:r>
            <a:r>
              <a:rPr lang="en-US" sz="2400" dirty="0" smtClean="0"/>
              <a:t> City: FNRI-DOST.</a:t>
            </a:r>
          </a:p>
          <a:p>
            <a:pPr marL="0" indent="0">
              <a:buNone/>
            </a:pPr>
            <a:r>
              <a:rPr lang="en-US" sz="2400" dirty="0" smtClean="0"/>
              <a:t>Foundation in Review in Young Children. </a:t>
            </a:r>
            <a:r>
              <a:rPr lang="en-US" sz="2400" dirty="0" smtClean="0">
                <a:hlinkClick r:id="rId2"/>
              </a:rPr>
              <a:t>www.nutritioninmedicine.org</a:t>
            </a:r>
            <a:endParaRPr lang="en-US" sz="2400" dirty="0" smtClean="0"/>
          </a:p>
          <a:p>
            <a:pPr marL="0" indent="0">
              <a:buNone/>
            </a:pPr>
            <a:r>
              <a:rPr lang="en-PH" sz="2400" dirty="0" err="1"/>
              <a:t>Mun</a:t>
            </a:r>
            <a:r>
              <a:rPr lang="en-PH" sz="2400" dirty="0"/>
              <a:t> JG, Legette LL, </a:t>
            </a:r>
            <a:r>
              <a:rPr lang="en-PH" sz="2400" dirty="0" err="1"/>
              <a:t>Ikonte</a:t>
            </a:r>
            <a:r>
              <a:rPr lang="en-PH" sz="2400" dirty="0"/>
              <a:t> CJ and </a:t>
            </a:r>
            <a:r>
              <a:rPr lang="en-PH" sz="2400" dirty="0" err="1"/>
              <a:t>Mitmesser</a:t>
            </a:r>
            <a:r>
              <a:rPr lang="en-PH" sz="2400" dirty="0"/>
              <a:t> SH (2019). Choline and DHA in Maternal and Infant Nutrition: Synergistic Implications in Brain and Eye Health. </a:t>
            </a:r>
            <a:r>
              <a:rPr lang="en-PH" sz="2400" u="sng" dirty="0">
                <a:hlinkClick r:id="rId3"/>
              </a:rPr>
              <a:t>Nutrients</a:t>
            </a:r>
            <a:r>
              <a:rPr lang="en-PH" sz="2400" dirty="0"/>
              <a:t>. May; 11(5): 1125. Published online 2019 May 21. </a:t>
            </a:r>
            <a:r>
              <a:rPr lang="en-PH" sz="2400" dirty="0" err="1"/>
              <a:t>doi</a:t>
            </a:r>
            <a:r>
              <a:rPr lang="en-PH" sz="2400" dirty="0"/>
              <a:t>: </a:t>
            </a:r>
            <a:r>
              <a:rPr lang="en-PH" sz="2400" u="sng" dirty="0">
                <a:hlinkClick r:id="rId4"/>
              </a:rPr>
              <a:t>10.3390/nu11051125</a:t>
            </a:r>
            <a:endParaRPr lang="en-PH" sz="2400" dirty="0"/>
          </a:p>
          <a:p>
            <a:pPr marL="0" indent="0">
              <a:buNone/>
            </a:pPr>
            <a:r>
              <a:rPr lang="en-PH" sz="2400" dirty="0" err="1"/>
              <a:t>Zulfarina</a:t>
            </a:r>
            <a:r>
              <a:rPr lang="en-PH" sz="2400" dirty="0"/>
              <a:t>, MS, </a:t>
            </a:r>
            <a:r>
              <a:rPr lang="en-PH" sz="2400" dirty="0" err="1"/>
              <a:t>Sharkawi</a:t>
            </a:r>
            <a:r>
              <a:rPr lang="en-PH" sz="2400" dirty="0"/>
              <a:t> AM, et al (2016). Influence of Adolescents’ Physical Activity on Bone Mineral Acquisition: A Systematic Review Article. Iran J Public Health, Vol. 45, No.12, pp.1545-1557</a:t>
            </a:r>
          </a:p>
          <a:p>
            <a:pPr marL="0" indent="0">
              <a:buNone/>
            </a:pPr>
            <a:endParaRPr lang="en-PH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28939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9532" y="750004"/>
            <a:ext cx="8125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3200" b="1" dirty="0" smtClean="0"/>
              <a:t>Good Health</a:t>
            </a:r>
            <a:r>
              <a:rPr lang="en-PH" sz="3200" dirty="0" smtClean="0"/>
              <a:t> starts with Good Nutrition</a:t>
            </a:r>
            <a:endParaRPr lang="en-PH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390505" y="1862373"/>
            <a:ext cx="7785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3200" b="1" dirty="0" smtClean="0"/>
              <a:t>Good Nutrition </a:t>
            </a:r>
            <a:r>
              <a:rPr lang="en-PH" sz="3200" dirty="0" smtClean="0"/>
              <a:t>starts with a diet that provides the necessary levels of  energy and essential nutrients</a:t>
            </a:r>
            <a:endParaRPr lang="en-PH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432663" y="3959627"/>
            <a:ext cx="67230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3200" b="1" dirty="0" smtClean="0"/>
              <a:t>Diets based on the reference values </a:t>
            </a:r>
            <a:r>
              <a:rPr lang="en-PH" sz="3200" dirty="0" smtClean="0"/>
              <a:t>for energy and nutrient levels of intake</a:t>
            </a:r>
            <a:endParaRPr lang="en-PH" sz="3200" dirty="0"/>
          </a:p>
        </p:txBody>
      </p:sp>
    </p:spTree>
    <p:extLst>
      <p:ext uri="{BB962C8B-B14F-4D97-AF65-F5344CB8AC3E}">
        <p14:creationId xmlns:p14="http://schemas.microsoft.com/office/powerpoint/2010/main" val="358889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PH" b="1" dirty="0" smtClean="0"/>
              <a:t>Philippine Dietary Reference Intake 2015</a:t>
            </a:r>
            <a:endParaRPr lang="en-P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3293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PH" sz="3200" dirty="0" smtClean="0"/>
              <a:t>From a single  reference standard, Recommended Energy and Nutrient intake (RENI) to </a:t>
            </a:r>
            <a:r>
              <a:rPr lang="en-PH" sz="3200" b="1" i="1" dirty="0" smtClean="0"/>
              <a:t>a new set of multi-level standards</a:t>
            </a:r>
          </a:p>
          <a:p>
            <a:pPr marL="0" indent="0" algn="just">
              <a:buNone/>
            </a:pPr>
            <a:r>
              <a:rPr lang="en-PH" sz="3200" dirty="0"/>
              <a:t>	</a:t>
            </a:r>
            <a:r>
              <a:rPr lang="en-PH" sz="3200" dirty="0" smtClean="0"/>
              <a:t>- meet the need of various stakeholders for appropriate 	nutrient reference values </a:t>
            </a:r>
            <a:r>
              <a:rPr lang="en-PH" sz="3200" b="1" i="1" dirty="0" smtClean="0"/>
              <a:t>for planning and assessing 	diets </a:t>
            </a:r>
            <a:r>
              <a:rPr lang="en-PH" sz="3200" dirty="0" smtClean="0"/>
              <a:t>	for </a:t>
            </a:r>
            <a:r>
              <a:rPr lang="en-PH" sz="3200" b="1" i="1" dirty="0" smtClean="0"/>
              <a:t>healthy groups and individuals</a:t>
            </a:r>
          </a:p>
          <a:p>
            <a:pPr marL="0" indent="0" algn="just">
              <a:buNone/>
            </a:pPr>
            <a:r>
              <a:rPr lang="en-PH" sz="3200" dirty="0"/>
              <a:t>	</a:t>
            </a:r>
            <a:r>
              <a:rPr lang="en-PH" sz="3200" dirty="0" smtClean="0"/>
              <a:t>- endpoints of the DRI are </a:t>
            </a:r>
            <a:r>
              <a:rPr lang="en-PH" sz="3200" b="1" i="1" dirty="0" smtClean="0"/>
              <a:t>to ensure nutrient adequacy</a:t>
            </a:r>
            <a:r>
              <a:rPr lang="en-PH" sz="3200" dirty="0" smtClean="0"/>
              <a:t>, 	prevent nutrient deficiency  and avoid excess</a:t>
            </a:r>
          </a:p>
          <a:p>
            <a:pPr marL="0" indent="0" algn="just">
              <a:buNone/>
            </a:pPr>
            <a:r>
              <a:rPr lang="en-PH" sz="3200" dirty="0"/>
              <a:t>	</a:t>
            </a:r>
            <a:r>
              <a:rPr lang="en-PH" sz="3200" dirty="0" smtClean="0"/>
              <a:t>- </a:t>
            </a:r>
            <a:r>
              <a:rPr lang="en-PH" sz="3200" b="1" i="1" dirty="0" smtClean="0"/>
              <a:t>based on reference weight </a:t>
            </a:r>
            <a:r>
              <a:rPr lang="en-PH" sz="3200" dirty="0" smtClean="0"/>
              <a:t>(0-18 </a:t>
            </a:r>
            <a:r>
              <a:rPr lang="en-PH" sz="3200" dirty="0" err="1" smtClean="0"/>
              <a:t>yrs</a:t>
            </a:r>
            <a:r>
              <a:rPr lang="en-PH" sz="3200" dirty="0" smtClean="0"/>
              <a:t>) reflecting WHO-  	Child Growth Standard (WHO-CGS), and for adult BMI of 22 	kg/m</a:t>
            </a:r>
            <a:r>
              <a:rPr lang="en-PH" sz="3200" baseline="30000" dirty="0" smtClean="0"/>
              <a:t>2</a:t>
            </a:r>
            <a:r>
              <a:rPr lang="en-PH" sz="3200" dirty="0" smtClean="0"/>
              <a:t>using 2013 NNS median height at 19y/o </a:t>
            </a:r>
          </a:p>
          <a:p>
            <a:pPr marL="0" indent="0">
              <a:buNone/>
            </a:pP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38274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539" t="12847" r="34227" b="9653"/>
          <a:stretch/>
        </p:blipFill>
        <p:spPr>
          <a:xfrm>
            <a:off x="7721599" y="507683"/>
            <a:ext cx="4064001" cy="56692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b="1" dirty="0" smtClean="0"/>
              <a:t>Components of PDRI</a:t>
            </a:r>
            <a:endParaRPr lang="en-P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PH" dirty="0" smtClean="0"/>
              <a:t>Estimated Average Requirement (EAR)</a:t>
            </a:r>
          </a:p>
          <a:p>
            <a:pPr marL="514350" indent="-514350">
              <a:buAutoNum type="arabicPeriod"/>
            </a:pPr>
            <a:r>
              <a:rPr lang="en-PH" dirty="0" smtClean="0"/>
              <a:t>Recommended Energy/Nutrient </a:t>
            </a:r>
            <a:r>
              <a:rPr lang="en-PH" dirty="0" smtClean="0"/>
              <a:t>(</a:t>
            </a:r>
            <a:r>
              <a:rPr lang="en-PH" dirty="0" smtClean="0"/>
              <a:t>REI/RNI</a:t>
            </a:r>
            <a:r>
              <a:rPr lang="en-PH" dirty="0" smtClean="0"/>
              <a:t>)  </a:t>
            </a:r>
            <a:endParaRPr lang="en-PH" dirty="0" smtClean="0"/>
          </a:p>
          <a:p>
            <a:pPr marL="0" indent="0">
              <a:buNone/>
            </a:pPr>
            <a:r>
              <a:rPr lang="en-PH" dirty="0" smtClean="0"/>
              <a:t>3.   Adequate </a:t>
            </a:r>
            <a:r>
              <a:rPr lang="en-PH" dirty="0" smtClean="0"/>
              <a:t>Intake (AI)</a:t>
            </a:r>
          </a:p>
          <a:p>
            <a:pPr marL="514350" indent="-514350">
              <a:buAutoNum type="arabicPeriod" startAt="4"/>
            </a:pPr>
            <a:r>
              <a:rPr lang="en-PH" dirty="0" smtClean="0"/>
              <a:t>Tolerable </a:t>
            </a:r>
            <a:r>
              <a:rPr lang="en-PH" dirty="0" smtClean="0"/>
              <a:t>Upper Intake Level or </a:t>
            </a:r>
            <a:endParaRPr lang="en-PH" dirty="0"/>
          </a:p>
          <a:p>
            <a:pPr marL="0" indent="0">
              <a:buNone/>
            </a:pPr>
            <a:r>
              <a:rPr lang="en-PH" dirty="0" smtClean="0"/>
              <a:t>              Upper </a:t>
            </a:r>
            <a:r>
              <a:rPr lang="en-PH" dirty="0" smtClean="0"/>
              <a:t>Limit (UL)</a:t>
            </a:r>
          </a:p>
          <a:p>
            <a:pPr marL="0" indent="0">
              <a:buNone/>
            </a:pPr>
            <a:endParaRPr lang="en-PH" dirty="0" smtClean="0"/>
          </a:p>
          <a:p>
            <a:pPr marL="514350" indent="-514350">
              <a:buAutoNum type="arabicPeriod"/>
            </a:pP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74517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b="1" dirty="0" smtClean="0"/>
              <a:t>Estimated Average Requirement (EAR)</a:t>
            </a:r>
            <a:endParaRPr lang="en-P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PH" sz="3200" dirty="0" smtClean="0"/>
              <a:t>The daily nutrient level that meets the median or average requirement of healthy individuals in a particular life stage and sex group</a:t>
            </a:r>
          </a:p>
          <a:p>
            <a:pPr algn="just"/>
            <a:r>
              <a:rPr lang="en-PH" sz="3200" dirty="0" smtClean="0"/>
              <a:t>Corrected for incomplete utilization or dietary nutrient bioavailability</a:t>
            </a:r>
          </a:p>
          <a:p>
            <a:pPr marL="0" indent="0">
              <a:buNone/>
            </a:pPr>
            <a:endParaRPr lang="en-US" sz="3200" dirty="0"/>
          </a:p>
          <a:p>
            <a:pPr marL="0" indent="0" algn="just">
              <a:buNone/>
            </a:pPr>
            <a:r>
              <a:rPr lang="en-US" sz="3200" dirty="0" smtClean="0"/>
              <a:t>Note:  EAR is not </a:t>
            </a:r>
            <a:r>
              <a:rPr lang="en-US" sz="3200" dirty="0"/>
              <a:t>useful as an estimate of nutrient adequacy in individuals, because it is a mean requirement for a group, and the variation around this number is considerable.</a:t>
            </a:r>
            <a:endParaRPr lang="en-PH" sz="3200" dirty="0"/>
          </a:p>
        </p:txBody>
      </p:sp>
    </p:spTree>
    <p:extLst>
      <p:ext uri="{BB962C8B-B14F-4D97-AF65-F5344CB8AC3E}">
        <p14:creationId xmlns:p14="http://schemas.microsoft.com/office/powerpoint/2010/main" val="6300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b="1" dirty="0" smtClean="0"/>
              <a:t>Recommended Energy / Nutrient Intake (REI/RNI)</a:t>
            </a:r>
            <a:endParaRPr lang="en-P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PH" sz="3200" dirty="0" smtClean="0"/>
              <a:t>Levels of intake of energy and nutrients considered adequate for the maintenance of health and well-being of healthy persons in the population</a:t>
            </a:r>
          </a:p>
          <a:p>
            <a:pPr algn="just"/>
            <a:r>
              <a:rPr lang="en-PH" sz="3200" dirty="0" smtClean="0"/>
              <a:t>RNI = EAR for nutrients, translated into dietary recommendation to cover the needs of almost all individuals in the population (EAR+2SD).</a:t>
            </a:r>
          </a:p>
          <a:p>
            <a:pPr algn="just"/>
            <a:r>
              <a:rPr lang="en-PH" sz="3200" dirty="0" smtClean="0"/>
              <a:t>REI = the computed average requirement of the individuals in that group. </a:t>
            </a:r>
            <a:endParaRPr lang="en-PH" sz="3200" dirty="0"/>
          </a:p>
        </p:txBody>
      </p:sp>
    </p:spTree>
    <p:extLst>
      <p:ext uri="{BB962C8B-B14F-4D97-AF65-F5344CB8AC3E}">
        <p14:creationId xmlns:p14="http://schemas.microsoft.com/office/powerpoint/2010/main" val="153598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b="1" dirty="0" smtClean="0"/>
              <a:t>Adequate Intake (AI)</a:t>
            </a:r>
            <a:endParaRPr lang="en-P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PH" sz="3200" dirty="0" smtClean="0"/>
              <a:t>The daily nutrient intake level based on observed or experimentally-determined approximation of the average nutrient intake by a group (or groups) of apparently healthy people that is assumed to sustain a defined nutritional state.</a:t>
            </a:r>
          </a:p>
          <a:p>
            <a:pPr algn="just"/>
            <a:r>
              <a:rPr lang="en-PH" sz="3200" dirty="0" smtClean="0"/>
              <a:t>It is used when there is insufficient data to establish the EAR.</a:t>
            </a:r>
            <a:endParaRPr lang="en-PH" sz="3200" dirty="0"/>
          </a:p>
        </p:txBody>
      </p:sp>
    </p:spTree>
    <p:extLst>
      <p:ext uri="{BB962C8B-B14F-4D97-AF65-F5344CB8AC3E}">
        <p14:creationId xmlns:p14="http://schemas.microsoft.com/office/powerpoint/2010/main" val="130873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b="1" dirty="0" smtClean="0"/>
              <a:t>Tolerable Upper Intake Level or Upper Limit (UL)</a:t>
            </a:r>
            <a:endParaRPr lang="en-P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PH" sz="3200" dirty="0" smtClean="0"/>
              <a:t>The highest average daily nutrient intake level likely to pose no adverse health effects to almost all individual in the general population. </a:t>
            </a:r>
          </a:p>
          <a:p>
            <a:pPr algn="just"/>
            <a:r>
              <a:rPr lang="en-PH" sz="3200" dirty="0" smtClean="0"/>
              <a:t>Lack of suitable data could not establish ULs for other nutrients, but this does not mean that  there is no potential adverse effects resulting from high intake.</a:t>
            </a:r>
          </a:p>
          <a:p>
            <a:pPr algn="just"/>
            <a:r>
              <a:rPr lang="en-PH" sz="3200" dirty="0" smtClean="0"/>
              <a:t>When data about adverse effects are extremely limited, extra caution may be warranted.</a:t>
            </a:r>
          </a:p>
          <a:p>
            <a:pPr algn="just"/>
            <a:endParaRPr lang="en-PH" sz="3200" dirty="0"/>
          </a:p>
        </p:txBody>
      </p:sp>
    </p:spTree>
    <p:extLst>
      <p:ext uri="{BB962C8B-B14F-4D97-AF65-F5344CB8AC3E}">
        <p14:creationId xmlns:p14="http://schemas.microsoft.com/office/powerpoint/2010/main" val="155263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1073</Words>
  <Application>Microsoft Office PowerPoint</Application>
  <PresentationFormat>Widescreen</PresentationFormat>
  <Paragraphs>93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Nutrition in the different  age-groups</vt:lpstr>
      <vt:lpstr>Objectives:</vt:lpstr>
      <vt:lpstr>PowerPoint Presentation</vt:lpstr>
      <vt:lpstr>Philippine Dietary Reference Intake 2015</vt:lpstr>
      <vt:lpstr>Components of PDRI</vt:lpstr>
      <vt:lpstr>Estimated Average Requirement (EAR)</vt:lpstr>
      <vt:lpstr>Recommended Energy / Nutrient Intake (REI/RNI)</vt:lpstr>
      <vt:lpstr>Adequate Intake (AI)</vt:lpstr>
      <vt:lpstr>Tolerable Upper Intake Level or Upper Limit (UL)</vt:lpstr>
      <vt:lpstr>PowerPoint Presentation</vt:lpstr>
      <vt:lpstr>Coverage of Nutrients</vt:lpstr>
      <vt:lpstr>Uses and Applications of PDRI</vt:lpstr>
      <vt:lpstr>Uses and Applications of PDRI</vt:lpstr>
      <vt:lpstr>Estimating Recommended intakes</vt:lpstr>
      <vt:lpstr>Estimating  Recommended Intakes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Infants and Early Childhood</vt:lpstr>
      <vt:lpstr>Adolescence and Adulthood</vt:lpstr>
      <vt:lpstr>Talking points</vt:lpstr>
      <vt:lpstr>Tips on what to discuss:</vt:lpstr>
      <vt:lpstr>References: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Nutrition in the different age-groups</dc:title>
  <dc:creator>Edilberto B. Garcia Jr</dc:creator>
  <cp:lastModifiedBy>Edilberto B. Garcia Jr</cp:lastModifiedBy>
  <cp:revision>35</cp:revision>
  <dcterms:created xsi:type="dcterms:W3CDTF">2020-05-03T13:19:22Z</dcterms:created>
  <dcterms:modified xsi:type="dcterms:W3CDTF">2020-05-04T06:08:54Z</dcterms:modified>
</cp:coreProperties>
</file>