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F9999-5851-4943-8611-7961BB6CC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08159A-BDEF-4C1B-80D2-59FC80C30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25575-65F7-4F0F-9DFD-CBA380CD5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4E39-E6DA-4B85-9BA5-EA3EE53641FF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13359-F612-4821-87B4-591AFE125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429C5-7452-4F8C-A5CE-4CC9CE616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B089-5760-4FF0-9AF8-F8DC48E80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7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93111-4343-496E-B76F-1D41BEB6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9ECAE-6A1B-4DA5-955A-22E965E10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21750-3472-4F29-9558-2A6BEA3A4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4E39-E6DA-4B85-9BA5-EA3EE53641FF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8AE1F-708B-46E1-8F7E-33E860915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2BF04-F38C-4193-98A7-4B117A9D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B089-5760-4FF0-9AF8-F8DC48E80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67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89E91-EBE4-4D79-B7C1-1B495CFD55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9B2CC-2FD4-4407-9339-3A538DB19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E048D-5F13-4C98-9766-427E38ECE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4E39-E6DA-4B85-9BA5-EA3EE53641FF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DD579-B466-4D97-97AE-8C82163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5C157-6684-4DA8-9681-89BE3F688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B089-5760-4FF0-9AF8-F8DC48E80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91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91842-4535-48BA-8909-062FDF82A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77EE8-BF05-4720-BECC-8BEC6CFE8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D5FC7-2C8B-44A5-BEA7-84DA83734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4E39-E6DA-4B85-9BA5-EA3EE53641FF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4366B-E023-479D-B9FF-91CF43DE5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FB510-5C66-43F6-A0D8-B02B60CB4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B089-5760-4FF0-9AF8-F8DC48E80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8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649D3-45A1-431D-9CC9-6D5D27B62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5595CA-09C4-4F7A-93EB-D0BE78A24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6B6F8-50C6-4358-B64B-6FAA82AA8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4E39-E6DA-4B85-9BA5-EA3EE53641FF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E06D7-B7B8-460F-916C-BF6247069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DAC39-4EE0-4407-9994-9CC45C0CA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B089-5760-4FF0-9AF8-F8DC48E80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8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77915-4F14-400D-8A9C-989333012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EDC36-E826-478C-AF0B-10300F6963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3F89A-AF48-40A0-B303-84EEC23E0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43992-5406-4EE9-8E47-31588D96C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4E39-E6DA-4B85-9BA5-EA3EE53641FF}" type="datetimeFigureOut">
              <a:rPr lang="en-US" smtClean="0"/>
              <a:t>7/13/20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45E2D-6DA3-47AD-AFCE-3EFA423FB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79913B-F321-45B9-A690-285139FFA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B089-5760-4FF0-9AF8-F8DC48E80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0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DDA3F-AF1A-4A39-A517-B847E91A1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095172-AA4F-4A0B-AE24-645D62EF4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60CDFD-235D-446D-A366-84E2CC3CA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D4939A-C79D-40B7-8B49-DF4D7C3203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98C94-41D4-4809-94D2-6DAB3BEC1F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0C8E06-BC6A-4AFE-B5D3-CEFAF344A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4E39-E6DA-4B85-9BA5-EA3EE53641FF}" type="datetimeFigureOut">
              <a:rPr lang="en-US" smtClean="0"/>
              <a:t>7/13/20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0734D9-91B7-41A0-B047-91BC1632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415B7B-E350-402F-936B-B83FB08E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B089-5760-4FF0-9AF8-F8DC48E80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4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21222-5524-4AC8-BBC3-A2BE330F6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25E32A-6FFD-4DC7-9EB5-18B205580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4E39-E6DA-4B85-9BA5-EA3EE53641FF}" type="datetimeFigureOut">
              <a:rPr lang="en-US" smtClean="0"/>
              <a:t>7/13/20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8C11F-0F77-4773-A088-AF60174CD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CE973-C20D-4D60-9F4A-3313F4057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B089-5760-4FF0-9AF8-F8DC48E80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2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68CBA8-05AF-4608-A565-9DC27A514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4E39-E6DA-4B85-9BA5-EA3EE53641FF}" type="datetimeFigureOut">
              <a:rPr lang="en-US" smtClean="0"/>
              <a:t>7/13/20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B29047-49F1-4168-B3A8-7E17E892D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31B95-2FA1-4C81-96AA-91F52BA40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B089-5760-4FF0-9AF8-F8DC48E80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112CC-04D9-4B1E-880B-03C342A03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C8FDA-8107-41A1-8CD6-37FDD7A64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BDFDDC-1721-428C-9BD7-D33AB5B19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31F93-9ABD-4145-B36B-1CF06BCED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4E39-E6DA-4B85-9BA5-EA3EE53641FF}" type="datetimeFigureOut">
              <a:rPr lang="en-US" smtClean="0"/>
              <a:t>7/13/20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886E1-0057-4848-84AA-1FCECC3C5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D459A-C24B-43F8-962D-4B740B19B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B089-5760-4FF0-9AF8-F8DC48E80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97C7A-66C6-46C6-B6BD-56A8338C0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AC8837-85AC-42EB-ABBC-3CCD9FD1BD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2DE3D-0C4F-4977-9995-F2D8E756B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9148A0-72C3-4B2F-A244-EEC129A1C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4E39-E6DA-4B85-9BA5-EA3EE53641FF}" type="datetimeFigureOut">
              <a:rPr lang="en-US" smtClean="0"/>
              <a:t>7/13/20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EDCA31-6E48-40E6-A865-92E813E9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8326E-3115-41B5-99BD-64686111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B089-5760-4FF0-9AF8-F8DC48E80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0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CC5E97-D206-4730-AE42-6E069CDA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BD2F4D-4E9B-45F7-8C49-B7E435196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6E3D9-E310-4819-9934-93EE6C17E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04E39-E6DA-4B85-9BA5-EA3EE53641FF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D5138-EEE0-4E3B-9224-ADD560433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81146-453A-4555-A55E-AC9B271D2D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8B089-5760-4FF0-9AF8-F8DC48E80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94BAA-F96F-4CBC-BBF5-67CFCEC24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SYSTEMIC RESPONSE TO INJURY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B1CEC8-6986-4B3B-BAC3-D5C2E34E6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5290"/>
            <a:ext cx="9144000" cy="1655762"/>
          </a:xfrm>
        </p:spPr>
        <p:txBody>
          <a:bodyPr/>
          <a:lstStyle/>
          <a:p>
            <a:r>
              <a:rPr lang="en-US" dirty="0"/>
              <a:t>GRACE C. FIRMALINO, MD, FPCS</a:t>
            </a:r>
          </a:p>
          <a:p>
            <a:r>
              <a:rPr lang="en-US" dirty="0"/>
              <a:t>July 13, 2020</a:t>
            </a:r>
          </a:p>
        </p:txBody>
      </p:sp>
    </p:spTree>
    <p:extLst>
      <p:ext uri="{BB962C8B-B14F-4D97-AF65-F5344CB8AC3E}">
        <p14:creationId xmlns:p14="http://schemas.microsoft.com/office/powerpoint/2010/main" val="4211153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60E1-9BF4-45FB-9FB0-9F2D9007A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METABOLISM AFTER INJURY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8FFCC-5643-4AC0-A6AF-A6EE35A22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Magnitude of metabolic expenditure over time directly proportional to severity of insult</a:t>
            </a:r>
          </a:p>
          <a:p>
            <a:r>
              <a:rPr lang="en-US" dirty="0"/>
              <a:t>Total energy expenditure dramatically increases after two weeks</a:t>
            </a:r>
          </a:p>
          <a:p>
            <a:r>
              <a:rPr lang="en-US" dirty="0"/>
              <a:t>Increased lipolysis </a:t>
            </a:r>
          </a:p>
          <a:p>
            <a:r>
              <a:rPr lang="en-US" dirty="0"/>
              <a:t>Reduced carbohydrate availability</a:t>
            </a:r>
          </a:p>
          <a:p>
            <a:r>
              <a:rPr lang="en-US" dirty="0"/>
              <a:t>Ketogenesis </a:t>
            </a:r>
          </a:p>
          <a:p>
            <a:r>
              <a:rPr lang="en-US" dirty="0"/>
              <a:t>Peripheral glucose intolerance</a:t>
            </a:r>
          </a:p>
          <a:p>
            <a:r>
              <a:rPr lang="en-US" dirty="0"/>
              <a:t>Protein synthesis and breakdown</a:t>
            </a:r>
          </a:p>
        </p:txBody>
      </p:sp>
    </p:spTree>
    <p:extLst>
      <p:ext uri="{BB962C8B-B14F-4D97-AF65-F5344CB8AC3E}">
        <p14:creationId xmlns:p14="http://schemas.microsoft.com/office/powerpoint/2010/main" val="4114456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2B4E0-CB50-435A-A68A-98057C4E8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NUTRITION IN THE SURGICAL PATIENT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AB41D-5407-4C38-974D-9E379E5BF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Prevent or reverse catabolic effects of disease or injury</a:t>
            </a:r>
          </a:p>
          <a:p>
            <a:r>
              <a:rPr lang="en-US" dirty="0"/>
              <a:t>25 to 30 kcal/kg (dry or usual body weight) per day</a:t>
            </a:r>
          </a:p>
          <a:p>
            <a:r>
              <a:rPr lang="en-US" dirty="0"/>
              <a:t>1g/kg per day protein</a:t>
            </a:r>
          </a:p>
          <a:p>
            <a:r>
              <a:rPr lang="en-US" dirty="0"/>
              <a:t>Vitamins and mineral requirements can usually be achieved in average patient</a:t>
            </a:r>
          </a:p>
          <a:p>
            <a:pPr lvl="1"/>
            <a:r>
              <a:rPr lang="en-US" dirty="0"/>
              <a:t>Most commercial preparations do not contain Vitamin K/folic acid/B12</a:t>
            </a:r>
          </a:p>
          <a:p>
            <a:pPr lvl="1"/>
            <a:r>
              <a:rPr lang="en-US" dirty="0"/>
              <a:t>Essential fatty acid might be necessary in select patients </a:t>
            </a:r>
          </a:p>
        </p:txBody>
      </p:sp>
    </p:spTree>
    <p:extLst>
      <p:ext uri="{BB962C8B-B14F-4D97-AF65-F5344CB8AC3E}">
        <p14:creationId xmlns:p14="http://schemas.microsoft.com/office/powerpoint/2010/main" val="3546743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A6F2B-95E4-4E79-8334-2F981DDB7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NUTRITION IN THE SURGICAL PATIENT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AA3E5-69E2-4CB0-BA0C-66892B7EB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ENTERAL</a:t>
            </a:r>
          </a:p>
          <a:p>
            <a:pPr lvl="1"/>
            <a:r>
              <a:rPr lang="en-US" dirty="0"/>
              <a:t>Preferred for patients who can tolerate</a:t>
            </a:r>
          </a:p>
          <a:p>
            <a:pPr lvl="1"/>
            <a:r>
              <a:rPr lang="en-US" dirty="0"/>
              <a:t>Access: NGT, PEG, NDT/NJT, gastrostomy, jejunostomy</a:t>
            </a:r>
          </a:p>
          <a:p>
            <a:r>
              <a:rPr lang="en-US" dirty="0"/>
              <a:t>PARENTERAL</a:t>
            </a:r>
          </a:p>
          <a:p>
            <a:pPr lvl="1"/>
            <a:r>
              <a:rPr lang="en-US" dirty="0"/>
              <a:t>Malnutrition, sepsis, surgical or traumatic injury in seriously ill patients for whom enteral feeding is not possible</a:t>
            </a:r>
          </a:p>
          <a:p>
            <a:pPr lvl="1"/>
            <a:r>
              <a:rPr lang="en-US" dirty="0"/>
              <a:t>Usually given through an indwelling catheter</a:t>
            </a:r>
          </a:p>
          <a:p>
            <a:pPr lvl="1"/>
            <a:r>
              <a:rPr lang="en-US" dirty="0"/>
              <a:t>Can be used to supplement EN</a:t>
            </a:r>
          </a:p>
          <a:p>
            <a:pPr lvl="1"/>
            <a:r>
              <a:rPr lang="en-US" dirty="0"/>
              <a:t>Can be total or partial</a:t>
            </a:r>
          </a:p>
        </p:txBody>
      </p:sp>
    </p:spTree>
    <p:extLst>
      <p:ext uri="{BB962C8B-B14F-4D97-AF65-F5344CB8AC3E}">
        <p14:creationId xmlns:p14="http://schemas.microsoft.com/office/powerpoint/2010/main" val="1243980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C926B-10E3-4C76-9745-7029B9F34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9357"/>
            <a:ext cx="10515600" cy="552760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REFERENCE: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Schwartz’s Principles of Surgery 11</a:t>
            </a:r>
            <a:r>
              <a:rPr lang="en-US" baseline="30000" dirty="0"/>
              <a:t>th</a:t>
            </a:r>
            <a:r>
              <a:rPr lang="en-US" dirty="0"/>
              <a:t> edition</a:t>
            </a:r>
          </a:p>
        </p:txBody>
      </p:sp>
    </p:spTree>
    <p:extLst>
      <p:ext uri="{BB962C8B-B14F-4D97-AF65-F5344CB8AC3E}">
        <p14:creationId xmlns:p14="http://schemas.microsoft.com/office/powerpoint/2010/main" val="1989920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9D1B8-F8D4-4660-8D94-E22B5316D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5BD60-234B-4E67-9E91-AC0434F84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2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29331-63D5-452A-B361-748053E73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887"/>
            <a:ext cx="10515600" cy="5342076"/>
          </a:xfrm>
        </p:spPr>
        <p:txBody>
          <a:bodyPr/>
          <a:lstStyle/>
          <a:p>
            <a:r>
              <a:rPr lang="en-US" dirty="0"/>
              <a:t>Inflammatory response to injury – consequence of local or systemic release of damage-associated molecules for restoration of homeostasis</a:t>
            </a:r>
          </a:p>
          <a:p>
            <a:r>
              <a:rPr lang="en-US" dirty="0"/>
              <a:t>Systemic inflammatory response</a:t>
            </a:r>
          </a:p>
          <a:p>
            <a:pPr lvl="1"/>
            <a:r>
              <a:rPr lang="en-US" dirty="0"/>
              <a:t>Acute proinflammatory phase</a:t>
            </a:r>
          </a:p>
          <a:p>
            <a:pPr lvl="1"/>
            <a:r>
              <a:rPr lang="en-US" dirty="0"/>
              <a:t>Anti-inflammatory phase</a:t>
            </a:r>
          </a:p>
          <a:p>
            <a:pPr lvl="1"/>
            <a:r>
              <a:rPr lang="en-US" dirty="0"/>
              <a:t>Similar to those observed in infection</a:t>
            </a:r>
          </a:p>
          <a:p>
            <a:pPr lvl="1"/>
            <a:r>
              <a:rPr lang="en-US" dirty="0"/>
              <a:t>Mediated by damage-associated molecular patterns (DAMPs) released by damaged cells</a:t>
            </a:r>
          </a:p>
        </p:txBody>
      </p:sp>
    </p:spTree>
    <p:extLst>
      <p:ext uri="{BB962C8B-B14F-4D97-AF65-F5344CB8AC3E}">
        <p14:creationId xmlns:p14="http://schemas.microsoft.com/office/powerpoint/2010/main" val="240426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1DAAE-1CBC-4BA2-B24D-18AF7B52A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spectrum of infection and SIRS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F28E489-560D-40E5-9004-D348A6FB0F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561820"/>
              </p:ext>
            </p:extLst>
          </p:nvPr>
        </p:nvGraphicFramePr>
        <p:xfrm>
          <a:off x="838200" y="1825625"/>
          <a:ext cx="10515600" cy="359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0374">
                  <a:extLst>
                    <a:ext uri="{9D8B030D-6E8A-4147-A177-3AD203B41FA5}">
                      <a16:colId xmlns:a16="http://schemas.microsoft.com/office/drawing/2014/main" val="2167327070"/>
                    </a:ext>
                  </a:extLst>
                </a:gridCol>
                <a:gridCol w="7855226">
                  <a:extLst>
                    <a:ext uri="{9D8B030D-6E8A-4147-A177-3AD203B41FA5}">
                      <a16:colId xmlns:a16="http://schemas.microsoft.com/office/drawing/2014/main" val="1204472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037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Identifiable source of microbial insult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309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Two or more of the following:</a:t>
                      </a:r>
                    </a:p>
                    <a:p>
                      <a:r>
                        <a:rPr lang="en-US" dirty="0"/>
                        <a:t>-    Temp &gt;/= to 38C or &lt;/= to 36C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HR &gt;/= 90 beats per min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RR &gt;/= 20 breaths per min or PaCO2 &lt;/= 32mmHg or mechanical ventilation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Abnormal WBC count (&gt;/= 12,000/</a:t>
                      </a:r>
                      <a:r>
                        <a:rPr lang="en-US" dirty="0" err="1"/>
                        <a:t>uL</a:t>
                      </a:r>
                      <a:r>
                        <a:rPr lang="en-US" dirty="0"/>
                        <a:t> or &lt;/= 4,000 or &gt;/= 10% immature band forms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702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Sepsis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Identifiable source of infection + SIRS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705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Severe sepsis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Sepsis + organ dysfunction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328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Septic shock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Sepsis + cardiovascular collapse (requiring vasopressor support)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344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44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D9182-62D8-4951-BC17-6AC7FE1F1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8577E-9919-4B0B-9301-AACD86522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Produced following tissue and cellular injury</a:t>
            </a:r>
          </a:p>
          <a:p>
            <a:r>
              <a:rPr lang="en-US" dirty="0"/>
              <a:t>Interact with immune and non-immune cell receptors</a:t>
            </a:r>
          </a:p>
          <a:p>
            <a:r>
              <a:rPr lang="en-US" dirty="0"/>
              <a:t>Initiates “sterile” systemic inflammatory response following severe traumatic injury</a:t>
            </a:r>
          </a:p>
          <a:p>
            <a:r>
              <a:rPr lang="en-US" dirty="0"/>
              <a:t>Promote activation of innate immune cells and antigen-presenting cells</a:t>
            </a:r>
          </a:p>
          <a:p>
            <a:r>
              <a:rPr lang="en-US" dirty="0"/>
              <a:t>HMGB1, heat shock proteins, </a:t>
            </a:r>
            <a:r>
              <a:rPr lang="en-US" dirty="0" err="1"/>
              <a:t>mDNA</a:t>
            </a:r>
            <a:r>
              <a:rPr lang="en-US" dirty="0"/>
              <a:t>, S100 protein</a:t>
            </a:r>
          </a:p>
        </p:txBody>
      </p:sp>
    </p:spTree>
    <p:extLst>
      <p:ext uri="{BB962C8B-B14F-4D97-AF65-F5344CB8AC3E}">
        <p14:creationId xmlns:p14="http://schemas.microsoft.com/office/powerpoint/2010/main" val="1397107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61FCF-4858-4FD3-8A4D-AC35F7C36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NEUROENDOCRINE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4F052-FF09-41A2-99C4-0F07E6B17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CNS receives information about injury-induced inflammation via soluble mediators and direct neural projections that transmit to regulatory areas of the brain</a:t>
            </a:r>
          </a:p>
          <a:p>
            <a:r>
              <a:rPr lang="en-US" dirty="0"/>
              <a:t>Inflammatory stimuli – behavioral changes such as increased sleep, lethargy, reduced appetite, fever</a:t>
            </a:r>
          </a:p>
          <a:p>
            <a:r>
              <a:rPr lang="en-US" dirty="0"/>
              <a:t>Countered by anti-inflammatory signaling involving HPA axis and release of systemic glucocorticoids</a:t>
            </a:r>
          </a:p>
          <a:p>
            <a:r>
              <a:rPr lang="en-US" dirty="0"/>
              <a:t>Two principal pathways – Hypothalamic-pituitary-adrenal axis (glucocorticoids) and sympathetic nervous system (catecholamines)</a:t>
            </a:r>
          </a:p>
        </p:txBody>
      </p:sp>
    </p:spTree>
    <p:extLst>
      <p:ext uri="{BB962C8B-B14F-4D97-AF65-F5344CB8AC3E}">
        <p14:creationId xmlns:p14="http://schemas.microsoft.com/office/powerpoint/2010/main" val="1944508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77F2-8393-4DEA-8B01-F0ED38BFD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CELLULAR STRESS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3CC9F-D1BB-4E05-AF4E-EE6796A6C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Autophagy – disposing of damaged organelles and debris aggregates</a:t>
            </a:r>
          </a:p>
          <a:p>
            <a:r>
              <a:rPr lang="en-US" dirty="0"/>
              <a:t>Apoptosis – clearing of senescent or dysfunctional cells</a:t>
            </a:r>
          </a:p>
          <a:p>
            <a:pPr lvl="1"/>
            <a:r>
              <a:rPr lang="en-US" dirty="0"/>
              <a:t>Extrinsic pathway - TNF</a:t>
            </a:r>
          </a:p>
          <a:p>
            <a:pPr lvl="1"/>
            <a:r>
              <a:rPr lang="en-US" dirty="0"/>
              <a:t>Intrinsic pathway – Bcl-2</a:t>
            </a:r>
          </a:p>
          <a:p>
            <a:r>
              <a:rPr lang="en-US" dirty="0"/>
              <a:t>Necroptosis – premature uncontrolled death</a:t>
            </a:r>
          </a:p>
          <a:p>
            <a:r>
              <a:rPr lang="en-US" dirty="0" err="1"/>
              <a:t>Pyroptosis</a:t>
            </a:r>
            <a:r>
              <a:rPr lang="en-US" dirty="0"/>
              <a:t> – inflammatory form of cell death</a:t>
            </a:r>
          </a:p>
        </p:txBody>
      </p:sp>
    </p:spTree>
    <p:extLst>
      <p:ext uri="{BB962C8B-B14F-4D97-AF65-F5344CB8AC3E}">
        <p14:creationId xmlns:p14="http://schemas.microsoft.com/office/powerpoint/2010/main" val="365236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E2998-0C9E-4980-A6CC-49C9917A1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MEDIATORS OF INFLAMMATION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1EA4D-133B-442F-8661-31C18E299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Cytokines</a:t>
            </a:r>
          </a:p>
          <a:p>
            <a:pPr lvl="1"/>
            <a:r>
              <a:rPr lang="en-US" dirty="0"/>
              <a:t>Tumor necrosis factor</a:t>
            </a:r>
          </a:p>
          <a:p>
            <a:pPr lvl="1"/>
            <a:r>
              <a:rPr lang="en-US" dirty="0"/>
              <a:t>Interleukin </a:t>
            </a:r>
          </a:p>
          <a:p>
            <a:pPr lvl="1"/>
            <a:r>
              <a:rPr lang="en-US" dirty="0"/>
              <a:t>Interferons</a:t>
            </a:r>
          </a:p>
          <a:p>
            <a:r>
              <a:rPr lang="en-US" dirty="0"/>
              <a:t>Eicosanoids</a:t>
            </a:r>
          </a:p>
          <a:p>
            <a:r>
              <a:rPr lang="en-US" dirty="0"/>
              <a:t>Plasma contact system</a:t>
            </a:r>
          </a:p>
          <a:p>
            <a:pPr lvl="1"/>
            <a:r>
              <a:rPr lang="en-US" dirty="0"/>
              <a:t>Complement</a:t>
            </a:r>
          </a:p>
          <a:p>
            <a:r>
              <a:rPr lang="en-US" dirty="0"/>
              <a:t>Serotonin</a:t>
            </a:r>
          </a:p>
          <a:p>
            <a:r>
              <a:rPr lang="en-US" dirty="0"/>
              <a:t>Histamine </a:t>
            </a:r>
          </a:p>
        </p:txBody>
      </p:sp>
    </p:spTree>
    <p:extLst>
      <p:ext uri="{BB962C8B-B14F-4D97-AF65-F5344CB8AC3E}">
        <p14:creationId xmlns:p14="http://schemas.microsoft.com/office/powerpoint/2010/main" val="3440901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F8860-FA9D-4996-8E71-90FF17050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CELL-MEDIATED INFLAMMATORY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AE049-2B81-49B6-9B6C-C2111CBFC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Neutrophils</a:t>
            </a:r>
          </a:p>
          <a:p>
            <a:r>
              <a:rPr lang="en-US" dirty="0"/>
              <a:t>Monocytes/macrophages</a:t>
            </a:r>
          </a:p>
          <a:p>
            <a:r>
              <a:rPr lang="en-US" dirty="0"/>
              <a:t>Lymphocytes/T cells</a:t>
            </a:r>
          </a:p>
          <a:p>
            <a:r>
              <a:rPr lang="en-US" dirty="0"/>
              <a:t>Dendritic cells</a:t>
            </a:r>
          </a:p>
          <a:p>
            <a:r>
              <a:rPr lang="en-US" dirty="0"/>
              <a:t>Mast cells</a:t>
            </a:r>
          </a:p>
          <a:p>
            <a:r>
              <a:rPr lang="en-US" dirty="0"/>
              <a:t>Platelets</a:t>
            </a:r>
          </a:p>
        </p:txBody>
      </p:sp>
    </p:spTree>
    <p:extLst>
      <p:ext uri="{BB962C8B-B14F-4D97-AF65-F5344CB8AC3E}">
        <p14:creationId xmlns:p14="http://schemas.microsoft.com/office/powerpoint/2010/main" val="3207314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8FA4A-C563-40FE-AB22-17BBF2AF4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ENDOTHELIUM-MEDIATED INJURY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A380F-93FC-494E-B7F7-6D3C4996B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Vascular endothelium </a:t>
            </a:r>
          </a:p>
          <a:p>
            <a:pPr lvl="1"/>
            <a:r>
              <a:rPr lang="en-US" dirty="0"/>
              <a:t>Anticoagulant properties</a:t>
            </a:r>
          </a:p>
          <a:p>
            <a:pPr lvl="1"/>
            <a:r>
              <a:rPr lang="en-US" dirty="0"/>
              <a:t>Forms barrier to regulate tissue migration of circulating cells</a:t>
            </a:r>
          </a:p>
          <a:p>
            <a:pPr lvl="1"/>
            <a:r>
              <a:rPr lang="en-US" dirty="0"/>
              <a:t>Procoagulant shift after injury – </a:t>
            </a:r>
            <a:r>
              <a:rPr lang="en-US" dirty="0" err="1"/>
              <a:t>microthrombosis</a:t>
            </a:r>
            <a:endParaRPr lang="en-US" dirty="0"/>
          </a:p>
          <a:p>
            <a:r>
              <a:rPr lang="en-US" dirty="0"/>
              <a:t>Chemokines</a:t>
            </a:r>
          </a:p>
          <a:p>
            <a:r>
              <a:rPr lang="en-US" dirty="0"/>
              <a:t>Platelet activating factor</a:t>
            </a:r>
          </a:p>
          <a:p>
            <a:r>
              <a:rPr lang="en-US" dirty="0"/>
              <a:t>Nitric oxide</a:t>
            </a:r>
          </a:p>
          <a:p>
            <a:r>
              <a:rPr lang="en-US" dirty="0" err="1"/>
              <a:t>Endothelins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5413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535</Words>
  <Application>Microsoft Macintosh PowerPoint</Application>
  <PresentationFormat>Widescreen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SYSTEMIC RESPONSE TO INJURY</vt:lpstr>
      <vt:lpstr>PowerPoint Presentation</vt:lpstr>
      <vt:lpstr>Clinical spectrum of infection and SIRS</vt:lpstr>
      <vt:lpstr>DAMPs</vt:lpstr>
      <vt:lpstr>NEUROENDOCRINE RESPONSE</vt:lpstr>
      <vt:lpstr>CELLULAR STRESS RESPONSES</vt:lpstr>
      <vt:lpstr>MEDIATORS OF INFLAMMATION</vt:lpstr>
      <vt:lpstr>CELL-MEDIATED INFLAMMATORY RESPONSE</vt:lpstr>
      <vt:lpstr>ENDOTHELIUM-MEDIATED INJURY</vt:lpstr>
      <vt:lpstr>METABOLISM AFTER INJURY</vt:lpstr>
      <vt:lpstr>NUTRITION IN THE SURGICAL PATIENT</vt:lpstr>
      <vt:lpstr>NUTRITION IN THE SURGICAL PATIENT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SYSTEMIC RESPONSE TO INJURY</dc:title>
  <dc:creator>Grace Firmalino</dc:creator>
  <cp:lastModifiedBy>Marie Dione Sacdalan</cp:lastModifiedBy>
  <cp:revision>18</cp:revision>
  <dcterms:created xsi:type="dcterms:W3CDTF">2020-07-12T19:41:32Z</dcterms:created>
  <dcterms:modified xsi:type="dcterms:W3CDTF">2020-07-13T04:26:46Z</dcterms:modified>
</cp:coreProperties>
</file>