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>
      <p:cViewPr varScale="1">
        <p:scale>
          <a:sx n="74" d="100"/>
          <a:sy n="74" d="100"/>
        </p:scale>
        <p:origin x="13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75BD7-C91C-4BDE-942C-8363DEEACA8C}" type="datetimeFigureOut">
              <a:rPr lang="en-US" smtClean="0"/>
              <a:t>7/13/20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39DFF-CACB-40BB-972B-7BDD80DA9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44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8598-3262-4A1E-8C26-68FB78C0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38AC72-97B3-402F-BA72-A16FA7B00C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005E0-1FAD-4195-95A3-033A7F8CE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E1D1-A92B-49F9-819C-1C3BAEC3CCFC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A83CB-A92F-4153-90B1-8D9F2800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820C5-9C2B-4004-8D79-993575EB3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5A7F-A25C-4803-8C58-77BB00C9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68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35AFA-F7C9-4761-AFB8-916872C92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E679A3-7E96-412A-998E-DAB950C96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A9057-C528-434C-9A1A-AAA71BBD2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E1D1-A92B-49F9-819C-1C3BAEC3CCFC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23CC0-4AE6-4C01-8DC5-C583A3EDC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6A740-0EB3-4E4D-A8EB-E80C4133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5A7F-A25C-4803-8C58-77BB00C9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47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C21FA8-3644-4EA3-B446-AD20CC7F79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8DD1E2-FF03-46F3-9DFB-835064194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32E39-5A00-4F56-ABD2-460406436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E1D1-A92B-49F9-819C-1C3BAEC3CCFC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7EE8C-5C49-4CF1-80F7-39265D1C2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55FAC-4869-4795-958A-16931495B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5A7F-A25C-4803-8C58-77BB00C9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459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4FA62-F51C-47E7-85F1-F39A7126D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29727-4F76-4E73-879D-9EE8A8C40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15887-043D-436D-8340-D23A7DEF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E1D1-A92B-49F9-819C-1C3BAEC3CCFC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654B0-C24A-4F8A-8AF4-D9B065902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8FD40-C3F3-41B6-9A34-E29F1625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5A7F-A25C-4803-8C58-77BB00C9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45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CBC07-A964-4FE8-B8AC-FC13A1336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16B37-5630-4FD5-809F-9796602D0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43479-B4FD-46AD-8B21-93A5525D0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E1D1-A92B-49F9-819C-1C3BAEC3CCFC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E856F-99CC-4301-859F-5B297F0D6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84A58-A4C4-4AD7-AF86-B48D30D8A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5A7F-A25C-4803-8C58-77BB00C9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04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E15DA-CB97-4416-AFBD-0606A04A7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DB595-97DE-420D-A4F3-D1690185EB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C540B7-CBD7-4A67-A44F-1C39892554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E0DD7D-D291-4370-BBE9-D8388CE3B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E1D1-A92B-49F9-819C-1C3BAEC3CCFC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6F01E-E67E-4410-ACE5-CE45B680F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40BA58-A212-4558-983C-BED685194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5A7F-A25C-4803-8C58-77BB00C9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54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70EFA-B83F-425B-AEDF-33C607C4B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7806B-D17C-4044-8F31-50F86F8F2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1E66AA-8BF2-46F4-96BB-2938FA642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B7C048-9710-4365-9D5F-3AFF7618B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633074-8BC7-48E0-AAA0-C998AD72A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DC8509-536B-4DA2-ACBE-716949FF8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E1D1-A92B-49F9-819C-1C3BAEC3CCFC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E1BDA4-D0E3-4DAC-BC5D-6FB567C16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CFBC68-87A8-4E1C-A7EB-34688ECB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5A7F-A25C-4803-8C58-77BB00C9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28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FC857-0EF7-4ADF-8A3A-FDC28D72F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E086BA-8D8A-48C5-8873-264D88E0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E1D1-A92B-49F9-819C-1C3BAEC3CCFC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F7AC90-D457-44E5-8D44-6205F5F31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672F11-6A87-481E-AE6E-1B118D7A0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5A7F-A25C-4803-8C58-77BB00C9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1B2D2C-D32C-41C2-A856-701DEBAC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E1D1-A92B-49F9-819C-1C3BAEC3CCFC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4B9ED4-0DE8-4374-884A-DC980A36A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6C2CA-A24B-4DF6-B4B4-FCA64CEF4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5A7F-A25C-4803-8C58-77BB00C9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964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DF731-93F8-4459-824E-98B539BD6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E1CEC-0F0D-42DC-9487-FF20C2303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DF683D-5052-4C52-93F7-7371BB6B96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E470E-E0B8-42E2-855D-4322614C9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E1D1-A92B-49F9-819C-1C3BAEC3CCFC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F668B-E4BC-4BAA-B6E9-0C909CC3B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E5A478-B7B2-47B2-B0F2-8A30B2A3A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5A7F-A25C-4803-8C58-77BB00C9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945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3940-A5DE-49AC-87D2-F7BAAB083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61AE48-DC6E-4892-BA6F-9B3DB52611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0BC109-5DD8-4CA7-A77E-FF028025D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6DAE7-C071-4C5B-BB9E-4D8BECC88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E1D1-A92B-49F9-819C-1C3BAEC3CCFC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A94B58-B8A3-4CD4-8F7A-68112194D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CA0123-5AD6-4544-B6A3-968D4AF7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5A7F-A25C-4803-8C58-77BB00C9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54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EA1260-910C-4213-A940-B1822D922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61FEE-66B5-45BA-8A13-96A6BE5CB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6AAB6-4523-4E64-8AB0-476DE3CBA8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9E1D1-A92B-49F9-819C-1C3BAEC3CCFC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13C16-F7A0-471B-B38E-C3E15D2A6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79014-2021-491F-A319-168F093EA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85A7F-A25C-4803-8C58-77BB00C9A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73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9AEAE-60EA-4983-9949-5975EBF69F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SURGICAL ONCOLOGY PRINCIPLES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463A03-06B2-4723-B3C3-A08C7BCA92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GRACE C. FIRMALINO, MD, FPCS</a:t>
            </a:r>
          </a:p>
          <a:p>
            <a:r>
              <a:rPr lang="en-US" dirty="0"/>
              <a:t>July 13, 2020</a:t>
            </a:r>
          </a:p>
        </p:txBody>
      </p:sp>
    </p:spTree>
    <p:extLst>
      <p:ext uri="{BB962C8B-B14F-4D97-AF65-F5344CB8AC3E}">
        <p14:creationId xmlns:p14="http://schemas.microsoft.com/office/powerpoint/2010/main" val="4166290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2161-F07B-4DCD-93E8-F94709116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60D6C-5D52-44AF-B4BB-6CE1AFEFA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VIRAL CARCINOGENS</a:t>
            </a:r>
          </a:p>
          <a:p>
            <a:pPr lvl="1"/>
            <a:r>
              <a:rPr lang="en-US" dirty="0"/>
              <a:t>Hepatitis B and C – hepatocellular carcinoma</a:t>
            </a:r>
          </a:p>
          <a:p>
            <a:pPr lvl="1"/>
            <a:r>
              <a:rPr lang="en-US" dirty="0"/>
              <a:t>Epstein-Barr virus- nasopharyngeal carcinoma</a:t>
            </a:r>
          </a:p>
          <a:p>
            <a:pPr lvl="1"/>
            <a:r>
              <a:rPr lang="en-US" dirty="0"/>
              <a:t>Human papillomavirus 16 and 18 – cervical, vulvar, vaginal, penile, anal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835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FF90F-A7BC-4B0A-81B1-AC422A03F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CANCER SCREENING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219A0-517A-496A-838F-2185B92C7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Early detection using relatively noninvasive tests for early diagnosis and more conservative surgical therapies with decreased morbidity and improved surgical cure and survival rates</a:t>
            </a:r>
          </a:p>
          <a:p>
            <a:r>
              <a:rPr lang="en-US" dirty="0"/>
              <a:t>Developed for general baseline-risk population</a:t>
            </a:r>
          </a:p>
        </p:txBody>
      </p:sp>
    </p:spTree>
    <p:extLst>
      <p:ext uri="{BB962C8B-B14F-4D97-AF65-F5344CB8AC3E}">
        <p14:creationId xmlns:p14="http://schemas.microsoft.com/office/powerpoint/2010/main" val="2262618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49A4E-ACC2-49FD-AA75-6265858F0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ACS recommendations for early detection of cancer in average-risk, asymptomatic individuals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6C88462-0A9A-47AE-AE26-A833000E77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763299"/>
              </p:ext>
            </p:extLst>
          </p:nvPr>
        </p:nvGraphicFramePr>
        <p:xfrm>
          <a:off x="838200" y="1825625"/>
          <a:ext cx="105156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261">
                  <a:extLst>
                    <a:ext uri="{9D8B030D-6E8A-4147-A177-3AD203B41FA5}">
                      <a16:colId xmlns:a16="http://schemas.microsoft.com/office/drawing/2014/main" val="1042688764"/>
                    </a:ext>
                  </a:extLst>
                </a:gridCol>
                <a:gridCol w="2822713">
                  <a:extLst>
                    <a:ext uri="{9D8B030D-6E8A-4147-A177-3AD203B41FA5}">
                      <a16:colId xmlns:a16="http://schemas.microsoft.com/office/drawing/2014/main" val="3036120946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2808727515"/>
                    </a:ext>
                  </a:extLst>
                </a:gridCol>
                <a:gridCol w="3097696">
                  <a:extLst>
                    <a:ext uri="{9D8B030D-6E8A-4147-A177-3AD203B41FA5}">
                      <a16:colId xmlns:a16="http://schemas.microsoft.com/office/drawing/2014/main" val="375560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CANCER 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TEST OR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736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Breast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Women age 40 and above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Mammography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Annually for 45 to 54, biennial for 55 and above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329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Colorectal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Men and women age 50 and above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FOBT</a:t>
                      </a:r>
                    </a:p>
                    <a:p>
                      <a:r>
                        <a:rPr lang="en-US" dirty="0"/>
                        <a:t>Colonoscopy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Annual starting at 50</a:t>
                      </a:r>
                    </a:p>
                    <a:p>
                      <a:r>
                        <a:rPr lang="en-US" dirty="0"/>
                        <a:t>Every 10 years starting at 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454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Men age 50 and above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DRE and PSA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Annually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180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322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21BB-806B-47DE-94A5-3D0C194F3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C3AD9-C704-4BE5-976F-95AF0A3F6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Biopsy – definitive diagnosis</a:t>
            </a:r>
          </a:p>
          <a:p>
            <a:pPr lvl="1"/>
            <a:r>
              <a:rPr lang="en-US" dirty="0"/>
              <a:t>Mucosal lesions – endoscopically</a:t>
            </a:r>
          </a:p>
          <a:p>
            <a:pPr lvl="1"/>
            <a:r>
              <a:rPr lang="en-US" dirty="0"/>
              <a:t>Palpable lesions </a:t>
            </a:r>
          </a:p>
          <a:p>
            <a:pPr lvl="2"/>
            <a:r>
              <a:rPr lang="en-US" dirty="0"/>
              <a:t>Fine needle aspiration biopsy – easy but does not give information on tissue architecture</a:t>
            </a:r>
          </a:p>
          <a:p>
            <a:pPr lvl="2"/>
            <a:r>
              <a:rPr lang="en-US" dirty="0"/>
              <a:t>Core needle aspiration biopsy – more advantageous when histologic findings will affect therapy</a:t>
            </a:r>
          </a:p>
          <a:p>
            <a:pPr lvl="2"/>
            <a:r>
              <a:rPr lang="en-US" dirty="0"/>
              <a:t>Incision biopsy – for very large lesions where definitive diagnosis cannot be made with needle biopsy</a:t>
            </a:r>
          </a:p>
          <a:p>
            <a:pPr lvl="2"/>
            <a:r>
              <a:rPr lang="en-US" dirty="0"/>
              <a:t>Excision biopsy – made with curative intent</a:t>
            </a:r>
          </a:p>
          <a:p>
            <a:pPr lvl="1"/>
            <a:r>
              <a:rPr lang="en-US" dirty="0"/>
              <a:t>Deep-seated lesions – image-guided (CT or ultrasound)</a:t>
            </a:r>
          </a:p>
        </p:txBody>
      </p:sp>
    </p:spTree>
    <p:extLst>
      <p:ext uri="{BB962C8B-B14F-4D97-AF65-F5344CB8AC3E}">
        <p14:creationId xmlns:p14="http://schemas.microsoft.com/office/powerpoint/2010/main" val="1967780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090B0-5550-41A4-B9F4-8B2E898A9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B47A9-50AE-4E16-9561-850649E26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anatomic extent of a malignant process in an individual</a:t>
            </a:r>
          </a:p>
          <a:p>
            <a:r>
              <a:rPr lang="en-US" dirty="0"/>
              <a:t>Tumor size, location, extent, grade, dissemination to regional lymph nodes or distant sites</a:t>
            </a:r>
          </a:p>
          <a:p>
            <a:r>
              <a:rPr lang="en-US" dirty="0"/>
              <a:t>Essential for planning appropriate treatment for the patient</a:t>
            </a:r>
          </a:p>
          <a:p>
            <a:r>
              <a:rPr lang="en-US" dirty="0"/>
              <a:t>TNM staging (clinical and pathologic) – microscopically confirmed malignant tumors</a:t>
            </a:r>
          </a:p>
          <a:p>
            <a:pPr lvl="1"/>
            <a:r>
              <a:rPr lang="en-US" dirty="0"/>
              <a:t>Tumor – size of primary</a:t>
            </a:r>
          </a:p>
          <a:p>
            <a:pPr lvl="1"/>
            <a:r>
              <a:rPr lang="en-US" dirty="0"/>
              <a:t>Nodes – presence or absence and extent of nodal involvement</a:t>
            </a:r>
          </a:p>
          <a:p>
            <a:pPr lvl="1"/>
            <a:r>
              <a:rPr lang="en-US" dirty="0"/>
              <a:t>Metastasis – presence or absence and extent of distant metastases</a:t>
            </a:r>
          </a:p>
        </p:txBody>
      </p:sp>
    </p:spTree>
    <p:extLst>
      <p:ext uri="{BB962C8B-B14F-4D97-AF65-F5344CB8AC3E}">
        <p14:creationId xmlns:p14="http://schemas.microsoft.com/office/powerpoint/2010/main" val="2911463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3AD4E-27CE-4EBB-82F3-D36367EA0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SURGICAL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FD0C9-730C-443F-BF47-92C6E52DC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CURATIVE SURGERY – remove primary tumor and draining lymphatics </a:t>
            </a:r>
            <a:r>
              <a:rPr lang="en-US" dirty="0" err="1"/>
              <a:t>en</a:t>
            </a:r>
            <a:r>
              <a:rPr lang="en-US" dirty="0"/>
              <a:t> bloc</a:t>
            </a:r>
          </a:p>
          <a:p>
            <a:r>
              <a:rPr lang="en-US" dirty="0"/>
              <a:t>INOPERABLE TUMOR –primary tumor cannot be resected with negative margins</a:t>
            </a:r>
          </a:p>
          <a:p>
            <a:r>
              <a:rPr lang="en-US" dirty="0"/>
              <a:t>PALLIATIVE SURGERY – improve quality of life by alleviating pain, infection or bleeding</a:t>
            </a:r>
          </a:p>
          <a:p>
            <a:r>
              <a:rPr lang="en-US" dirty="0"/>
              <a:t>DISTANT METASTASES – surgery for isolated metastases has resulted in cure for selected cases</a:t>
            </a:r>
          </a:p>
        </p:txBody>
      </p:sp>
    </p:spTree>
    <p:extLst>
      <p:ext uri="{BB962C8B-B14F-4D97-AF65-F5344CB8AC3E}">
        <p14:creationId xmlns:p14="http://schemas.microsoft.com/office/powerpoint/2010/main" val="51809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94139-EE00-466C-A6C7-BB87AB52E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Treatment of cancer is multidisciplinary involving not just the surgeons and medical oncologists or radiation oncologists but pathologists, radiologists, reconstructive surgeons, primary </a:t>
            </a:r>
            <a:r>
              <a:rPr lang="en-US"/>
              <a:t>care physicians.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3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C926B-10E3-4C76-9745-7029B9F34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9357"/>
            <a:ext cx="10515600" cy="552760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REFERENCE: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Schwartz’s Principles of Surgery 11</a:t>
            </a:r>
            <a:r>
              <a:rPr lang="en-US" baseline="30000" dirty="0"/>
              <a:t>th</a:t>
            </a:r>
            <a:r>
              <a:rPr lang="en-US" dirty="0"/>
              <a:t> edition</a:t>
            </a:r>
          </a:p>
        </p:txBody>
      </p:sp>
    </p:spTree>
    <p:extLst>
      <p:ext uri="{BB962C8B-B14F-4D97-AF65-F5344CB8AC3E}">
        <p14:creationId xmlns:p14="http://schemas.microsoft.com/office/powerpoint/2010/main" val="1989920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AA5A5-70EA-4B6C-B1B4-A641CC99B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2695C-B414-4831-9661-34B622FE7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55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8B7CB-A24E-4E6E-9231-7D82FD3F6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ONCOLOGY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FBD25-4413-417B-A00B-A7DB0D40B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8"/>
            <a:ext cx="10515600" cy="473247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branch of medicine concerned with the prevention, diagnosis, treatment and study of cancer </a:t>
            </a:r>
          </a:p>
          <a:p>
            <a:endParaRPr lang="en-US" dirty="0"/>
          </a:p>
          <a:p>
            <a:r>
              <a:rPr lang="en-US" dirty="0"/>
              <a:t>Primary (or definitive) surgical therapy – en bloc resection of tumor with adequate margins of normal tissues and regional lymph nodes with local and regional control as primary goal</a:t>
            </a:r>
          </a:p>
          <a:p>
            <a:endParaRPr lang="en-US" dirty="0"/>
          </a:p>
          <a:p>
            <a:r>
              <a:rPr lang="en-US" dirty="0"/>
              <a:t>Adjuvant therapy – radiation therapy, systemic therapy (chemotherapy, immunotherapy, hormonal therapy, biologic therapy) where goal is systemic control by treatment of distant foci of subclinical disease to prevent distant recurrence</a:t>
            </a:r>
          </a:p>
        </p:txBody>
      </p:sp>
    </p:spTree>
    <p:extLst>
      <p:ext uri="{BB962C8B-B14F-4D97-AF65-F5344CB8AC3E}">
        <p14:creationId xmlns:p14="http://schemas.microsoft.com/office/powerpoint/2010/main" val="4158593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EA782-2802-42FA-A8DE-4C4457FAC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CANCER BIOLOGY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889DB-D409-43CA-8383-CA983E301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ESSENTIAL ALTERATIONS THAT DICTATE MALIGNANT GROWTH</a:t>
            </a:r>
          </a:p>
          <a:p>
            <a:pPr lvl="1"/>
            <a:r>
              <a:rPr lang="en-US" dirty="0"/>
              <a:t>Self-sufficiency of growth signals</a:t>
            </a:r>
          </a:p>
          <a:p>
            <a:pPr lvl="1"/>
            <a:r>
              <a:rPr lang="en-US" dirty="0"/>
              <a:t>Insensitivity to growth-inhibitory signals</a:t>
            </a:r>
          </a:p>
          <a:p>
            <a:pPr lvl="1"/>
            <a:r>
              <a:rPr lang="en-US" dirty="0"/>
              <a:t>Evasion of apoptosis</a:t>
            </a:r>
          </a:p>
          <a:p>
            <a:pPr lvl="1"/>
            <a:r>
              <a:rPr lang="en-US" dirty="0"/>
              <a:t>Potential for limitless replication</a:t>
            </a:r>
          </a:p>
          <a:p>
            <a:pPr lvl="1"/>
            <a:r>
              <a:rPr lang="en-US" dirty="0"/>
              <a:t>Angiogenesis</a:t>
            </a:r>
          </a:p>
          <a:p>
            <a:pPr lvl="1"/>
            <a:r>
              <a:rPr lang="en-US" dirty="0"/>
              <a:t>Invasion and metastasis</a:t>
            </a:r>
          </a:p>
          <a:p>
            <a:pPr lvl="1"/>
            <a:r>
              <a:rPr lang="en-US" dirty="0"/>
              <a:t>Reprogramming of energy metabolism</a:t>
            </a:r>
          </a:p>
          <a:p>
            <a:pPr lvl="1"/>
            <a:r>
              <a:rPr lang="en-US" dirty="0"/>
              <a:t>Evading immune destruction</a:t>
            </a:r>
          </a:p>
          <a:p>
            <a:r>
              <a:rPr lang="en-US" dirty="0"/>
              <a:t>Targets for cancer therapy</a:t>
            </a:r>
          </a:p>
        </p:txBody>
      </p:sp>
    </p:spTree>
    <p:extLst>
      <p:ext uri="{BB962C8B-B14F-4D97-AF65-F5344CB8AC3E}">
        <p14:creationId xmlns:p14="http://schemas.microsoft.com/office/powerpoint/2010/main" val="893854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DEE04-A7E9-48B3-8073-FBEEEAEE1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E4BFB-F1FE-45C0-BE55-E3256755A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GENETIC FACTORS</a:t>
            </a:r>
          </a:p>
          <a:p>
            <a:r>
              <a:rPr lang="en-US" dirty="0"/>
              <a:t>ENVIRONMENTAL FACTORS</a:t>
            </a:r>
          </a:p>
          <a:p>
            <a:pPr lvl="1"/>
            <a:r>
              <a:rPr lang="en-US" dirty="0"/>
              <a:t>CHEMICAL CARCINOGENS</a:t>
            </a:r>
          </a:p>
          <a:p>
            <a:pPr lvl="1"/>
            <a:r>
              <a:rPr lang="en-US" dirty="0"/>
              <a:t>PHYSICAL CARCINOGENS</a:t>
            </a:r>
          </a:p>
          <a:p>
            <a:pPr lvl="1"/>
            <a:r>
              <a:rPr lang="en-US" dirty="0"/>
              <a:t>VIRAL CARCINOGENS</a:t>
            </a:r>
          </a:p>
        </p:txBody>
      </p:sp>
    </p:spTree>
    <p:extLst>
      <p:ext uri="{BB962C8B-B14F-4D97-AF65-F5344CB8AC3E}">
        <p14:creationId xmlns:p14="http://schemas.microsoft.com/office/powerpoint/2010/main" val="1984715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ABAAD-63BF-4233-9284-9743DB0F0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CANCER GENOMICS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756CA-CA37-49B9-96CA-805E2EDDD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Accumulation of genomic alterations leading to selection of cells with increasingly aggressive behavior</a:t>
            </a:r>
          </a:p>
          <a:p>
            <a:r>
              <a:rPr lang="en-US" dirty="0"/>
              <a:t>Oncogenes – gain of function</a:t>
            </a:r>
          </a:p>
          <a:p>
            <a:r>
              <a:rPr lang="en-US" dirty="0"/>
              <a:t>Tumor-suppressor genes – loss of function</a:t>
            </a:r>
          </a:p>
          <a:p>
            <a:r>
              <a:rPr lang="en-US" dirty="0"/>
              <a:t>Somatic mutations – acquired gene alterations</a:t>
            </a:r>
          </a:p>
          <a:p>
            <a:pPr lvl="1"/>
            <a:r>
              <a:rPr lang="en-US" dirty="0"/>
              <a:t>About 90% of cancer genes are mutated at the somatic or tumor level</a:t>
            </a:r>
          </a:p>
          <a:p>
            <a:r>
              <a:rPr lang="en-US" dirty="0"/>
              <a:t>Germline mutations - inherited</a:t>
            </a:r>
          </a:p>
        </p:txBody>
      </p:sp>
    </p:spTree>
    <p:extLst>
      <p:ext uri="{BB962C8B-B14F-4D97-AF65-F5344CB8AC3E}">
        <p14:creationId xmlns:p14="http://schemas.microsoft.com/office/powerpoint/2010/main" val="2529773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F7B53-F387-40F7-A0AD-AF8DA1EB2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Hereditary Cancers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F823E-6599-47CE-AD7F-26EAF8E06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Tumor development at a much younger age than usual</a:t>
            </a:r>
          </a:p>
          <a:p>
            <a:r>
              <a:rPr lang="en-US" dirty="0"/>
              <a:t>Presence of bilateral disease</a:t>
            </a:r>
          </a:p>
          <a:p>
            <a:r>
              <a:rPr lang="en-US" dirty="0"/>
              <a:t>Presence of multiple malignancies</a:t>
            </a:r>
          </a:p>
          <a:p>
            <a:r>
              <a:rPr lang="en-US" dirty="0"/>
              <a:t>Presentation of a cancer in the less affected sex</a:t>
            </a:r>
          </a:p>
          <a:p>
            <a:r>
              <a:rPr lang="en-US" dirty="0"/>
              <a:t>Clustering of the same cancer type in relatives</a:t>
            </a:r>
          </a:p>
          <a:p>
            <a:r>
              <a:rPr lang="en-US" dirty="0"/>
              <a:t>Occurrence of cancer in association with other conditions such as mental retardation or pathognomonic skin lesions</a:t>
            </a:r>
          </a:p>
        </p:txBody>
      </p:sp>
    </p:spTree>
    <p:extLst>
      <p:ext uri="{BB962C8B-B14F-4D97-AF65-F5344CB8AC3E}">
        <p14:creationId xmlns:p14="http://schemas.microsoft.com/office/powerpoint/2010/main" val="1605799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498C0-04CF-4E87-958F-8999086C6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 Associated with Hereditary Cancer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61981-17AC-4794-86B1-01D8D6F02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BRCA1 – Hereditary breast-ovarian cancer syndrome</a:t>
            </a:r>
          </a:p>
          <a:p>
            <a:r>
              <a:rPr lang="en-US" dirty="0"/>
              <a:t>BRCA2 – Hereditary breast-ovarian cancer syndrome</a:t>
            </a:r>
          </a:p>
          <a:p>
            <a:r>
              <a:rPr lang="en-US" dirty="0"/>
              <a:t>p53 (tumor protein 53) – Li-Fraumeni Syndrome (breast, soft tissue sarcoma, osteosarcoma, brain tumors)</a:t>
            </a:r>
          </a:p>
          <a:p>
            <a:r>
              <a:rPr lang="en-US" dirty="0"/>
              <a:t>APC (adenomatous polyposis coli gene) – Familial adenomatous polyposis (colorectal, gastric, duodenal, periampullary, hepatobiliary)</a:t>
            </a:r>
          </a:p>
          <a:p>
            <a:r>
              <a:rPr lang="en-US" dirty="0"/>
              <a:t>MEN1 – multiple endocrine neoplasia (pancreatic islet cells, parathyroid adenoma, pituitary adenoma, carcinoid)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70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78A89-40CA-4358-83E5-7CEDE85AF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Hereditary cancer genes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30486-53F8-4EC0-86BF-171855637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BRCA1, BRCA 2 – hereditary breast-ovarian cancer syndrome</a:t>
            </a:r>
          </a:p>
          <a:p>
            <a:pPr lvl="1"/>
            <a:r>
              <a:rPr lang="en-US" dirty="0"/>
              <a:t>10% of early-onset breast cancer (age 40 years or younger)</a:t>
            </a:r>
          </a:p>
          <a:p>
            <a:pPr lvl="1"/>
            <a:r>
              <a:rPr lang="en-US" dirty="0"/>
              <a:t>First- or second-degree relative with premenopausal breast cancer or ovarian cancer at any age</a:t>
            </a:r>
          </a:p>
          <a:p>
            <a:pPr lvl="1"/>
            <a:r>
              <a:rPr lang="en-US" dirty="0"/>
              <a:t>Risk of developing breast and ovarian cancer by age 70</a:t>
            </a:r>
          </a:p>
          <a:p>
            <a:pPr lvl="2"/>
            <a:r>
              <a:rPr lang="en-US" dirty="0"/>
              <a:t>BRCA 1 – 87% and 44% </a:t>
            </a:r>
          </a:p>
          <a:p>
            <a:pPr lvl="2"/>
            <a:r>
              <a:rPr lang="en-US" dirty="0"/>
              <a:t>BRCA 2 – 84% and 27%</a:t>
            </a:r>
          </a:p>
          <a:p>
            <a:pPr lvl="1"/>
            <a:r>
              <a:rPr lang="en-US" dirty="0"/>
              <a:t>Increased risk for other cancers </a:t>
            </a:r>
          </a:p>
          <a:p>
            <a:pPr lvl="2"/>
            <a:r>
              <a:rPr lang="en-US" dirty="0"/>
              <a:t>Colon, prostate (BRCA1)</a:t>
            </a:r>
          </a:p>
          <a:p>
            <a:pPr lvl="2"/>
            <a:r>
              <a:rPr lang="en-US" dirty="0"/>
              <a:t>Prostate, gallbladder and bile duct, pancreas, stomach, malignant melanoma</a:t>
            </a:r>
          </a:p>
          <a:p>
            <a:pPr lvl="1"/>
            <a:r>
              <a:rPr lang="en-US" dirty="0"/>
              <a:t>BRCA 1 – estrogen receptor negative tumors</a:t>
            </a:r>
          </a:p>
          <a:p>
            <a:pPr lvl="1"/>
            <a:r>
              <a:rPr lang="en-US" dirty="0"/>
              <a:t>BRCA 2 – estrogen receptor positive tumors</a:t>
            </a:r>
          </a:p>
        </p:txBody>
      </p:sp>
    </p:spTree>
    <p:extLst>
      <p:ext uri="{BB962C8B-B14F-4D97-AF65-F5344CB8AC3E}">
        <p14:creationId xmlns:p14="http://schemas.microsoft.com/office/powerpoint/2010/main" val="2646038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73B99-3F62-4E85-8310-65CD90F97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DD637-C065-46E3-A527-4127C00F9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CHEMICAL CARCINOGENS</a:t>
            </a:r>
          </a:p>
          <a:p>
            <a:pPr lvl="1"/>
            <a:r>
              <a:rPr lang="en-US" dirty="0"/>
              <a:t>Soot – skin, lung</a:t>
            </a:r>
          </a:p>
          <a:p>
            <a:pPr lvl="1"/>
            <a:r>
              <a:rPr lang="en-US" dirty="0"/>
              <a:t>Aflatoxin – hepatocellular carcinoma</a:t>
            </a:r>
          </a:p>
          <a:p>
            <a:pPr lvl="1"/>
            <a:r>
              <a:rPr lang="en-US" dirty="0"/>
              <a:t>Coal-tar pitches – lung</a:t>
            </a:r>
          </a:p>
          <a:p>
            <a:pPr lvl="1"/>
            <a:r>
              <a:rPr lang="en-US" dirty="0"/>
              <a:t>Formaldehyde – nasopharynx</a:t>
            </a:r>
          </a:p>
          <a:p>
            <a:r>
              <a:rPr lang="en-US" dirty="0"/>
              <a:t>PHYSICAL CARCINOGENS</a:t>
            </a:r>
          </a:p>
          <a:p>
            <a:pPr lvl="1"/>
            <a:r>
              <a:rPr lang="en-US" dirty="0"/>
              <a:t>Chronic inflammation</a:t>
            </a:r>
          </a:p>
          <a:p>
            <a:pPr lvl="2"/>
            <a:r>
              <a:rPr lang="en-US" dirty="0"/>
              <a:t>Non healing wounds - skin</a:t>
            </a:r>
          </a:p>
          <a:p>
            <a:pPr lvl="2"/>
            <a:r>
              <a:rPr lang="en-US" i="1" dirty="0"/>
              <a:t>H. pylori</a:t>
            </a:r>
            <a:r>
              <a:rPr lang="en-US" dirty="0"/>
              <a:t> infection – gastric</a:t>
            </a:r>
          </a:p>
          <a:p>
            <a:pPr lvl="2"/>
            <a:r>
              <a:rPr lang="en-US" i="1" dirty="0"/>
              <a:t>Opisthorchis</a:t>
            </a:r>
            <a:r>
              <a:rPr lang="en-US" dirty="0"/>
              <a:t> – cholangiocarcinoma</a:t>
            </a:r>
          </a:p>
          <a:p>
            <a:pPr lvl="1"/>
            <a:r>
              <a:rPr lang="en-US" dirty="0"/>
              <a:t>Asbestos – lung</a:t>
            </a:r>
          </a:p>
          <a:p>
            <a:pPr lvl="1"/>
            <a:r>
              <a:rPr lang="en-US" dirty="0"/>
              <a:t>Radiation – skin, thyroid</a:t>
            </a:r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392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838</Words>
  <Application>Microsoft Macintosh PowerPoint</Application>
  <PresentationFormat>Widescreen</PresentationFormat>
  <Paragraphs>126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SURGICAL ONCOLOGY PRINCIPLES</vt:lpstr>
      <vt:lpstr>ONCOLOGY</vt:lpstr>
      <vt:lpstr>CANCER BIOLOGY</vt:lpstr>
      <vt:lpstr>ETIOLOGY</vt:lpstr>
      <vt:lpstr>CANCER GENOMICS</vt:lpstr>
      <vt:lpstr>Hereditary Cancers</vt:lpstr>
      <vt:lpstr>Genes Associated with Hereditary Cancer</vt:lpstr>
      <vt:lpstr>Hereditary cancer genes</vt:lpstr>
      <vt:lpstr>ENVIRONMENTAL FACTORS</vt:lpstr>
      <vt:lpstr>ENVIRONMENTAL FACTORS</vt:lpstr>
      <vt:lpstr>CANCER SCREENING</vt:lpstr>
      <vt:lpstr>ACS recommendations for early detection of cancer in average-risk, asymptomatic individuals</vt:lpstr>
      <vt:lpstr>DIAGNOSIS</vt:lpstr>
      <vt:lpstr>STAGING</vt:lpstr>
      <vt:lpstr>SURGICAL MANAGEMENT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SURGICAL ONCOLOGY PRINCIPLES</dc:title>
  <dc:creator>Grace Firmalino</dc:creator>
  <cp:lastModifiedBy>Marie Dione Sacdalan</cp:lastModifiedBy>
  <cp:revision>26</cp:revision>
  <dcterms:created xsi:type="dcterms:W3CDTF">2020-07-12T09:40:26Z</dcterms:created>
  <dcterms:modified xsi:type="dcterms:W3CDTF">2020-07-13T04:26:10Z</dcterms:modified>
</cp:coreProperties>
</file>