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76" r:id="rId10"/>
    <p:sldId id="275" r:id="rId11"/>
    <p:sldId id="263" r:id="rId12"/>
    <p:sldId id="265" r:id="rId13"/>
    <p:sldId id="267" r:id="rId14"/>
    <p:sldId id="277" r:id="rId15"/>
    <p:sldId id="268" r:id="rId16"/>
    <p:sldId id="266" r:id="rId17"/>
    <p:sldId id="279" r:id="rId18"/>
    <p:sldId id="278" r:id="rId19"/>
    <p:sldId id="281" r:id="rId20"/>
    <p:sldId id="273" r:id="rId21"/>
    <p:sldId id="280" r:id="rId22"/>
    <p:sldId id="271" r:id="rId23"/>
    <p:sldId id="272" r:id="rId24"/>
    <p:sldId id="282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3919"/>
  </p:normalViewPr>
  <p:slideViewPr>
    <p:cSldViewPr snapToGrid="0">
      <p:cViewPr varScale="1">
        <p:scale>
          <a:sx n="69" d="100"/>
          <a:sy n="69" d="100"/>
        </p:scale>
        <p:origin x="1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E086E-D52A-4919-B4DB-7365F92C1ED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38F54-1418-4FCE-97E9-0E41C44CB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0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638F54-1418-4FCE-97E9-0E41C44CB2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0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12478-16B4-42E0-9E83-DA8420B7C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D8999-69BB-4FC7-88E1-FBE32DDF9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4D7AB-A99C-4011-A9D6-9CD71424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57732-8ABA-439F-9926-A18EBBDA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DC179-1A77-474A-A96E-DBA68D14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3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A948-B7CA-44E6-809A-406DD883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63F39-F34A-42F2-BEDA-6DE001CEE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F938F-DB5D-4637-B68D-D6D8096A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21CF6-2263-4371-B022-A50F01BF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2ECA3-0C16-43E9-8B1A-D2E11213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2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5063D-0CF3-4BC8-B5DC-A78B404F5B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3E780-41EE-45C7-BE2A-74E970177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6F03E-0567-4A92-AD7D-BCC166DB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CB92A-9C02-4A19-858C-2EA18982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67E8B-7D35-4883-ABFB-05D33FD0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6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4EC1-6167-4FE4-A3C1-AB54E5F6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658CF-FB65-49CD-BA44-E0882AEF3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58C4E-6017-4AF0-8178-2CE8A9AD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D8702-F392-4C6E-8F3B-F61C01DB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34267-311C-4EE6-94F4-F0AE3A0A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5B93-A3CA-4784-A720-02BDA6E7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63176-FB6B-4EA3-A810-D8B7A6E5C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3BEE6-A6EE-4F13-9998-FB339DDB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1595-97A3-45F6-BE63-5CE20C3F5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C30AD-F6D2-4C0E-B96D-D033041A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1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6867-DC56-4915-A94A-97A56F5F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C4AA6-85C2-47CB-A3E7-CA83E69B6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91B718-B457-464C-9FF9-8268F50DB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4D32E-9C12-458A-9450-FBA3E021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743DB-401C-49DB-A1E4-193AB86C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966EC-719F-40DF-8C0F-8F93B1DE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9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72BA4-52EA-492F-9E3A-19BF9919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EC559-5228-4874-BE6A-22CFB52BE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6C806-21E7-476E-8DB3-35EC2B215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AF9E0-4CA4-48BE-BFA1-96FB059C8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A72468-1EE7-41F5-A862-2AAECA3B3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DC49E-4A2D-4DD4-B76B-2CE162CB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0E541-0298-4E31-8A20-7FDB42DB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F99FA-7458-45F2-B0C1-47762CA1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3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C613E-323D-4AA1-BD97-904FCD60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9AEFD-7745-42F5-9B26-9F5DF490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EFF59-4E63-4484-BAE0-C4B9F398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C27E1-FAC1-4D26-8897-A9BFBC33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3E27F-04DA-4797-99CD-579A4207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DB4B0C-F9CF-48FC-85E6-5C7EEC801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C22B-5DEF-4A2E-BB18-72CF8E1D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BACB-DC01-4CA1-AD65-121386EA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9CA81-A571-4E29-B9F0-62EEDB55B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7AF78-A6FE-487B-BDE8-6D2E65B4C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68BF2-5854-4367-9BF4-DE74359D3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92B5-E793-4B6A-B10D-89F8A8DB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209DC-6ABE-4662-A61B-1811E535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5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B94A7-F3C3-415D-9A3C-83951925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89B8F-B9CD-434C-9F12-E098DE317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47B5B-5293-4434-B742-7243F1379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0B23D-C314-4F09-82D7-190AA001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44807-09FB-429A-AA73-66DDF06C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B6026-F7C3-4BDF-996D-284A94FF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1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6E5CD9-8990-4B10-8D96-EED2C2560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B7833-8135-4004-9877-9C30B5D42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02BB6-C076-4B00-8C58-FB541FF41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2E5F2-F65F-4966-B9A7-A60010E7CDF5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74A19-127A-465A-8EF1-9F6AFF779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6A868-E7EB-4CCE-AEBC-3C7219234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28CD6-DE6C-4BB2-87ED-E93ACE2F5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57AD4-E8BB-4E70-9F70-EE932D1E6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FLUID AND ELECTROLYTE MANAGEMENT OF THE SURGICAL PATIENT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E72D67-2707-41AB-9C44-24D093B044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GRACE C. FIRMALINO, MD, FPCS</a:t>
            </a:r>
          </a:p>
          <a:p>
            <a:r>
              <a:rPr lang="en-US" dirty="0"/>
              <a:t>July 13, 2020</a:t>
            </a:r>
          </a:p>
        </p:txBody>
      </p:sp>
    </p:spTree>
    <p:extLst>
      <p:ext uri="{BB962C8B-B14F-4D97-AF65-F5344CB8AC3E}">
        <p14:creationId xmlns:p14="http://schemas.microsoft.com/office/powerpoint/2010/main" val="235371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47B0-05E5-4B57-83AB-0E5250F5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GI secretions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5F55F2-3191-4C93-BDF4-B6A56B0D51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39345189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763044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435195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8614886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7499662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9321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(mL/24 </a:t>
                      </a:r>
                      <a:r>
                        <a:rPr lang="en-US" dirty="0" err="1"/>
                        <a:t>hr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 (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 (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 (</a:t>
                      </a:r>
                      <a:r>
                        <a:rPr lang="en-US" dirty="0" err="1"/>
                        <a:t>mEq</a:t>
                      </a:r>
                      <a:r>
                        <a:rPr lang="en-US" dirty="0"/>
                        <a:t>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HCO</a:t>
                      </a:r>
                      <a:r>
                        <a:rPr lang="en-US" baseline="-25000" dirty="0"/>
                        <a:t>3</a:t>
                      </a:r>
                      <a:r>
                        <a:rPr lang="en-US" baseline="30000" dirty="0"/>
                        <a:t>-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 err="1"/>
                        <a:t>mEq</a:t>
                      </a:r>
                      <a:r>
                        <a:rPr lang="en-US" baseline="0" dirty="0"/>
                        <a:t>/L)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575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Stomach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1000-2000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60-90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100-130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893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Small intestine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2000-3000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120-140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90-120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56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30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Pancreas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600-800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135-145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70-90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95-115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241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300-800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135-145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90-110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6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44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90458-3C5F-4B05-8C88-1146D7C0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 of Volume Disturbances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56A0F7-355F-4373-8E49-D92944F0F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505814"/>
              </p:ext>
            </p:extLst>
          </p:nvPr>
        </p:nvGraphicFramePr>
        <p:xfrm>
          <a:off x="838200" y="1825625"/>
          <a:ext cx="1051559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45371176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9139358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82859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EXCESS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8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Generalized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gain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42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Decreased skin turgor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Peripheral edema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85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Cardiac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Tachycardia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Increased cardiac 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99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Orthostasis/hypotension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Increased central venous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42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Collapsed neck veins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Distended neck veins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7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Murmur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874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Oliguria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3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Azotemia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58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Bowel edema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22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Pulmonary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Pulmonary edema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0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81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246D0-2265-474D-B178-F3AAC5EF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16428-5023-4BCC-BCDD-F4B5DFA8C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serum sodium concentration inversely proportional to TBW</a:t>
            </a:r>
          </a:p>
          <a:p>
            <a:r>
              <a:rPr lang="en-US" dirty="0"/>
              <a:t>Hyponatremia</a:t>
            </a:r>
          </a:p>
          <a:p>
            <a:pPr lvl="1"/>
            <a:r>
              <a:rPr lang="en-US" dirty="0"/>
              <a:t>Depletion or dilution</a:t>
            </a:r>
          </a:p>
          <a:p>
            <a:r>
              <a:rPr lang="en-US" dirty="0"/>
              <a:t>Hypernatremia</a:t>
            </a:r>
          </a:p>
          <a:p>
            <a:pPr lvl="1"/>
            <a:r>
              <a:rPr lang="en-US" dirty="0"/>
              <a:t>Loss of free water or gain of sodium in excess of water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94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53D48-42A0-41CD-A03E-7849796B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CLINICAL MANIFESTATIONS OF ABNORMALITIES IN SERUM SODIUM LEVEL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C25FE7B-0F2F-4732-9D72-001DAE5AC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288556"/>
              </p:ext>
            </p:extLst>
          </p:nvPr>
        </p:nvGraphicFramePr>
        <p:xfrm>
          <a:off x="838200" y="1825625"/>
          <a:ext cx="105155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99056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53506130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461725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HYPONATREMIA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HYPERNATREMIA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812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Central nervous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Headache, confusion, hyper/hypoactive DTR, seizures, coma, increased ICP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Restlessness, lethargy, ataxia, seizures, coma, tonic spasms, delirium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54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Musculoskeletal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Weakness, fatigue, muscle cramps/twitching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30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Anorexia, nausea, vomiting watery diarrhea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17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Cardiovascular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Hypertension and bradycardia (</a:t>
                      </a:r>
                      <a:r>
                        <a:rPr lang="en-US" dirty="0" err="1"/>
                        <a:t>inc</a:t>
                      </a:r>
                      <a:r>
                        <a:rPr lang="en-US" dirty="0"/>
                        <a:t> ICP)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Tachycardia, hypotension, syncope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981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Lacrimation, salivation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Dry sticky mucosa, red swollen tongue, decreased saliva and tears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0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Oliguria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Oliguria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96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Metabolic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318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39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B86EB-FD0A-4ADC-BEF4-1C29B377D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7"/>
            <a:ext cx="10515600" cy="5431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Hypernatremia – treatment of associated water deficits </a:t>
            </a:r>
          </a:p>
          <a:p>
            <a:pPr lvl="1"/>
            <a:r>
              <a:rPr lang="en-US" dirty="0"/>
              <a:t>Volume restoration with normal saline</a:t>
            </a:r>
          </a:p>
          <a:p>
            <a:pPr lvl="1"/>
            <a:r>
              <a:rPr lang="en-US" dirty="0"/>
              <a:t>Replacement of water deficit with hypotonic fluid</a:t>
            </a:r>
          </a:p>
          <a:p>
            <a:pPr lvl="1"/>
            <a:r>
              <a:rPr lang="en-US" dirty="0"/>
              <a:t>Water deficit (L) = </a:t>
            </a:r>
            <a:r>
              <a:rPr lang="en-US" u="sng" dirty="0"/>
              <a:t>serum Na – 140 </a:t>
            </a:r>
            <a:r>
              <a:rPr lang="en-US" dirty="0"/>
              <a:t> X TBW</a:t>
            </a:r>
          </a:p>
          <a:p>
            <a:pPr marL="457200" lvl="1" indent="0">
              <a:buNone/>
            </a:pPr>
            <a:r>
              <a:rPr lang="en-US" dirty="0"/>
              <a:t>				140</a:t>
            </a:r>
          </a:p>
          <a:p>
            <a:pPr lvl="1"/>
            <a:r>
              <a:rPr lang="en-US" dirty="0"/>
              <a:t>Decrease in serum Na concentration no more than 1mEq/</a:t>
            </a:r>
            <a:r>
              <a:rPr lang="en-US" dirty="0" err="1"/>
              <a:t>hr</a:t>
            </a:r>
            <a:r>
              <a:rPr lang="en-US" dirty="0"/>
              <a:t> and 12 </a:t>
            </a:r>
            <a:r>
              <a:rPr lang="en-US" dirty="0" err="1"/>
              <a:t>mEq</a:t>
            </a:r>
            <a:r>
              <a:rPr lang="en-US" dirty="0"/>
              <a:t>/day for acute and no more than 0.7mEq/</a:t>
            </a:r>
            <a:r>
              <a:rPr lang="en-US" dirty="0" err="1"/>
              <a:t>hr</a:t>
            </a:r>
            <a:r>
              <a:rPr lang="en-US" dirty="0"/>
              <a:t> for chronic to prevent cerebral edema and herniation</a:t>
            </a:r>
          </a:p>
          <a:p>
            <a:r>
              <a:rPr lang="en-US" dirty="0"/>
              <a:t>Hyponatremia – free water restriction for most cases; administration of sodium in severe (120mEq/L or less; neurologic symptoms)</a:t>
            </a:r>
          </a:p>
          <a:p>
            <a:pPr lvl="1"/>
            <a:r>
              <a:rPr lang="en-US" dirty="0"/>
              <a:t>3% normal saline no more than 0.5 to 1mEq/L/</a:t>
            </a:r>
            <a:r>
              <a:rPr lang="en-US" dirty="0" err="1"/>
              <a:t>hr</a:t>
            </a:r>
            <a:r>
              <a:rPr lang="en-US" dirty="0"/>
              <a:t> (maximum 12mEq/L/day) until 130 </a:t>
            </a:r>
            <a:r>
              <a:rPr lang="en-US" dirty="0" err="1"/>
              <a:t>mEq</a:t>
            </a:r>
            <a:r>
              <a:rPr lang="en-US" dirty="0"/>
              <a:t>/L or neurologic symptoms improve</a:t>
            </a:r>
          </a:p>
          <a:p>
            <a:pPr lvl="1"/>
            <a:r>
              <a:rPr lang="en-US" dirty="0"/>
              <a:t>Pontine myelinolysis, seizures, weakness, paresis, akinetic movements, brain damage</a:t>
            </a:r>
          </a:p>
        </p:txBody>
      </p:sp>
    </p:spTree>
    <p:extLst>
      <p:ext uri="{BB962C8B-B14F-4D97-AF65-F5344CB8AC3E}">
        <p14:creationId xmlns:p14="http://schemas.microsoft.com/office/powerpoint/2010/main" val="4079993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44F72-698E-44BF-A172-BDE9FEE3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3D163-0E35-41ED-99CD-51A98A7DF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Potassium</a:t>
            </a:r>
          </a:p>
          <a:p>
            <a:r>
              <a:rPr lang="en-US" dirty="0"/>
              <a:t>Calcium</a:t>
            </a:r>
          </a:p>
          <a:p>
            <a:r>
              <a:rPr lang="en-US" dirty="0"/>
              <a:t>Magnesium</a:t>
            </a:r>
          </a:p>
          <a:p>
            <a:r>
              <a:rPr lang="en-US" dirty="0"/>
              <a:t>Phosphorus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9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920F0-1F63-4634-B8E8-1F986FAA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66E2A-74B7-452C-97B5-C8280A0DF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Hypokalemia</a:t>
            </a:r>
            <a:r>
              <a:rPr lang="en-US" dirty="0"/>
              <a:t> – Inadequate intake, GI losses, excessive potassium excretion</a:t>
            </a:r>
          </a:p>
          <a:p>
            <a:pPr lvl="1"/>
            <a:r>
              <a:rPr lang="en-US" dirty="0"/>
              <a:t>More common in surgical patients than hyperkalemia</a:t>
            </a:r>
          </a:p>
          <a:p>
            <a:r>
              <a:rPr lang="en-US" b="1" dirty="0"/>
              <a:t>Hyperkalemia</a:t>
            </a:r>
            <a:r>
              <a:rPr lang="en-US" dirty="0"/>
              <a:t> – increased intake, increased release from cells, impaired excretion</a:t>
            </a:r>
          </a:p>
          <a:p>
            <a:r>
              <a:rPr lang="en-US" b="1" dirty="0"/>
              <a:t>Hypocalcemia</a:t>
            </a:r>
            <a:r>
              <a:rPr lang="en-US" dirty="0"/>
              <a:t> – pancreatitis, massive soft tissue infections, renal failure, pancreatic and small bowel fistulas, hypoparathyroidism, abnormalities in magnesium level, tumor lysis</a:t>
            </a:r>
          </a:p>
          <a:p>
            <a:r>
              <a:rPr lang="en-US" b="1" dirty="0"/>
              <a:t>Hypercalcemia</a:t>
            </a:r>
            <a:r>
              <a:rPr lang="en-US" dirty="0"/>
              <a:t> – primary hyperparathyroidism, malignancy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4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F56C7-E8B9-41F5-A40E-2AFC6389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6CD99-5B08-4D90-9097-04FF20C5E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Hyperphosphatemia </a:t>
            </a:r>
            <a:r>
              <a:rPr lang="en-US" dirty="0"/>
              <a:t>– </a:t>
            </a:r>
            <a:r>
              <a:rPr lang="en-US" u="sng" dirty="0"/>
              <a:t>decreased urinary excretion </a:t>
            </a:r>
            <a:r>
              <a:rPr lang="en-US" dirty="0"/>
              <a:t>(impaired renal function), </a:t>
            </a:r>
            <a:r>
              <a:rPr lang="en-US" u="sng" dirty="0"/>
              <a:t>increased intake</a:t>
            </a:r>
            <a:r>
              <a:rPr lang="en-US" dirty="0"/>
              <a:t> (IV hyperalimentation solutions, phosphorus-containing laxatives), </a:t>
            </a:r>
            <a:r>
              <a:rPr lang="en-US" u="sng" dirty="0"/>
              <a:t>endogenous mobilization of phosphorus </a:t>
            </a:r>
            <a:r>
              <a:rPr lang="en-US" dirty="0"/>
              <a:t>(rhabdomyolysis, hemolysis, sepsis, tumor lysis)</a:t>
            </a:r>
          </a:p>
          <a:p>
            <a:r>
              <a:rPr lang="en-US" b="1" dirty="0"/>
              <a:t>Hypophosphatemia</a:t>
            </a:r>
            <a:r>
              <a:rPr lang="en-US" dirty="0"/>
              <a:t> – </a:t>
            </a:r>
            <a:r>
              <a:rPr lang="en-US" u="sng" dirty="0"/>
              <a:t>decreased GI uptake </a:t>
            </a:r>
            <a:r>
              <a:rPr lang="en-US" dirty="0"/>
              <a:t>(malabsorption) or </a:t>
            </a:r>
            <a:r>
              <a:rPr lang="en-US" u="sng" dirty="0"/>
              <a:t>decreased intake</a:t>
            </a:r>
            <a:r>
              <a:rPr lang="en-US" dirty="0"/>
              <a:t> (malnutrition); respiratory alkalosis, refeeding syndrome</a:t>
            </a:r>
          </a:p>
          <a:p>
            <a:r>
              <a:rPr lang="en-US" b="1" dirty="0"/>
              <a:t>Hypermagnesemia</a:t>
            </a:r>
            <a:r>
              <a:rPr lang="en-US" dirty="0"/>
              <a:t> – severe renal insufficiency, excess intake (TPN)</a:t>
            </a:r>
          </a:p>
          <a:p>
            <a:r>
              <a:rPr lang="en-US" b="1" dirty="0"/>
              <a:t>Hypomagnesemia</a:t>
            </a:r>
            <a:r>
              <a:rPr lang="en-US" dirty="0"/>
              <a:t> – poor intake, renal excretion</a:t>
            </a:r>
            <a:r>
              <a:rPr lang="en-US"/>
              <a:t>, pathologic losses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24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AC79-109C-4791-91E9-F379E04C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052"/>
            <a:ext cx="10515600" cy="97769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Clinical Manifestations of Abnormalities in Potassium, Magnesium and Calcium Levels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9B02057-5FF2-4606-A54A-5198FCE30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421499"/>
              </p:ext>
            </p:extLst>
          </p:nvPr>
        </p:nvGraphicFramePr>
        <p:xfrm>
          <a:off x="838200" y="1172745"/>
          <a:ext cx="10515600" cy="5405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7203">
                  <a:extLst>
                    <a:ext uri="{9D8B030D-6E8A-4147-A177-3AD203B41FA5}">
                      <a16:colId xmlns:a16="http://schemas.microsoft.com/office/drawing/2014/main" val="2077101154"/>
                    </a:ext>
                  </a:extLst>
                </a:gridCol>
                <a:gridCol w="2658794">
                  <a:extLst>
                    <a:ext uri="{9D8B030D-6E8A-4147-A177-3AD203B41FA5}">
                      <a16:colId xmlns:a16="http://schemas.microsoft.com/office/drawing/2014/main" val="120226422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20618342"/>
                    </a:ext>
                  </a:extLst>
                </a:gridCol>
                <a:gridCol w="3349283">
                  <a:extLst>
                    <a:ext uri="{9D8B030D-6E8A-4147-A177-3AD203B41FA5}">
                      <a16:colId xmlns:a16="http://schemas.microsoft.com/office/drawing/2014/main" val="3282636667"/>
                    </a:ext>
                  </a:extLst>
                </a:gridCol>
              </a:tblGrid>
              <a:tr h="441351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INCREASED SERUM LEVELS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812317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POTASSIUM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MAGNESIUM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CALCIUM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491384"/>
                  </a:ext>
                </a:extLst>
              </a:tr>
              <a:tr h="761785">
                <a:tc>
                  <a:txBody>
                    <a:bodyPr/>
                    <a:lstStyle/>
                    <a:p>
                      <a:r>
                        <a:rPr lang="en-US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Nausea/vomiting, colic, diarrhea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Nausea/vomiting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Anorexia, nausea/vomiting, abdominal pain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123568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Neuromuscular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Weakness, paralysis, respiratory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Weakness, lethargy, decreased reflexes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Weakness, confusion, coma, bone pain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065553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Cardiovascular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Arrhythmia, arrest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Hypotension, arrest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Hypertension, arrhythmia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078694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Renal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Polyuria, polydipsia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918210"/>
                  </a:ext>
                </a:extLst>
              </a:tr>
              <a:tr h="441351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DECREASED SERUM LEVELS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257574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Ileus, constipation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042227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Neuromuscular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Decreased reflexes, fatigue, weakness, paralysis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Hyperactive reflexes, muscle, tremors, tetany, seizures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Hyperactive reflexes, </a:t>
                      </a:r>
                      <a:r>
                        <a:rPr lang="en-US" dirty="0" err="1"/>
                        <a:t>parethesias</a:t>
                      </a:r>
                      <a:r>
                        <a:rPr lang="en-US" dirty="0"/>
                        <a:t>, carpopedal spasm, seizures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225121"/>
                  </a:ext>
                </a:extLst>
              </a:tr>
              <a:tr h="441351">
                <a:tc>
                  <a:txBody>
                    <a:bodyPr/>
                    <a:lstStyle/>
                    <a:p>
                      <a:r>
                        <a:rPr lang="en-US" dirty="0"/>
                        <a:t>Cardiovascular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Arrhythmia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Heart failure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823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07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67CD7-ECBF-4ADF-82B1-BC70088AF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2742" y="6388296"/>
            <a:ext cx="6669258" cy="422666"/>
          </a:xfrm>
        </p:spPr>
        <p:txBody>
          <a:bodyPr>
            <a:noAutofit/>
          </a:bodyPr>
          <a:lstStyle/>
          <a:p>
            <a:pPr algn="r"/>
            <a:r>
              <a:rPr lang="en-US" sz="1800" dirty="0"/>
              <a:t>Schwartz’s Principles of Surgery11</a:t>
            </a:r>
            <a:r>
              <a:rPr lang="en-US" sz="1800" baseline="30000" dirty="0"/>
              <a:t>th</a:t>
            </a:r>
            <a:r>
              <a:rPr lang="en-US" sz="1800" dirty="0"/>
              <a:t> edition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1C08A8-AFA6-469E-92CF-0B3BE46FE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007" y="12414"/>
            <a:ext cx="7285008" cy="6375882"/>
          </a:xfrm>
        </p:spPr>
      </p:pic>
    </p:spTree>
    <p:extLst>
      <p:ext uri="{BB962C8B-B14F-4D97-AF65-F5344CB8AC3E}">
        <p14:creationId xmlns:p14="http://schemas.microsoft.com/office/powerpoint/2010/main" val="199101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F5D4-B31F-4848-9381-85247FAB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Body Water (TBW)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B31AF-004A-446E-B7A2-CBCF45C2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 – 60% of total body weight</a:t>
            </a:r>
          </a:p>
          <a:p>
            <a:r>
              <a:rPr lang="en-US" dirty="0"/>
              <a:t>Relatively constant</a:t>
            </a:r>
          </a:p>
          <a:p>
            <a:r>
              <a:rPr lang="en-US" dirty="0"/>
              <a:t>Reflection of body fat</a:t>
            </a:r>
          </a:p>
          <a:p>
            <a:r>
              <a:rPr lang="en-US" dirty="0"/>
              <a:t>Lean tissues (muscle, solid organs) &gt; fat, bone</a:t>
            </a:r>
          </a:p>
          <a:p>
            <a:r>
              <a:rPr lang="en-US" dirty="0"/>
              <a:t>Average young male 60% &gt; Average young female 50%</a:t>
            </a:r>
          </a:p>
          <a:p>
            <a:r>
              <a:rPr lang="en-US" dirty="0"/>
              <a:t>Estimates adjusted by 10 to 20% downward for obese and upward for malnourished</a:t>
            </a:r>
          </a:p>
          <a:p>
            <a:r>
              <a:rPr lang="en-US" dirty="0"/>
              <a:t>Highest in newborns – 80%</a:t>
            </a:r>
          </a:p>
        </p:txBody>
      </p:sp>
    </p:spTree>
    <p:extLst>
      <p:ext uri="{BB962C8B-B14F-4D97-AF65-F5344CB8AC3E}">
        <p14:creationId xmlns:p14="http://schemas.microsoft.com/office/powerpoint/2010/main" val="2289045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8F679-1463-44D2-94CB-4447DFE2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FLUID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56F3E-D10D-401D-AEA0-915BB3010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PARENTERAL SOLUTIONS</a:t>
            </a:r>
          </a:p>
          <a:p>
            <a:pPr lvl="1"/>
            <a:r>
              <a:rPr lang="en-US" dirty="0"/>
              <a:t>Isotonic – lactated Ringer’s, normal saline</a:t>
            </a:r>
          </a:p>
          <a:p>
            <a:pPr lvl="2"/>
            <a:r>
              <a:rPr lang="en-US" dirty="0"/>
              <a:t>Useful in correcting GI losses and correcting extracellular volume deficits</a:t>
            </a:r>
          </a:p>
        </p:txBody>
      </p:sp>
    </p:spTree>
    <p:extLst>
      <p:ext uri="{BB962C8B-B14F-4D97-AF65-F5344CB8AC3E}">
        <p14:creationId xmlns:p14="http://schemas.microsoft.com/office/powerpoint/2010/main" val="3482578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1C87-9833-4DFA-85B0-BA8CD958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286" y="5809958"/>
            <a:ext cx="8713763" cy="589544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Schwartz’s Principles of Surgery11</a:t>
            </a:r>
            <a:r>
              <a:rPr lang="en-US" sz="1600" baseline="30000" dirty="0"/>
              <a:t>th</a:t>
            </a:r>
            <a:r>
              <a:rPr lang="en-US" sz="1600" dirty="0"/>
              <a:t> edition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0FA031-BA56-440B-A9DA-7DE390A3E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11" y="874763"/>
            <a:ext cx="9880777" cy="4044156"/>
          </a:xfrm>
        </p:spPr>
      </p:pic>
    </p:spTree>
    <p:extLst>
      <p:ext uri="{BB962C8B-B14F-4D97-AF65-F5344CB8AC3E}">
        <p14:creationId xmlns:p14="http://schemas.microsoft.com/office/powerpoint/2010/main" val="439462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E4671-B325-46FA-AB58-82C1CA09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/>
          <a:lstStyle/>
          <a:p>
            <a:r>
              <a:rPr lang="en-US" dirty="0"/>
              <a:t>FLUID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AB6C2-AFE8-448D-A385-40D782179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2"/>
            <a:ext cx="10515600" cy="4840531"/>
          </a:xfrm>
        </p:spPr>
        <p:txBody>
          <a:bodyPr/>
          <a:lstStyle/>
          <a:p>
            <a:r>
              <a:rPr lang="en-US" dirty="0"/>
              <a:t>PREOPERATIVE</a:t>
            </a:r>
          </a:p>
          <a:p>
            <a:pPr lvl="1"/>
            <a:r>
              <a:rPr lang="en-US" dirty="0"/>
              <a:t>Maintenance for healthy individuals</a:t>
            </a:r>
          </a:p>
          <a:p>
            <a:pPr lvl="2"/>
            <a:r>
              <a:rPr lang="en-US" dirty="0"/>
              <a:t>0-10 kg – 100ml/kg/day</a:t>
            </a:r>
          </a:p>
          <a:p>
            <a:pPr lvl="2"/>
            <a:r>
              <a:rPr lang="en-US" dirty="0"/>
              <a:t>10-20kg – 50ml/kg/day</a:t>
            </a:r>
          </a:p>
          <a:p>
            <a:pPr lvl="2"/>
            <a:r>
              <a:rPr lang="en-US" dirty="0"/>
              <a:t>&gt;20kg – 20ml/kg/day</a:t>
            </a:r>
          </a:p>
          <a:p>
            <a:pPr lvl="1"/>
            <a:r>
              <a:rPr lang="en-US" dirty="0"/>
              <a:t>Assess status of patient and consider volume and electrolyte losses and include in correction</a:t>
            </a:r>
          </a:p>
          <a:p>
            <a:pPr lvl="1"/>
            <a:r>
              <a:rPr lang="en-US" dirty="0"/>
              <a:t>Resuscitation should be guided by reversal of the signs of volume loss (vital signs, urine output 0.5 to 1ml/kg/</a:t>
            </a:r>
            <a:r>
              <a:rPr lang="en-US" dirty="0" err="1"/>
              <a:t>hr</a:t>
            </a:r>
            <a:r>
              <a:rPr lang="en-US" dirty="0"/>
              <a:t> in adults, corrected base deficit)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48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F3834-6C1F-468C-82FC-85806A9D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1644"/>
          </a:xfrm>
        </p:spPr>
        <p:txBody>
          <a:bodyPr/>
          <a:lstStyle/>
          <a:p>
            <a:r>
              <a:rPr lang="en-US" dirty="0"/>
              <a:t>FLUID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74CAC-99C0-49FC-9EAA-301E209D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4770193"/>
          </a:xfrm>
        </p:spPr>
        <p:txBody>
          <a:bodyPr/>
          <a:lstStyle/>
          <a:p>
            <a:r>
              <a:rPr lang="en-US" dirty="0"/>
              <a:t>INTRAOPERATIVE</a:t>
            </a:r>
          </a:p>
          <a:p>
            <a:pPr lvl="1"/>
            <a:r>
              <a:rPr lang="en-US" dirty="0"/>
              <a:t>Correct known fluid losses</a:t>
            </a:r>
          </a:p>
          <a:p>
            <a:pPr lvl="1"/>
            <a:r>
              <a:rPr lang="en-US" dirty="0"/>
              <a:t>Replace ongoing losses</a:t>
            </a:r>
          </a:p>
          <a:p>
            <a:pPr lvl="1"/>
            <a:r>
              <a:rPr lang="en-US" dirty="0"/>
              <a:t>500 to 1000ml per hour of balanced salt solution</a:t>
            </a:r>
          </a:p>
          <a:p>
            <a:r>
              <a:rPr lang="en-US" dirty="0"/>
              <a:t>POSTOPERATIVE</a:t>
            </a:r>
          </a:p>
          <a:p>
            <a:pPr lvl="1"/>
            <a:r>
              <a:rPr lang="en-US" dirty="0"/>
              <a:t>Current estimated volume status and projected ongoing fluid losses</a:t>
            </a:r>
          </a:p>
          <a:p>
            <a:pPr lvl="1"/>
            <a:r>
              <a:rPr lang="en-US" dirty="0"/>
              <a:t>Initial postoperative period – isotonic solution</a:t>
            </a:r>
          </a:p>
          <a:p>
            <a:pPr lvl="1"/>
            <a:r>
              <a:rPr lang="en-US" dirty="0"/>
              <a:t>24 to 48 hours – 5% dextrose</a:t>
            </a:r>
          </a:p>
          <a:p>
            <a:pPr lvl="1"/>
            <a:r>
              <a:rPr lang="en-US" dirty="0"/>
              <a:t>Losses through vomiting, </a:t>
            </a:r>
            <a:r>
              <a:rPr lang="en-US" dirty="0" err="1"/>
              <a:t>ngt</a:t>
            </a:r>
            <a:r>
              <a:rPr lang="en-US" dirty="0"/>
              <a:t>, drains, urine </a:t>
            </a:r>
            <a:r>
              <a:rPr lang="en-US" dirty="0" err="1"/>
              <a:t>ouput</a:t>
            </a:r>
            <a:r>
              <a:rPr lang="en-US" dirty="0"/>
              <a:t>, insensible losses</a:t>
            </a:r>
          </a:p>
        </p:txBody>
      </p:sp>
    </p:spTree>
    <p:extLst>
      <p:ext uri="{BB962C8B-B14F-4D97-AF65-F5344CB8AC3E}">
        <p14:creationId xmlns:p14="http://schemas.microsoft.com/office/powerpoint/2010/main" val="975294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C926B-10E3-4C76-9745-7029B9F34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REFERENCE: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Schwartz’s Principles of Surgery 11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1989920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F1F26-9BA3-4C15-83FE-3152228D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9588-FB36-441D-A31C-3B032F9DF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4B00-9E95-481E-BF74-2C59BC17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FLUID COMPARTMENTS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29AC-B563-49B1-AA21-284053C40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TBW	 divided into three compartments</a:t>
            </a:r>
          </a:p>
          <a:p>
            <a:pPr lvl="1"/>
            <a:r>
              <a:rPr lang="en-US" dirty="0"/>
              <a:t>Plasma</a:t>
            </a:r>
          </a:p>
          <a:p>
            <a:pPr lvl="1"/>
            <a:r>
              <a:rPr lang="en-US" dirty="0"/>
              <a:t>Interstitial</a:t>
            </a:r>
          </a:p>
          <a:p>
            <a:pPr lvl="1"/>
            <a:r>
              <a:rPr lang="en-US" dirty="0"/>
              <a:t>Intracellular</a:t>
            </a:r>
          </a:p>
          <a:p>
            <a:r>
              <a:rPr lang="en-US" dirty="0"/>
              <a:t>Plasma (5%) and interstitial fluid (15%) make up the extracellular fluid compartment – 1/3 of TBW or around 20% of total body weight</a:t>
            </a:r>
          </a:p>
          <a:p>
            <a:r>
              <a:rPr lang="en-US" dirty="0"/>
              <a:t> Intracellular fluid – 2/3 TBW or around 40% of total body weight</a:t>
            </a:r>
          </a:p>
        </p:txBody>
      </p:sp>
    </p:spTree>
    <p:extLst>
      <p:ext uri="{BB962C8B-B14F-4D97-AF65-F5344CB8AC3E}">
        <p14:creationId xmlns:p14="http://schemas.microsoft.com/office/powerpoint/2010/main" val="347724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937F0-1673-468C-AD81-9AB99442F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FLUID COMPARTMENTS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8A3AE-3F0E-4803-8DE7-5D5316775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ECF – sodium (principal cation) and chloride and bicarbonate (principal anions)</a:t>
            </a:r>
          </a:p>
          <a:p>
            <a:r>
              <a:rPr lang="en-US" dirty="0"/>
              <a:t>ICF – potassium, magnesium (cations); phosphate and sulfate (anions) and proteins</a:t>
            </a:r>
          </a:p>
        </p:txBody>
      </p:sp>
    </p:spTree>
    <p:extLst>
      <p:ext uri="{BB962C8B-B14F-4D97-AF65-F5344CB8AC3E}">
        <p14:creationId xmlns:p14="http://schemas.microsoft.com/office/powerpoint/2010/main" val="127937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FBCC-9A90-4A61-A646-C28B6DC8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80B0887-7039-4BC1-A8EF-CDB537B1281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25078" y="1473774"/>
            <a:ext cx="5326892" cy="4850031"/>
            <a:chOff x="1887" y="492"/>
            <a:chExt cx="3664" cy="3336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79FD8E5A-7438-462B-AA1D-EB99716DBD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87" y="492"/>
              <a:ext cx="3664" cy="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D174B1EF-F957-4E1B-854E-270796F289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7" y="492"/>
              <a:ext cx="3672" cy="3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802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E3D89-22CE-4FF8-966F-0EC36AA3C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FLUID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FDDE-457B-47F7-8457-B5EEEF037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Healthy person consumes 2000ml of water per day</a:t>
            </a:r>
          </a:p>
          <a:p>
            <a:pPr lvl="1"/>
            <a:r>
              <a:rPr lang="en-US" dirty="0"/>
              <a:t>75% oral intake</a:t>
            </a:r>
          </a:p>
          <a:p>
            <a:r>
              <a:rPr lang="en-US" dirty="0"/>
              <a:t>Daily losses</a:t>
            </a:r>
          </a:p>
          <a:p>
            <a:pPr lvl="1"/>
            <a:r>
              <a:rPr lang="en-US" dirty="0"/>
              <a:t>Urine – 800 to 1200 ml</a:t>
            </a:r>
          </a:p>
          <a:p>
            <a:pPr lvl="1"/>
            <a:r>
              <a:rPr lang="en-US" dirty="0"/>
              <a:t>Stool – 250 ml</a:t>
            </a:r>
          </a:p>
          <a:p>
            <a:pPr lvl="1"/>
            <a:r>
              <a:rPr lang="en-US" dirty="0"/>
              <a:t>Insensible – 600 ml (skin 75% and lungs 25%)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494A1-BC96-4D96-9435-BA78C7EC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FLUID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B27B-1D48-45A7-BF20-C51C0D120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Disturbances classified</a:t>
            </a:r>
          </a:p>
          <a:p>
            <a:pPr lvl="1"/>
            <a:r>
              <a:rPr lang="en-US" dirty="0"/>
              <a:t>Volume changes</a:t>
            </a:r>
          </a:p>
          <a:p>
            <a:pPr lvl="1"/>
            <a:r>
              <a:rPr lang="en-US" dirty="0"/>
              <a:t>Concentration changes</a:t>
            </a:r>
          </a:p>
          <a:p>
            <a:pPr lvl="1"/>
            <a:r>
              <a:rPr lang="en-US" dirty="0"/>
              <a:t>Composition changes</a:t>
            </a:r>
          </a:p>
          <a:p>
            <a:r>
              <a:rPr lang="en-US" dirty="0"/>
              <a:t>May occur simultaneously</a:t>
            </a:r>
          </a:p>
        </p:txBody>
      </p:sp>
    </p:spTree>
    <p:extLst>
      <p:ext uri="{BB962C8B-B14F-4D97-AF65-F5344CB8AC3E}">
        <p14:creationId xmlns:p14="http://schemas.microsoft.com/office/powerpoint/2010/main" val="258536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B165-0CD0-4E56-AC82-7C64C7C7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79B98-0370-464F-8DA3-1E29DB596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6794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Mainly involves water and sodium</a:t>
            </a:r>
          </a:p>
          <a:p>
            <a:r>
              <a:rPr lang="en-US" dirty="0"/>
              <a:t>Water moves freely</a:t>
            </a:r>
          </a:p>
          <a:p>
            <a:r>
              <a:rPr lang="en-US" dirty="0"/>
              <a:t>Sodium confined to the ECF</a:t>
            </a:r>
          </a:p>
          <a:p>
            <a:pPr lvl="1"/>
            <a:r>
              <a:rPr lang="en-US" dirty="0"/>
              <a:t>Sodium-containing fluids expands both intravascular and interstitial space (1:3)</a:t>
            </a:r>
          </a:p>
          <a:p>
            <a:r>
              <a:rPr lang="en-US" dirty="0"/>
              <a:t>Sensed by osmoreceptors and baroreceptors </a:t>
            </a:r>
          </a:p>
          <a:p>
            <a:pPr lvl="1"/>
            <a:r>
              <a:rPr lang="en-US" dirty="0"/>
              <a:t>Osmoreceptors – thirst, vasopressin (increases water reabsorption)</a:t>
            </a:r>
          </a:p>
          <a:p>
            <a:pPr lvl="1"/>
            <a:r>
              <a:rPr lang="en-US" dirty="0"/>
              <a:t>Baroreceptors – aortic arch and carotid sinuses; neural (parasympathetic and sympathetic) and hormonal (renin-angiotensin, aldosterone, atrial natriuretic peptide)</a:t>
            </a:r>
          </a:p>
          <a:p>
            <a:r>
              <a:rPr lang="en-US" dirty="0"/>
              <a:t>Alterations in renal sodium excretion and free water reabsorption restores volume to normal state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7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0F503-82D5-4706-B6E3-38B8FEA59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/>
          <a:lstStyle/>
          <a:p>
            <a:r>
              <a:rPr lang="en-US" dirty="0"/>
              <a:t>Extracellular volume deficit – most common fluid disorder in surgical patients</a:t>
            </a:r>
          </a:p>
          <a:p>
            <a:pPr lvl="1"/>
            <a:r>
              <a:rPr lang="en-US" dirty="0"/>
              <a:t>Acute  or chronic</a:t>
            </a:r>
          </a:p>
          <a:p>
            <a:pPr lvl="1"/>
            <a:r>
              <a:rPr lang="en-US" dirty="0"/>
              <a:t>GI losses – most common cause (diarrhea, vomiting, NGT suctioning, fistula)</a:t>
            </a:r>
          </a:p>
          <a:p>
            <a:pPr lvl="1"/>
            <a:r>
              <a:rPr lang="en-US" dirty="0"/>
              <a:t>Sequestration secondary to soft tissue injuries, burn, peritonitis, obstruction, prolonged surgery (third-space losses)</a:t>
            </a:r>
          </a:p>
          <a:p>
            <a:r>
              <a:rPr lang="en-US" dirty="0"/>
              <a:t>Extracellular volume excess – iatrogenic or secondary (renal dysfunction, congestive heart failure, cirrhosis)</a:t>
            </a:r>
          </a:p>
          <a:p>
            <a:pPr lvl="1"/>
            <a:r>
              <a:rPr lang="en-US" dirty="0"/>
              <a:t>Usually tolerated by fit patients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0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1198</TotalTime>
  <Words>1180</Words>
  <Application>Microsoft Macintosh PowerPoint</Application>
  <PresentationFormat>Widescreen</PresentationFormat>
  <Paragraphs>222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FLUID AND ELECTROLYTE MANAGEMENT OF THE SURGICAL PATIENT</vt:lpstr>
      <vt:lpstr>Total Body Water (TBW)</vt:lpstr>
      <vt:lpstr>FLUID COMPARTMENTS</vt:lpstr>
      <vt:lpstr>FLUID COMPARTMENTS</vt:lpstr>
      <vt:lpstr>PowerPoint Presentation</vt:lpstr>
      <vt:lpstr>BODY FLUID CHANGES</vt:lpstr>
      <vt:lpstr>BODY FLUID CHANGES</vt:lpstr>
      <vt:lpstr>VOLUME CHANGES</vt:lpstr>
      <vt:lpstr>PowerPoint Presentation</vt:lpstr>
      <vt:lpstr>Composition of GI secretions</vt:lpstr>
      <vt:lpstr>Signs and Symptoms of Volume Disturbances</vt:lpstr>
      <vt:lpstr>CONCENTRATION CHANGES</vt:lpstr>
      <vt:lpstr>CLINICAL MANIFESTATIONS OF ABNORMALITIES IN SERUM SODIUM LEVEL</vt:lpstr>
      <vt:lpstr>PowerPoint Presentation</vt:lpstr>
      <vt:lpstr>COMPOSITION CHANGES</vt:lpstr>
      <vt:lpstr>COMPOSITION CHANGES</vt:lpstr>
      <vt:lpstr>COMPOSITION CHANGES</vt:lpstr>
      <vt:lpstr>Clinical Manifestations of Abnormalities in Potassium, Magnesium and Calcium Levels</vt:lpstr>
      <vt:lpstr>Schwartz’s Principles of Surgery11th edition</vt:lpstr>
      <vt:lpstr>FLUID THERAPY</vt:lpstr>
      <vt:lpstr>Schwartz’s Principles of Surgery11th edition</vt:lpstr>
      <vt:lpstr>FLUID THERAPY</vt:lpstr>
      <vt:lpstr>FLUID THERAPY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AND ELECTROLYE MANAGEMENT OF THE SURGICAL PATIENT</dc:title>
  <dc:creator>Grace Firmalino</dc:creator>
  <cp:lastModifiedBy>Marie Dione Sacdalan</cp:lastModifiedBy>
  <cp:revision>38</cp:revision>
  <dcterms:created xsi:type="dcterms:W3CDTF">2020-07-11T16:29:22Z</dcterms:created>
  <dcterms:modified xsi:type="dcterms:W3CDTF">2020-07-13T04:27:28Z</dcterms:modified>
</cp:coreProperties>
</file>