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86" r:id="rId3"/>
    <p:sldId id="287" r:id="rId4"/>
    <p:sldId id="289" r:id="rId5"/>
    <p:sldId id="290" r:id="rId6"/>
    <p:sldId id="257" r:id="rId7"/>
    <p:sldId id="269" r:id="rId8"/>
    <p:sldId id="291" r:id="rId9"/>
    <p:sldId id="300" r:id="rId10"/>
    <p:sldId id="292" r:id="rId11"/>
    <p:sldId id="293" r:id="rId12"/>
    <p:sldId id="295" r:id="rId13"/>
    <p:sldId id="296" r:id="rId14"/>
    <p:sldId id="297" r:id="rId15"/>
    <p:sldId id="294" r:id="rId16"/>
    <p:sldId id="298" r:id="rId17"/>
    <p:sldId id="299" r:id="rId18"/>
    <p:sldId id="301" r:id="rId19"/>
    <p:sldId id="258" r:id="rId20"/>
    <p:sldId id="302" r:id="rId21"/>
    <p:sldId id="312" r:id="rId22"/>
    <p:sldId id="313" r:id="rId23"/>
    <p:sldId id="314" r:id="rId24"/>
    <p:sldId id="306" r:id="rId25"/>
    <p:sldId id="307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259" r:id="rId35"/>
    <p:sldId id="323" r:id="rId36"/>
    <p:sldId id="324" r:id="rId37"/>
    <p:sldId id="260" r:id="rId38"/>
    <p:sldId id="325" r:id="rId39"/>
    <p:sldId id="329" r:id="rId40"/>
    <p:sldId id="330" r:id="rId41"/>
    <p:sldId id="331" r:id="rId42"/>
    <p:sldId id="334" r:id="rId43"/>
    <p:sldId id="335" r:id="rId44"/>
    <p:sldId id="332" r:id="rId45"/>
    <p:sldId id="333" r:id="rId46"/>
    <p:sldId id="267" r:id="rId47"/>
    <p:sldId id="336" r:id="rId48"/>
    <p:sldId id="337" r:id="rId49"/>
    <p:sldId id="338" r:id="rId50"/>
    <p:sldId id="342" r:id="rId51"/>
    <p:sldId id="341" r:id="rId52"/>
    <p:sldId id="339" r:id="rId53"/>
    <p:sldId id="340" r:id="rId54"/>
    <p:sldId id="37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853" autoAdjust="0"/>
    <p:restoredTop sz="72470" autoAdjust="0"/>
  </p:normalViewPr>
  <p:slideViewPr>
    <p:cSldViewPr snapToGrid="0" showGuides="1">
      <p:cViewPr varScale="1">
        <p:scale>
          <a:sx n="59" d="100"/>
          <a:sy n="59" d="100"/>
        </p:scale>
        <p:origin x="1642" y="5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F07FD-033A-4839-B387-E100EC3ECF7E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DED7D-E701-4052-B1D5-F7DB39F5B0F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1959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5F679-3E9F-4BBC-9633-7BD811F56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E9CF5-7059-4B6C-9712-E1F66BDE9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1257-D31B-4F47-8FF1-88202F6C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6A1E-00F1-4118-A3FD-27CF0F1BD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AD4F-C0E8-42D8-95E3-71A3E1AE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332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E29A-5E33-4A60-AC52-0F2092C9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7D2E5-5C1D-4D86-ADE9-3CD099E97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D0C6-570D-4053-B04C-80AFE5B0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FCE0D-306F-46B9-BC7B-1EC04EE6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1D37-8167-433A-B172-2260F44F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2619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B5BFC-A2DA-468E-96E0-224E588C0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BC0CA-B970-4C74-8FE5-BD62B3988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D998A-8916-47A1-BA21-DCBBF408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B8F10-4CE9-45CA-BF66-A3EA3F2F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EEE28-CC84-4FC6-B763-8128844A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9154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6219-611F-4753-85CD-C0FC4DD1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F83A1-DABC-4312-A152-4BF193158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5F272-BE52-489C-9D17-F14757FB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3FDA-A042-479B-8133-5471BFB0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E503D-C4A2-4DF4-B4E3-2B6B91AA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915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3182-494B-44BA-B167-E9EA87C4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195FA-DD63-42F5-BFA8-294CBD6B9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DB939-A6C7-4389-9DA1-B007360F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0EB0F-F9D1-49E9-A0CF-08AD4AEB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7301-144D-458D-9CA4-A914D573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23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CC1C-6B75-45AA-8C39-B1C832A0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0102-59FB-424A-886B-01BF8572F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832C1-81CD-4E18-B2C3-BAE28D094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7483E-B582-41D6-9C17-FC831954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F50F7-40E3-464F-A8B3-F134DCA6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A65B5-9D30-4F82-AF02-37397752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141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0548-D993-4767-803D-EDB8267DB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AADA6-3946-42FE-9C1B-86D0BE0C3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9D0E2-977A-40B3-8621-7A77712DD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9EC3F-F07C-4E9A-A233-F074D06CC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300F5-2BB1-40B2-90A7-80509B766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FA5B6-619C-4ED8-A723-C623D026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5C348-2BF0-4C1A-B60D-1875F700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FE3E2-BBE8-49F6-95CC-F7742E32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5373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EB63-0798-42FC-B3FF-2EE67D11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DD44B-E9BB-46FB-9341-E5C62E7B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37B37-2A4A-408F-8144-FFAF0B31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894B5-B90D-4D0E-A1E5-B18A4651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349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D28E6-4973-41AF-908E-E80C182E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6FAAB-5EFE-427A-BF43-5DE37AB8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87927-9004-46E1-810D-2F910DAE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4322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D22A-9D97-4255-844B-E2E38CAF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ABB4C-0654-459A-99C8-425398394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CF62B-59E4-4D3B-B4A5-171041D4C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9F37D-9B9C-4B7A-B781-AB72ED44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BA9A1-086A-42B2-AF92-2671F4F4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6466D-65A3-439B-BEB7-83CF2E6E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0301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83A7F-F90E-4C54-B9B3-005FA0DC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DA5A5-1E94-4409-990D-DF4943D3C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537BE-5486-4B44-8F11-B9E82A7D0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C1D49-7E7C-4AF6-B3D3-403F9F2B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4A68E-739C-4F5D-A789-E7E25D05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5756B-0216-4C07-ABB3-947AD2D0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5879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E86EE9-4EE4-4B38-9816-19CFB11C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9F0EE-8E5C-4385-95E3-04DFA674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7FD87-A1D8-4E49-AFBA-D6AC355C9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D12B-37F6-4B7C-B58A-F1580D271A8A}" type="datetimeFigureOut">
              <a:rPr lang="en-PH" smtClean="0"/>
              <a:t>24/07/2020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E25E0-C2D3-4F65-B7AF-A050A43C8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64242-9E12-49C5-8ACE-88115BA5B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1890-3AA4-47DD-8AF8-125E8035B5F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2460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E3066-5CE2-4DC0-88E1-44578979B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828" y="1147158"/>
            <a:ext cx="6038470" cy="4713316"/>
          </a:xfrm>
        </p:spPr>
        <p:txBody>
          <a:bodyPr anchor="ctr">
            <a:normAutofit/>
          </a:bodyPr>
          <a:lstStyle/>
          <a:p>
            <a:pPr algn="l"/>
            <a:r>
              <a:rPr lang="en-PH" dirty="0"/>
              <a:t>RATIONAL ANTIBIOTIC USE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3AA5FE-3FFC-4725-9ADD-E428544EC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4FA70700-3F72-44D4-8175-FEB2B9B23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93C0F6-5741-4C9D-90FF-A25824BFC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921B2E1B-E962-432C-ADA1-2934CE3C5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7653717E-6F8C-43E0-9893-C03AE87D1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BB14B4-EC3F-47C7-9AF3-B0E017B75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6160" y="391886"/>
            <a:ext cx="402901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E4A37-DE6C-4232-940D-4308E19A8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590" y="1687486"/>
            <a:ext cx="3300156" cy="3636818"/>
          </a:xfrm>
        </p:spPr>
        <p:txBody>
          <a:bodyPr anchor="ctr">
            <a:normAutofit/>
          </a:bodyPr>
          <a:lstStyle/>
          <a:p>
            <a:r>
              <a:rPr lang="en-PH" sz="1800" dirty="0"/>
              <a:t>UNIVERSITY OF THE PHILIPINES</a:t>
            </a:r>
          </a:p>
          <a:p>
            <a:r>
              <a:rPr lang="en-PH" sz="1800" dirty="0"/>
              <a:t>DIVISION OF INFECTIOUS DISEASES</a:t>
            </a:r>
          </a:p>
          <a:p>
            <a:pPr algn="l"/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0019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71975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87A4A16-15EE-493B-9EAD-74B3BF949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599" y="1614487"/>
            <a:ext cx="7016811" cy="45243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u="sng" dirty="0">
                <a:solidFill>
                  <a:srgbClr val="505050"/>
                </a:solidFill>
                <a:latin typeface="+mn-lt"/>
              </a:rPr>
              <a:t>Penicillin </a:t>
            </a:r>
            <a:r>
              <a:rPr lang="en-US" sz="2400" b="1" i="0" u="sng" dirty="0">
                <a:solidFill>
                  <a:srgbClr val="505050"/>
                </a:solidFill>
                <a:effectLst/>
                <a:latin typeface="+mn-lt"/>
              </a:rPr>
              <a:t>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primary agent for treatment of infections due to </a:t>
            </a:r>
            <a:r>
              <a:rPr lang="en-US" sz="2000" b="0" i="1" dirty="0">
                <a:solidFill>
                  <a:srgbClr val="505050"/>
                </a:solidFill>
                <a:effectLst/>
                <a:latin typeface="+mn-lt"/>
              </a:rPr>
              <a:t>Streptococcus pyogenes,</a:t>
            </a:r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 penicillin-susceptible strains of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Streptococcus pneumoniae,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and penicillin-susceptible strains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S. aureus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0" i="1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000" b="1" dirty="0">
                <a:solidFill>
                  <a:srgbClr val="C00000"/>
                </a:solidFill>
                <a:latin typeface="+mn-lt"/>
              </a:rPr>
              <a:t>Drug of choice </a:t>
            </a:r>
            <a:r>
              <a:rPr lang="en-US" altLang="en-US" sz="2000" dirty="0">
                <a:solidFill>
                  <a:srgbClr val="505050"/>
                </a:solidFill>
                <a:latin typeface="+mn-lt"/>
              </a:rPr>
              <a:t>for all stages of syphilis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000" b="0" i="1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IV penicillin G the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</a:rPr>
              <a:t>treatment of choice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for pneumococcal and meningococcal meningitis, streptococcal endocarditis, and neurosyphilis.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en-US" altLang="en-US" sz="2000" dirty="0">
                <a:solidFill>
                  <a:srgbClr val="505050"/>
                </a:solidFill>
                <a:latin typeface="+mn-lt"/>
              </a:rPr>
              <a:t>Used to treat puerperal infections due to anaerobic streptococci or group B streptococci (Streptococcus agalactiae)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2400" dirty="0">
              <a:solidFill>
                <a:srgbClr val="505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9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89228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9998B3-2568-48C7-8D9F-D1F4268C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562" y="1563335"/>
            <a:ext cx="7374147" cy="403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Penicillinase-resistant </a:t>
            </a:r>
            <a:r>
              <a:rPr kumimoji="0" lang="en-US" altLang="en-US" sz="2400" b="1" i="0" u="sng" strike="noStrike" cap="none" normalizeH="0" baseline="0" dirty="0" err="1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penicillins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Drug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of choice for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treatment of infections caused by methicillin-susceptible strains of staphylococci</a:t>
            </a: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Used to treat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viridans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streptococci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, S. pyogenes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, penicillin-susceptible strains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S. pneumoniae,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anaerobic gram-positive cocci, and anaerobic gram-positive bacilli</a:t>
            </a: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Inactive against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Listeria monocytogenes, Enterococcus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spp., and methicillin-resistant strains of staphylococci</a:t>
            </a:r>
            <a:endParaRPr lang="en-US" altLang="en-US" sz="2400" dirty="0">
              <a:solidFill>
                <a:srgbClr val="505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708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89228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9998B3-2568-48C7-8D9F-D1F4268C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402" y="1412525"/>
            <a:ext cx="737414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Aminopenicillins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1" i="0" u="sng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indicated for treatment of upper respiratory tract infections, lower respiratory tract infections, bacterial gastroenteritis (ampicillin only), bacterial endocarditis, meningitis, and urinary tract infections (UTIs)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Amoxicillin: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the preferred agent for oral administration in most situations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000" dirty="0">
                <a:solidFill>
                  <a:srgbClr val="505050"/>
                </a:solidFill>
                <a:latin typeface="+mn-lt"/>
              </a:rPr>
              <a:t>Ampicillin: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most potent activity is observed for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Enterococcus faecalis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958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89228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9998B3-2568-48C7-8D9F-D1F4268C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402" y="1412525"/>
            <a:ext cx="737414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Aminopenicillins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800" b="1" i="0" u="sng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indicated for treatment of upper respiratory tract infections, lower respiratory tract infections, bacterial gastroenteritis (ampicillin only), bacterial endocarditis, meningitis, and urinary tract infections (UTIs)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Amoxicillin: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the preferred agent for oral administration in most situations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000" dirty="0">
                <a:solidFill>
                  <a:srgbClr val="505050"/>
                </a:solidFill>
                <a:latin typeface="+mn-lt"/>
              </a:rPr>
              <a:t>Ampicillin: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most potent activity is observed for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Enterococcus faecalis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947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89228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9998B3-2568-48C7-8D9F-D1F4268C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402" y="1998849"/>
            <a:ext cx="737414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800" b="1" u="sng" dirty="0">
                <a:solidFill>
                  <a:srgbClr val="505050"/>
                </a:solidFill>
                <a:latin typeface="+mn-lt"/>
              </a:rPr>
              <a:t>Carboxypenicillins</a:t>
            </a: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</a:t>
            </a:r>
          </a:p>
          <a:p>
            <a:pPr algn="l"/>
            <a:endParaRPr lang="en-US" sz="2000" b="0" i="0" dirty="0">
              <a:solidFill>
                <a:srgbClr val="505050"/>
              </a:solidFill>
              <a:effectLst/>
              <a:latin typeface="+mn-lt"/>
            </a:endParaRPr>
          </a:p>
          <a:p>
            <a:pPr algn="l"/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Ticarcillin, carbenicillin, and indanyl carbenicillin are no longer used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large doses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the greater potential for toxicity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05050"/>
                </a:solidFill>
                <a:effectLst/>
                <a:latin typeface="+mn-lt"/>
              </a:rPr>
              <a:t>availability of more potent alternatives</a:t>
            </a:r>
          </a:p>
        </p:txBody>
      </p:sp>
    </p:spTree>
    <p:extLst>
      <p:ext uri="{BB962C8B-B14F-4D97-AF65-F5344CB8AC3E}">
        <p14:creationId xmlns:p14="http://schemas.microsoft.com/office/powerpoint/2010/main" val="3068706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89228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CLINICAL USE</a:t>
            </a:r>
            <a:endParaRPr lang="en-US" sz="36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9998B3-2568-48C7-8D9F-D1F4268C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263" y="1583660"/>
            <a:ext cx="6859797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Antipseudomonal </a:t>
            </a:r>
            <a:r>
              <a:rPr kumimoji="0" lang="en-US" altLang="en-US" sz="2400" b="1" i="0" u="sng" strike="noStrike" cap="none" normalizeH="0" baseline="0" dirty="0" err="1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penicillins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indicated for the treatment of infections caused by resistant gram-negative bacilli, especially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P. aeruginosa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Ureidopenicillins, particularly piperacillin: active against many strains of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Klebsiella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spp.,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Enterobacter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spp.,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Serratia marcescens,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and 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Providencia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 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spp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505050"/>
              </a:solidFill>
              <a:effectLst/>
              <a:latin typeface="+mn-lt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+mn-lt"/>
              </a:rPr>
              <a:t>Piperacillin is often given in combination with tazobactam because of β-lactamase–producing strains of bacteria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942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CAB43-6F03-4F6B-BA9C-17E5E42E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l-GR" sz="4000" b="0" i="0" dirty="0">
                <a:effectLst/>
                <a:latin typeface="Georgia" panose="02040502050405020303" pitchFamily="18" charset="0"/>
              </a:rPr>
              <a:t>β-</a:t>
            </a:r>
            <a:r>
              <a:rPr lang="en-PH" sz="4000" b="0" i="0" dirty="0">
                <a:effectLst/>
                <a:latin typeface="Georgia" panose="02040502050405020303" pitchFamily="18" charset="0"/>
              </a:rPr>
              <a:t>Lactamase Inhibitors and Inhibitor Combinations</a:t>
            </a:r>
            <a:endParaRPr lang="en-PH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1210E-0B19-4918-8760-F8D9F085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664" y="721958"/>
            <a:ext cx="6587806" cy="5341059"/>
          </a:xfrm>
        </p:spPr>
        <p:txBody>
          <a:bodyPr anchor="ctr">
            <a:noAutofit/>
          </a:bodyPr>
          <a:lstStyle/>
          <a:p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 inhibitors are grouped into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 compounds (clavulanic acid, sulbactam, and tazobactam) and non–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 compounds </a:t>
            </a:r>
            <a:r>
              <a:rPr lang="en-PH" sz="2000" dirty="0"/>
              <a:t>(</a:t>
            </a:r>
            <a:r>
              <a:rPr lang="en-PH" sz="2000" b="0" i="0" dirty="0">
                <a:effectLst/>
              </a:rPr>
              <a:t>avibactam, </a:t>
            </a:r>
            <a:r>
              <a:rPr lang="en-PH" sz="2000" b="0" i="0" dirty="0" err="1">
                <a:effectLst/>
              </a:rPr>
              <a:t>vaborbactam</a:t>
            </a:r>
            <a:r>
              <a:rPr lang="en-PH" sz="2000" b="0" i="0" dirty="0">
                <a:effectLst/>
              </a:rPr>
              <a:t>)</a:t>
            </a:r>
          </a:p>
          <a:p>
            <a:pPr marL="0" indent="0">
              <a:buNone/>
            </a:pPr>
            <a:r>
              <a:rPr lang="en-PH" sz="2000" b="0" i="0" dirty="0">
                <a:effectLst/>
              </a:rPr>
              <a:t> </a:t>
            </a:r>
          </a:p>
          <a:p>
            <a:r>
              <a:rPr lang="en-PH" sz="2000" b="0" i="0" dirty="0">
                <a:effectLst/>
              </a:rPr>
              <a:t>Five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 inhibitors are currently in clinical use: </a:t>
            </a:r>
          </a:p>
          <a:p>
            <a:pPr lvl="1"/>
            <a:r>
              <a:rPr lang="en-PH" sz="1600" dirty="0"/>
              <a:t>C</a:t>
            </a:r>
            <a:r>
              <a:rPr lang="en-PH" sz="1600" b="0" i="0" dirty="0">
                <a:effectLst/>
              </a:rPr>
              <a:t>lavulanic acid</a:t>
            </a:r>
          </a:p>
          <a:p>
            <a:pPr lvl="1"/>
            <a:r>
              <a:rPr lang="en-PH" sz="1600" b="0" i="0" dirty="0">
                <a:effectLst/>
              </a:rPr>
              <a:t>Sulbactam</a:t>
            </a:r>
          </a:p>
          <a:p>
            <a:pPr lvl="1"/>
            <a:r>
              <a:rPr lang="en-PH" sz="1600" b="0" i="0" dirty="0">
                <a:effectLst/>
              </a:rPr>
              <a:t>Tazobactam</a:t>
            </a:r>
          </a:p>
          <a:p>
            <a:pPr lvl="1"/>
            <a:r>
              <a:rPr lang="en-PH" sz="1600" dirty="0"/>
              <a:t>A</a:t>
            </a:r>
            <a:r>
              <a:rPr lang="en-PH" sz="1600" b="0" i="0" dirty="0">
                <a:effectLst/>
              </a:rPr>
              <a:t>vibactam</a:t>
            </a:r>
          </a:p>
          <a:p>
            <a:pPr lvl="1"/>
            <a:r>
              <a:rPr lang="en-PH" sz="1600" dirty="0" err="1"/>
              <a:t>V</a:t>
            </a:r>
            <a:r>
              <a:rPr lang="en-PH" sz="1600" b="0" i="0" dirty="0" err="1">
                <a:effectLst/>
              </a:rPr>
              <a:t>aborbactam</a:t>
            </a:r>
            <a:r>
              <a:rPr lang="en-PH" sz="1600" b="0" i="0" dirty="0">
                <a:effectLst/>
              </a:rPr>
              <a:t> </a:t>
            </a:r>
          </a:p>
          <a:p>
            <a:pPr marL="457200" lvl="1" indent="0">
              <a:buNone/>
            </a:pPr>
            <a:endParaRPr lang="en-PH" sz="1600" b="0" i="0" dirty="0">
              <a:effectLst/>
            </a:endParaRPr>
          </a:p>
          <a:p>
            <a:r>
              <a:rPr lang="en-PH" sz="2000" b="0" i="0" dirty="0">
                <a:effectLst/>
              </a:rPr>
              <a:t>The former three are potent inhibitors of class A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lactamases, </a:t>
            </a:r>
            <a:r>
              <a:rPr lang="en-PH" sz="2000" b="1" i="0" dirty="0">
                <a:effectLst/>
              </a:rPr>
              <a:t>EXCEPT</a:t>
            </a:r>
            <a:r>
              <a:rPr lang="en-PH" sz="2000" b="0" i="0" dirty="0">
                <a:effectLst/>
              </a:rPr>
              <a:t> </a:t>
            </a:r>
            <a:r>
              <a:rPr lang="en-PH" sz="2000" b="0" i="1" dirty="0">
                <a:effectLst/>
              </a:rPr>
              <a:t>Klebsiella pneumoniae</a:t>
            </a:r>
            <a:r>
              <a:rPr lang="en-PH" sz="2000" b="0" i="0" dirty="0">
                <a:effectLst/>
              </a:rPr>
              <a:t> </a:t>
            </a:r>
            <a:r>
              <a:rPr lang="en-PH" sz="2000" b="0" i="0" dirty="0" err="1">
                <a:effectLst/>
              </a:rPr>
              <a:t>carbapenemase</a:t>
            </a:r>
            <a:r>
              <a:rPr lang="en-PH" sz="2000" b="0" i="0" dirty="0">
                <a:effectLst/>
              </a:rPr>
              <a:t> (KPC)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</a:t>
            </a:r>
          </a:p>
          <a:p>
            <a:pPr marL="0" indent="0">
              <a:buNone/>
            </a:pPr>
            <a:endParaRPr lang="en-PH" sz="2000" b="0" i="0" dirty="0">
              <a:effectLst/>
            </a:endParaRPr>
          </a:p>
          <a:p>
            <a:r>
              <a:rPr lang="en-PH" sz="2000" b="0" i="0" dirty="0">
                <a:effectLst/>
              </a:rPr>
              <a:t>The latter two are inhibitors of class A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lactamases, including KPC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lactamase, and class C (</a:t>
            </a:r>
            <a:r>
              <a:rPr lang="en-PH" sz="2000" b="0" i="0" dirty="0" err="1">
                <a:effectLst/>
              </a:rPr>
              <a:t>AmpC</a:t>
            </a:r>
            <a:r>
              <a:rPr lang="en-PH" sz="2000" b="0" i="0" dirty="0">
                <a:effectLst/>
              </a:rPr>
              <a:t>)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 </a:t>
            </a:r>
          </a:p>
        </p:txBody>
      </p:sp>
    </p:spTree>
    <p:extLst>
      <p:ext uri="{BB962C8B-B14F-4D97-AF65-F5344CB8AC3E}">
        <p14:creationId xmlns:p14="http://schemas.microsoft.com/office/powerpoint/2010/main" val="241313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ACAB43-6F03-4F6B-BA9C-17E5E42E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l-GR" sz="4000" b="0" i="0" dirty="0">
                <a:effectLst/>
                <a:latin typeface="Georgia" panose="02040502050405020303" pitchFamily="18" charset="0"/>
              </a:rPr>
              <a:t>β-</a:t>
            </a:r>
            <a:r>
              <a:rPr lang="en-PH" sz="4000" b="0" i="0" dirty="0">
                <a:effectLst/>
                <a:latin typeface="Georgia" panose="02040502050405020303" pitchFamily="18" charset="0"/>
              </a:rPr>
              <a:t>Lactamase Inhibitors and Inhibitor Combinations</a:t>
            </a:r>
            <a:endParaRPr lang="en-PH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1210E-0B19-4918-8760-F8D9F085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PH" b="1" i="0" dirty="0">
                <a:effectLst/>
              </a:rPr>
              <a:t>MECHANISM OF ACTION </a:t>
            </a:r>
          </a:p>
          <a:p>
            <a:r>
              <a:rPr lang="en-PH" sz="2000" b="0" i="0" dirty="0">
                <a:effectLst/>
              </a:rPr>
              <a:t>the inhibitors prevent hydrolysis of the antibiotics, thereby restoring their activity.</a:t>
            </a:r>
          </a:p>
          <a:p>
            <a:pPr marL="0" indent="0">
              <a:buNone/>
            </a:pPr>
            <a:endParaRPr lang="en-PH" sz="2000" b="0" i="0" dirty="0">
              <a:effectLst/>
            </a:endParaRPr>
          </a:p>
          <a:p>
            <a:r>
              <a:rPr lang="en-PH" sz="2000" b="0" i="0" dirty="0">
                <a:effectLst/>
              </a:rPr>
              <a:t>Although competitive inhibition is seen, the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 inhibitors—clavulanic acid, sulbactam, and tazobactam—</a:t>
            </a:r>
            <a:r>
              <a:rPr lang="en-PH" sz="2000" b="1" i="0" dirty="0">
                <a:solidFill>
                  <a:srgbClr val="C00000"/>
                </a:solidFill>
                <a:effectLst/>
              </a:rPr>
              <a:t>primarily act as suicide inhibitors </a:t>
            </a:r>
            <a:r>
              <a:rPr lang="en-PH" sz="2000" b="0" i="0" dirty="0">
                <a:effectLst/>
              </a:rPr>
              <a:t>that form a stable intermediate, rendering the </a:t>
            </a:r>
            <a:r>
              <a:rPr lang="el-GR" sz="2000" b="0" i="0" dirty="0">
                <a:effectLst/>
              </a:rPr>
              <a:t>β-</a:t>
            </a:r>
            <a:r>
              <a:rPr lang="en-PH" sz="2000" b="0" i="0" dirty="0">
                <a:effectLst/>
              </a:rPr>
              <a:t>lactamase enzyme inactive. </a:t>
            </a:r>
          </a:p>
        </p:txBody>
      </p:sp>
    </p:spTree>
    <p:extLst>
      <p:ext uri="{BB962C8B-B14F-4D97-AF65-F5344CB8AC3E}">
        <p14:creationId xmlns:p14="http://schemas.microsoft.com/office/powerpoint/2010/main" val="1392803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19210E-2E05-4CC7-B01D-45BB8A2B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71" y="1432509"/>
            <a:ext cx="11554349" cy="246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2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PH" sz="4800"/>
              <a:t>CEPHALOSPORINS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E2B63-D050-49B7-859F-9E195139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03079"/>
            <a:ext cx="5212080" cy="4035880"/>
          </a:xfrm>
        </p:spPr>
        <p:txBody>
          <a:bodyPr anchor="ctr">
            <a:normAutofit/>
          </a:bodyPr>
          <a:lstStyle/>
          <a:p>
            <a:r>
              <a:rPr lang="en-US" sz="2000" dirty="0">
                <a:effectLst/>
                <a:latin typeface="MinionPro-Regular"/>
              </a:rPr>
              <a:t>Most of the available cephalosporins are semisynthetic derivatives of cephalosporin C</a:t>
            </a:r>
            <a:endParaRPr lang="en-US" sz="2000" dirty="0">
              <a:latin typeface="MinionPro-Regular"/>
            </a:endParaRPr>
          </a:p>
          <a:p>
            <a:endParaRPr lang="en-US" sz="2000" dirty="0">
              <a:effectLst/>
              <a:latin typeface="MinionPro-Regular"/>
            </a:endParaRPr>
          </a:p>
          <a:p>
            <a:r>
              <a:rPr lang="en-US" sz="2000" dirty="0">
                <a:effectLst/>
                <a:latin typeface="MinionPro-Regular"/>
              </a:rPr>
              <a:t>The basic structure of the cephem nucleus includes:</a:t>
            </a:r>
          </a:p>
          <a:p>
            <a:pPr lvl="1"/>
            <a:r>
              <a:rPr lang="en-US" sz="2000" b="1" dirty="0">
                <a:effectLst/>
                <a:latin typeface="SymbolNew-Medium"/>
              </a:rPr>
              <a:t>β</a:t>
            </a:r>
            <a:r>
              <a:rPr lang="en-US" sz="2000" b="1" dirty="0">
                <a:effectLst/>
                <a:latin typeface="MinionPro-Regular"/>
              </a:rPr>
              <a:t>-lactam ring fused to </a:t>
            </a:r>
            <a:r>
              <a:rPr lang="en-US" sz="2000" dirty="0">
                <a:effectLst/>
                <a:latin typeface="MinionPro-Regular"/>
              </a:rPr>
              <a:t>a six-member sulfur-containing </a:t>
            </a:r>
            <a:r>
              <a:rPr lang="en-US" sz="2000" b="1" dirty="0" err="1">
                <a:effectLst/>
                <a:latin typeface="MinionPro-Regular"/>
              </a:rPr>
              <a:t>dihydrothiazine</a:t>
            </a:r>
            <a:r>
              <a:rPr lang="en-US" sz="2000" b="1" dirty="0">
                <a:effectLst/>
                <a:latin typeface="MinionPro-Regular"/>
              </a:rPr>
              <a:t> ring</a:t>
            </a:r>
          </a:p>
          <a:p>
            <a:pPr lvl="1"/>
            <a:endParaRPr lang="en-US" sz="2000" dirty="0">
              <a:effectLst/>
              <a:latin typeface="MinionPro-Regular"/>
            </a:endParaRPr>
          </a:p>
          <a:p>
            <a:r>
              <a:rPr lang="en-US" sz="2000" dirty="0">
                <a:effectLst/>
                <a:latin typeface="MinionPro-Regular"/>
              </a:rPr>
              <a:t>Basic structure numbering of the cephalosporin ring system begins within the </a:t>
            </a:r>
            <a:r>
              <a:rPr lang="en-US" sz="2000" dirty="0" err="1">
                <a:effectLst/>
                <a:latin typeface="MinionPro-Regular"/>
              </a:rPr>
              <a:t>dihydrothiazine</a:t>
            </a:r>
            <a:r>
              <a:rPr lang="en-US" sz="2000" dirty="0">
                <a:effectLst/>
                <a:latin typeface="MinionPro-Regular"/>
              </a:rPr>
              <a:t> ring at the sulfur moiety</a:t>
            </a:r>
            <a:endParaRPr lang="en-PH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FE271A3-E6A2-4D33-AC4A-C1126835A6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8" r="2103"/>
          <a:stretch/>
        </p:blipFill>
        <p:spPr>
          <a:xfrm>
            <a:off x="312127" y="2599509"/>
            <a:ext cx="5473445" cy="318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Title 34817"/>
          <p:cNvSpPr>
            <a:spLocks noGrp="1"/>
          </p:cNvSpPr>
          <p:nvPr>
            <p:ph type="title"/>
          </p:nvPr>
        </p:nvSpPr>
        <p:spPr>
          <a:xfrm>
            <a:off x="808638" y="35645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PH" sz="5400"/>
              <a:t>LEARNING OBJECTIVES 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9" name="Text Placeholder 34818"/>
          <p:cNvSpPr>
            <a:spLocks noGrp="1"/>
          </p:cNvSpPr>
          <p:nvPr>
            <p:ph type="body"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Review the classification of antimicrobials</a:t>
            </a:r>
          </a:p>
          <a:p>
            <a:r>
              <a:rPr lang="en-US" sz="2400"/>
              <a:t>Review relevant microbiologic information as it relates to choosing an antimicrobial</a:t>
            </a:r>
          </a:p>
          <a:p>
            <a:r>
              <a:rPr lang="en-US" sz="2400"/>
              <a:t>Discuss patient and drug related factors that influence the selection of the appropriate antimicrobial agent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PH" sz="4800"/>
              <a:t>CEPHALOSPORINS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E2B63-D050-49B7-859F-9E195139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8" y="2389218"/>
            <a:ext cx="5811471" cy="4035880"/>
          </a:xfrm>
        </p:spPr>
        <p:txBody>
          <a:bodyPr anchor="ctr">
            <a:normAutofit/>
          </a:bodyPr>
          <a:lstStyle/>
          <a:p>
            <a:r>
              <a:rPr lang="en-US" sz="1800" dirty="0">
                <a:effectLst/>
                <a:latin typeface="MinionPro-Regular"/>
              </a:rPr>
              <a:t>Alterations in positions C7 and C3 are also commonly referred to as R1 and R2, respectively</a:t>
            </a:r>
          </a:p>
          <a:p>
            <a:endParaRPr lang="en-US" sz="1800" dirty="0">
              <a:effectLst/>
              <a:latin typeface="MinionPro-Regular"/>
            </a:endParaRPr>
          </a:p>
          <a:p>
            <a:r>
              <a:rPr lang="en-US" sz="1800" dirty="0">
                <a:latin typeface="MinionPro-Regular"/>
              </a:rPr>
              <a:t>C</a:t>
            </a:r>
            <a:r>
              <a:rPr lang="en-US" sz="1800" dirty="0">
                <a:effectLst/>
                <a:latin typeface="MinionPro-Regular"/>
              </a:rPr>
              <a:t>hanges at R1 affect the </a:t>
            </a:r>
            <a:r>
              <a:rPr lang="en-US" sz="1800" b="1" dirty="0">
                <a:effectLst/>
                <a:latin typeface="MinionPro-Regular"/>
              </a:rPr>
              <a:t>microbial spectrum </a:t>
            </a:r>
            <a:r>
              <a:rPr lang="en-US" sz="1800" dirty="0">
                <a:effectLst/>
                <a:latin typeface="MinionPro-Regular"/>
              </a:rPr>
              <a:t>of activity</a:t>
            </a:r>
          </a:p>
          <a:p>
            <a:endParaRPr lang="en-US" sz="1800" dirty="0">
              <a:effectLst/>
              <a:latin typeface="MinionPro-Regular"/>
            </a:endParaRPr>
          </a:p>
          <a:p>
            <a:r>
              <a:rPr lang="en-US" sz="1800" dirty="0">
                <a:effectLst/>
                <a:latin typeface="MinionPro-Regular"/>
              </a:rPr>
              <a:t>Modifications at R2 often alter the </a:t>
            </a:r>
            <a:r>
              <a:rPr lang="en-US" sz="1800" b="1" dirty="0">
                <a:effectLst/>
                <a:latin typeface="MinionPro-Regular"/>
              </a:rPr>
              <a:t>pharmacology</a:t>
            </a:r>
            <a:r>
              <a:rPr lang="en-US" sz="1800" dirty="0">
                <a:effectLst/>
                <a:latin typeface="MinionPro-Regular"/>
              </a:rPr>
              <a:t> of the compound</a:t>
            </a:r>
          </a:p>
          <a:p>
            <a:pPr lvl="1"/>
            <a:r>
              <a:rPr lang="en-US" sz="1800" dirty="0">
                <a:effectLst/>
                <a:latin typeface="MinionPro-Regular"/>
              </a:rPr>
              <a:t>For example, changes in the R2 constituent may </a:t>
            </a:r>
            <a:r>
              <a:rPr lang="en-US" sz="1800" dirty="0">
                <a:latin typeface="MinionPro-Regular"/>
              </a:rPr>
              <a:t>influence the half life of the drug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F65DED-5817-4BAD-8DA8-9034299ADA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78" r="2103"/>
          <a:stretch/>
        </p:blipFill>
        <p:spPr>
          <a:xfrm>
            <a:off x="6118220" y="2780068"/>
            <a:ext cx="5177147" cy="30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28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PH" sz="4000"/>
              <a:t>CEPHALOSPORINS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47100DE-DBC7-4147-9BF0-E00B33E64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600" y="758825"/>
            <a:ext cx="5162925" cy="52133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effectLst/>
                <a:latin typeface="MinionPro-Regular"/>
              </a:rPr>
              <a:t>FIRST-GENERATION</a:t>
            </a:r>
          </a:p>
          <a:p>
            <a:r>
              <a:rPr lang="en-US" sz="1600" dirty="0">
                <a:effectLst/>
                <a:latin typeface="MinionPro-Regular"/>
              </a:rPr>
              <a:t>exhibit activity focused on gram positive bacteria</a:t>
            </a:r>
          </a:p>
          <a:p>
            <a:pPr marL="457200" lvl="1" indent="0">
              <a:buNone/>
            </a:pPr>
            <a:endParaRPr lang="en-US" sz="1600" dirty="0">
              <a:latin typeface="MinionPro-Regular"/>
            </a:endParaRP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sz="2000" b="1" u="sng" dirty="0">
                <a:effectLst/>
                <a:latin typeface="MinionPro-Regular"/>
              </a:rPr>
              <a:t>SECOND-GENERATION</a:t>
            </a:r>
          </a:p>
          <a:p>
            <a:r>
              <a:rPr lang="en-US" sz="1600" dirty="0">
                <a:effectLst/>
                <a:latin typeface="MinionPro-Regular"/>
              </a:rPr>
              <a:t>have enhanced activity against gram-negative bacilli but maintain varying degrees of activity against gram-positive cocci</a:t>
            </a:r>
          </a:p>
          <a:p>
            <a:endParaRPr lang="en-US" sz="1600" dirty="0">
              <a:effectLst/>
              <a:latin typeface="MinionPro-Regular"/>
            </a:endParaRPr>
          </a:p>
          <a:p>
            <a:pPr lvl="1"/>
            <a:r>
              <a:rPr lang="en-US" sz="1600" dirty="0">
                <a:effectLst/>
                <a:latin typeface="MinionPro-Regular"/>
              </a:rPr>
              <a:t>The </a:t>
            </a:r>
            <a:r>
              <a:rPr lang="en-US" sz="1600" b="1" dirty="0">
                <a:effectLst/>
                <a:latin typeface="MinionPro-Regular"/>
              </a:rPr>
              <a:t>cephamycin group </a:t>
            </a:r>
            <a:r>
              <a:rPr lang="en-US" sz="1600" dirty="0">
                <a:effectLst/>
                <a:latin typeface="MinionPro-Regular"/>
              </a:rPr>
              <a:t>is included in the second-generation class: </a:t>
            </a:r>
            <a:r>
              <a:rPr lang="en-US" sz="1600" dirty="0">
                <a:latin typeface="MinionPro-Regular"/>
              </a:rPr>
              <a:t>noted for their </a:t>
            </a:r>
            <a:r>
              <a:rPr lang="en-US" sz="1600" b="1" dirty="0">
                <a:latin typeface="MinionPro-Regular"/>
              </a:rPr>
              <a:t>additional activity against gram-negative anaerobic bacteria</a:t>
            </a:r>
            <a:r>
              <a:rPr lang="en-US" sz="1600" dirty="0">
                <a:latin typeface="MinionPro-Regular"/>
              </a:rPr>
              <a:t>, such as Bacteroides spp.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59D191C-5EBC-4548-A660-89406370B184}"/>
              </a:ext>
            </a:extLst>
          </p:cNvPr>
          <p:cNvSpPr txBox="1">
            <a:spLocks/>
          </p:cNvSpPr>
          <p:nvPr/>
        </p:nvSpPr>
        <p:spPr>
          <a:xfrm>
            <a:off x="665084" y="2196890"/>
            <a:ext cx="4297681" cy="2076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effectLst/>
                <a:latin typeface="MinionPro-Regular"/>
              </a:rPr>
              <a:t>The most widely accepted classification includes five divisions, or generations, based loosely on the microbial spectrum of activity</a:t>
            </a:r>
          </a:p>
        </p:txBody>
      </p:sp>
    </p:spTree>
    <p:extLst>
      <p:ext uri="{BB962C8B-B14F-4D97-AF65-F5344CB8AC3E}">
        <p14:creationId xmlns:p14="http://schemas.microsoft.com/office/powerpoint/2010/main" val="4069005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PH" sz="4000"/>
              <a:t>CEPHALOSPORINS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47100DE-DBC7-4147-9BF0-E00B33E64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600" y="758825"/>
            <a:ext cx="5162925" cy="521335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>
                <a:effectLst/>
              </a:rPr>
              <a:t>THIRD-GENERATION</a:t>
            </a:r>
            <a:endParaRPr lang="en-US" sz="2800" b="1" u="sng" dirty="0"/>
          </a:p>
          <a:p>
            <a:r>
              <a:rPr lang="en-US" sz="2000" dirty="0">
                <a:effectLst/>
              </a:rPr>
              <a:t>have markedly increased potency against gram-negative bacilli</a:t>
            </a:r>
            <a:endParaRPr lang="en-US" sz="2000" dirty="0"/>
          </a:p>
          <a:p>
            <a:r>
              <a:rPr lang="en-US" sz="2000" dirty="0">
                <a:effectLst/>
              </a:rPr>
              <a:t>for some compounds in this group, activity against gram-positive cocci is reduced</a:t>
            </a:r>
            <a:endParaRPr lang="en-US" sz="2000" dirty="0"/>
          </a:p>
          <a:p>
            <a:r>
              <a:rPr lang="en-US" sz="2000" dirty="0">
                <a:effectLst/>
              </a:rPr>
              <a:t>a few compounds, </a:t>
            </a:r>
            <a:r>
              <a:rPr lang="en-US" sz="2000" b="1" dirty="0">
                <a:solidFill>
                  <a:srgbClr val="FFC000"/>
                </a:solidFill>
                <a:effectLst/>
              </a:rPr>
              <a:t>CEFTAZIDIME and CEFTOLOZANE</a:t>
            </a:r>
            <a:r>
              <a:rPr lang="en-US" sz="200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dirty="0">
                <a:effectLst/>
              </a:rPr>
              <a:t>have activity against </a:t>
            </a:r>
            <a:r>
              <a:rPr lang="en-US" sz="2000" i="1" dirty="0">
                <a:effectLst/>
              </a:rPr>
              <a:t>P. aeruginosa</a:t>
            </a:r>
          </a:p>
          <a:p>
            <a:endParaRPr lang="en-US" sz="2000" i="1" dirty="0"/>
          </a:p>
          <a:p>
            <a:pPr marL="0" indent="0">
              <a:buNone/>
            </a:pPr>
            <a:r>
              <a:rPr lang="en-US" sz="2800" b="1" u="sng" dirty="0">
                <a:effectLst/>
              </a:rPr>
              <a:t>FOURTH-GENERATION </a:t>
            </a:r>
          </a:p>
          <a:p>
            <a:r>
              <a:rPr lang="en-US" sz="2000" dirty="0"/>
              <a:t>Has the </a:t>
            </a:r>
            <a:r>
              <a:rPr lang="en-US" sz="2000" dirty="0">
                <a:effectLst/>
              </a:rPr>
              <a:t>widest activity against most gram-negative bacilli, including </a:t>
            </a:r>
            <a:r>
              <a:rPr lang="en-US" sz="2000" i="1" dirty="0">
                <a:effectLst/>
              </a:rPr>
              <a:t>P. aeruginosa,</a:t>
            </a:r>
            <a:r>
              <a:rPr lang="en-US" sz="2000" dirty="0">
                <a:effectLst/>
              </a:rPr>
              <a:t> and maintain their potency against gram-positive cocci</a:t>
            </a:r>
            <a:endParaRPr lang="en-US" sz="2000" dirty="0"/>
          </a:p>
          <a:p>
            <a:r>
              <a:rPr lang="en-US" sz="2000" dirty="0">
                <a:effectLst/>
              </a:rPr>
              <a:t>The third- and fourth-generation drugs combined are also called </a:t>
            </a:r>
            <a:r>
              <a:rPr lang="en-US" sz="2000" b="1" dirty="0">
                <a:solidFill>
                  <a:srgbClr val="FFC000"/>
                </a:solidFill>
                <a:effectLst/>
              </a:rPr>
              <a:t>the extended-spectrum cephalosporins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59D191C-5EBC-4548-A660-89406370B184}"/>
              </a:ext>
            </a:extLst>
          </p:cNvPr>
          <p:cNvSpPr txBox="1">
            <a:spLocks/>
          </p:cNvSpPr>
          <p:nvPr/>
        </p:nvSpPr>
        <p:spPr>
          <a:xfrm>
            <a:off x="665084" y="2196890"/>
            <a:ext cx="4297681" cy="2076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effectLst/>
                <a:latin typeface="MinionPro-Regular"/>
              </a:rPr>
              <a:t>The most widely accepted classification includes five divisions, or generations, based loosely on the microbial spectrum of activity</a:t>
            </a:r>
          </a:p>
        </p:txBody>
      </p:sp>
    </p:spTree>
    <p:extLst>
      <p:ext uri="{BB962C8B-B14F-4D97-AF65-F5344CB8AC3E}">
        <p14:creationId xmlns:p14="http://schemas.microsoft.com/office/powerpoint/2010/main" val="3853243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PH" sz="4000"/>
              <a:t>CEPHALOSPORINS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47100DE-DBC7-4147-9BF0-E00B33E64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600" y="758825"/>
            <a:ext cx="5162925" cy="52133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effectLst/>
                <a:latin typeface="MinionPro-Regular"/>
              </a:rPr>
              <a:t>MRSA-ACTIVE CEPHALOSPORINS</a:t>
            </a:r>
          </a:p>
          <a:p>
            <a:r>
              <a:rPr lang="en-US" sz="2000" dirty="0">
                <a:latin typeface="MinionPro-Regular"/>
              </a:rPr>
              <a:t>C</a:t>
            </a:r>
            <a:r>
              <a:rPr lang="en-US" sz="2000" dirty="0">
                <a:effectLst/>
                <a:latin typeface="MinionPro-Regular"/>
              </a:rPr>
              <a:t>urrently includes </a:t>
            </a:r>
            <a:r>
              <a:rPr lang="en-US" sz="2000" dirty="0" err="1">
                <a:effectLst/>
                <a:latin typeface="MinionPro-Regular"/>
              </a:rPr>
              <a:t>ceftaroline</a:t>
            </a:r>
            <a:r>
              <a:rPr lang="en-US" sz="2000" dirty="0">
                <a:effectLst/>
                <a:latin typeface="MinionPro-Regular"/>
              </a:rPr>
              <a:t> and ceftobiprole</a:t>
            </a:r>
          </a:p>
          <a:p>
            <a:r>
              <a:rPr lang="en-US" sz="2000" dirty="0">
                <a:effectLst/>
                <a:latin typeface="MinionPro-Regular"/>
              </a:rPr>
              <a:t>Has unique activity against MRSA </a:t>
            </a:r>
          </a:p>
          <a:p>
            <a:r>
              <a:rPr lang="en-US" sz="2000" dirty="0">
                <a:latin typeface="MinionPro-Regular"/>
              </a:rPr>
              <a:t>A</a:t>
            </a:r>
            <a:r>
              <a:rPr lang="en-US" sz="2000" dirty="0">
                <a:effectLst/>
                <a:latin typeface="MinionPro-Regular"/>
              </a:rPr>
              <a:t>lso have enhanced activity against </a:t>
            </a:r>
            <a:r>
              <a:rPr lang="en-US" sz="2000" i="1" dirty="0">
                <a:effectLst/>
                <a:latin typeface="MinionPro-It"/>
              </a:rPr>
              <a:t>Streptococcus pneumoniae</a:t>
            </a:r>
            <a:r>
              <a:rPr lang="en-US" sz="2000" dirty="0">
                <a:effectLst/>
                <a:latin typeface="MinionPro-Regular"/>
              </a:rPr>
              <a:t> and </a:t>
            </a:r>
            <a:r>
              <a:rPr lang="en-US" sz="2000" i="1" dirty="0">
                <a:effectLst/>
                <a:latin typeface="MinionPro-It"/>
              </a:rPr>
              <a:t>Enterococcus faecalis</a:t>
            </a:r>
          </a:p>
          <a:p>
            <a:r>
              <a:rPr lang="en-US" sz="2000" i="1" dirty="0">
                <a:latin typeface="MinionPro-It"/>
              </a:rPr>
              <a:t>G</a:t>
            </a:r>
            <a:r>
              <a:rPr lang="en-US" sz="2000" dirty="0">
                <a:effectLst/>
                <a:latin typeface="MinionPro-Regular"/>
              </a:rPr>
              <a:t>ram-negative activity is similar to that of the third-generation cephalosporins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59D191C-5EBC-4548-A660-89406370B184}"/>
              </a:ext>
            </a:extLst>
          </p:cNvPr>
          <p:cNvSpPr txBox="1">
            <a:spLocks/>
          </p:cNvSpPr>
          <p:nvPr/>
        </p:nvSpPr>
        <p:spPr>
          <a:xfrm>
            <a:off x="665084" y="2196890"/>
            <a:ext cx="4297681" cy="2076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effectLst/>
                <a:latin typeface="MinionPro-Regular"/>
              </a:rPr>
              <a:t>The most widely accepted classification includes five divisions, or generations, based loosely on the microbial spectrum of activity</a:t>
            </a:r>
          </a:p>
        </p:txBody>
      </p:sp>
    </p:spTree>
    <p:extLst>
      <p:ext uri="{BB962C8B-B14F-4D97-AF65-F5344CB8AC3E}">
        <p14:creationId xmlns:p14="http://schemas.microsoft.com/office/powerpoint/2010/main" val="3531874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CEPHALOSPORINS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6096001" y="1336329"/>
            <a:ext cx="5260848" cy="4382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The mechanism of action is similar to that of other β-lactam drugs</a:t>
            </a:r>
          </a:p>
          <a:p>
            <a:endParaRPr lang="en-US" sz="2000"/>
          </a:p>
          <a:p>
            <a:r>
              <a:rPr lang="en-US" sz="2000"/>
              <a:t>Bacterial growth is inhibited by </a:t>
            </a:r>
            <a:r>
              <a:rPr lang="en-US" sz="2000" b="1"/>
              <a:t>interference with the synthesis of the cell wall</a:t>
            </a:r>
            <a:r>
              <a:rPr lang="en-US" sz="2000"/>
              <a:t>. </a:t>
            </a:r>
          </a:p>
          <a:p>
            <a:pPr marL="0"/>
            <a:endParaRPr lang="en-US" sz="2000"/>
          </a:p>
          <a:p>
            <a:r>
              <a:rPr lang="en-US" sz="2000"/>
              <a:t>The primary target within the cell wall is the peptidoglycan cross-linkage structure</a:t>
            </a:r>
            <a:endParaRPr lang="en-US" sz="200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35446" y="3908663"/>
            <a:ext cx="5565254" cy="126458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C000"/>
                </a:solidFill>
              </a:rPr>
              <a:t>MECHANISM OF ACTION</a:t>
            </a:r>
          </a:p>
        </p:txBody>
      </p:sp>
    </p:spTree>
    <p:extLst>
      <p:ext uri="{BB962C8B-B14F-4D97-AF65-F5344CB8AC3E}">
        <p14:creationId xmlns:p14="http://schemas.microsoft.com/office/powerpoint/2010/main" val="1271609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FIRST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20040" y="1405369"/>
            <a:ext cx="59474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cefazolin, cephalexin, and cefadroxil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Used as alternatives to penicillin for susceptible staphylococcal and streptococcal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Most commonly used to treat skin and soft tissue infections and more severe infections such as streptococcal and methicillin-susceptible S. aureus bacteremia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8" y="501650"/>
            <a:ext cx="5792724" cy="4339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CEFAZOLIN</a:t>
            </a:r>
            <a:r>
              <a:rPr lang="en-US" sz="2400" b="1" dirty="0"/>
              <a:t> </a:t>
            </a:r>
          </a:p>
          <a:p>
            <a:endParaRPr lang="en-US" sz="1200" dirty="0"/>
          </a:p>
          <a:p>
            <a:r>
              <a:rPr lang="en-US" dirty="0"/>
              <a:t>recommended as the </a:t>
            </a:r>
            <a:r>
              <a:rPr lang="en-US" b="1" dirty="0"/>
              <a:t>prophylactic antibiotic of choice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foreign-body implantation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clean and clean-contaminated surgical procedures in which there is a high risk of infection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cardiac surgery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insertion of orthopedic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high-risk cesarean section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high-risk gastroduodenal and biliary tract procedures</a:t>
            </a:r>
          </a:p>
          <a:p>
            <a:pPr lvl="1"/>
            <a:endParaRPr lang="en-US" dirty="0"/>
          </a:p>
          <a:p>
            <a:r>
              <a:rPr lang="en-US" dirty="0"/>
              <a:t>Cefazolin alone is not recommended for intraabdominal procedures that involve the intestine due to its </a:t>
            </a:r>
            <a:r>
              <a:rPr lang="en-US" b="1" dirty="0">
                <a:solidFill>
                  <a:srgbClr val="C00000"/>
                </a:solidFill>
              </a:rPr>
              <a:t>poor activity against Bacteroides spp.</a:t>
            </a:r>
            <a:endParaRPr lang="en-P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34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FIRST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20040" y="1405369"/>
            <a:ext cx="59474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cefazolin, cephalexin, and cefadroxil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Used as alternatives to penicillin for susceptible staphylococcal and streptococcal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Most commonly used to treat skin and soft tissue infections and more severe infections such as streptococcal and methicillin-susceptible S. aureus bacteremia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/>
              <a:t>CEPHALEXIN and CEFADROXIL</a:t>
            </a:r>
            <a:endParaRPr lang="en-US" sz="2400" b="1" dirty="0"/>
          </a:p>
          <a:p>
            <a:endParaRPr lang="en-US" sz="1600" dirty="0"/>
          </a:p>
          <a:p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are oral first-generation cephalosporins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have very high oral bioavailability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 appropriate outpatient therapy for many skin and soft tissue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Active against </a:t>
            </a:r>
            <a:r>
              <a:rPr lang="en-US" sz="2000" b="1" i="1" dirty="0"/>
              <a:t>Streptococcus pyogenes </a:t>
            </a:r>
            <a:r>
              <a:rPr lang="en-US" sz="2000" dirty="0"/>
              <a:t>and effective treatment for streptococcal pharyngitis.</a:t>
            </a:r>
            <a:endParaRPr lang="en-US" dirty="0"/>
          </a:p>
          <a:p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val="2660052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SECOND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20041" y="1405369"/>
            <a:ext cx="5318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Cefprozil</a:t>
            </a:r>
            <a:r>
              <a:rPr lang="en-US" sz="2000" dirty="0"/>
              <a:t> and cefuroxime (true cephalosporins) and cefoxitin (cephamycin)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8472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CEFUROXIME</a:t>
            </a:r>
          </a:p>
          <a:p>
            <a:endParaRPr lang="en-PH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used extensively for treatment of various respiratory tract infections and meningitis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+ activity against S. pneumoniae, H. influenzae, and M. catarrhalis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Also an important cephalosporin for surgical prophylaxis for many of the same surgical procedures for which cefazolin is recommended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1677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SECOND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20041" y="1405369"/>
            <a:ext cx="5318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Cefprozil</a:t>
            </a:r>
            <a:r>
              <a:rPr lang="en-US" sz="2000" dirty="0"/>
              <a:t> and cefuroxime (true cephalosporins) and cefoxitin (cephamycin)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985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CEFOXITIN</a:t>
            </a:r>
          </a:p>
          <a:p>
            <a:endParaRPr lang="en-PH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50" dirty="0"/>
              <a:t>As a cephamycin, it has inferior activity against staphylococci but enhanced antibacterial activity against some Enterobacteriaceae and B. fragilis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50" dirty="0"/>
              <a:t>Important adjunct to surgical prophylaxis for colorectal procedures and appendectomies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50" dirty="0"/>
              <a:t>Used for the treatment of intraabdominal, pelvic, and gynecologic infections; infected decubitus ulcers; diabetic foot infections; and mixed aerobic-anaerobic soft tissue infections. </a:t>
            </a:r>
          </a:p>
        </p:txBody>
      </p:sp>
    </p:spTree>
    <p:extLst>
      <p:ext uri="{BB962C8B-B14F-4D97-AF65-F5344CB8AC3E}">
        <p14:creationId xmlns:p14="http://schemas.microsoft.com/office/powerpoint/2010/main" val="892148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THIRD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60945" y="1094740"/>
            <a:ext cx="5623559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cefdinir, cefditoren, cefixime, cefotaxime, cefpodoxime, ceftazidime, ceftibuten, and ceftriaxone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1050" dirty="0">
              <a:solidFill>
                <a:srgbClr val="231F20"/>
              </a:solidFill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major drugs for the treatment of many important infections due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high antibacterial potency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wide spectrum of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low potential for toxicity</a:t>
            </a:r>
            <a:endParaRPr lang="en-PH" dirty="0">
              <a:solidFill>
                <a:srgbClr val="231F20"/>
              </a:solidFill>
              <a:latin typeface="MinionPro-Regula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31F20"/>
                </a:solidFill>
                <a:latin typeface="MinionPro-Regular"/>
              </a:rPr>
              <a:t>favorable pharmacokinetics (enhanced drug concentrations in the CSF)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Limited by bacterial resistance: new </a:t>
            </a:r>
            <a:r>
              <a:rPr lang="en-US" dirty="0" err="1">
                <a:solidFill>
                  <a:srgbClr val="231F20"/>
                </a:solidFill>
                <a:effectLst/>
                <a:latin typeface="MinionPro-Regular"/>
              </a:rPr>
              <a:t>AmpC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SymbolNew-Medium"/>
              </a:rPr>
              <a:t>β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-lactamases, ESBLs, and </a:t>
            </a:r>
            <a:r>
              <a:rPr lang="en-US" dirty="0" err="1">
                <a:solidFill>
                  <a:srgbClr val="231F20"/>
                </a:solidFill>
                <a:effectLst/>
                <a:latin typeface="MinionPro-Regular"/>
              </a:rPr>
              <a:t>carbapenemases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, which inactivate third-generation cephalosporins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816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CEFTRIAXONE</a:t>
            </a:r>
          </a:p>
          <a:p>
            <a:endParaRPr lang="en-PH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drug of choice for all forms of gonococcal infection and is used in combination with a single oral dose of azithromycin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drugs of choice for meningitis caused by </a:t>
            </a:r>
            <a:r>
              <a:rPr lang="en-US" sz="2000" i="1" dirty="0">
                <a:solidFill>
                  <a:srgbClr val="231F20"/>
                </a:solidFill>
                <a:effectLst/>
                <a:latin typeface="MinionPro-It"/>
              </a:rPr>
              <a:t>H. influenzae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 and various Enterobacteriaceae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One of the most potent cephalosporins against penicillin-resistant pneumococci</a:t>
            </a:r>
            <a:endParaRPr lang="en-US" sz="2000" dirty="0">
              <a:solidFill>
                <a:srgbClr val="231F20"/>
              </a:solidFill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31F20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2798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800" dirty="0"/>
              <a:t>WHAT ARE </a:t>
            </a:r>
            <a:r>
              <a:rPr lang="en-PH" sz="3800" b="1" dirty="0">
                <a:solidFill>
                  <a:srgbClr val="C00000"/>
                </a:solidFill>
              </a:rPr>
              <a:t>ANTIMICROBIALS</a:t>
            </a:r>
            <a:r>
              <a:rPr lang="en-PH" sz="3800" dirty="0"/>
              <a:t>?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Drugs that destroy microbes, prevent their multiplication or growth, or prevent their pathogenic action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Differ in their physical, chemical, and pharmacological properties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Differ in antibacterial spectrum of activity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Differ in their mechanism of action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THIRD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60945" y="1094740"/>
            <a:ext cx="5623559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cefdinir, cefditoren, cefixime, cefotaxime, cefpodoxime, ceftazidime, ceftibuten, and ceftriaxone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sz="1050" dirty="0">
              <a:solidFill>
                <a:srgbClr val="231F20"/>
              </a:solidFill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major drugs for the treatment of many important infections due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high antibacterial potency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wide spectrum of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PH" dirty="0">
                <a:solidFill>
                  <a:srgbClr val="231F20"/>
                </a:solidFill>
                <a:effectLst/>
                <a:latin typeface="MinionPro-Regular"/>
              </a:rPr>
              <a:t>low potential for toxicity</a:t>
            </a:r>
            <a:endParaRPr lang="en-PH" dirty="0">
              <a:solidFill>
                <a:srgbClr val="231F20"/>
              </a:solidFill>
              <a:latin typeface="MinionPro-Regular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31F20"/>
                </a:solidFill>
                <a:latin typeface="MinionPro-Regular"/>
              </a:rPr>
              <a:t>favorable pharmacokinetics (enhanced drug concentrations in the CSF)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Limited by bacterial resistance: new </a:t>
            </a:r>
            <a:r>
              <a:rPr lang="en-US" dirty="0" err="1">
                <a:solidFill>
                  <a:srgbClr val="231F20"/>
                </a:solidFill>
                <a:effectLst/>
                <a:latin typeface="MinionPro-Regular"/>
              </a:rPr>
              <a:t>AmpC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SymbolNew-Medium"/>
              </a:rPr>
              <a:t>β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-lactamases, ESBLs, and </a:t>
            </a:r>
            <a:r>
              <a:rPr lang="en-US" dirty="0" err="1">
                <a:solidFill>
                  <a:srgbClr val="231F20"/>
                </a:solidFill>
                <a:effectLst/>
                <a:latin typeface="MinionPro-Regular"/>
              </a:rPr>
              <a:t>carbapenemases</a:t>
            </a:r>
            <a:r>
              <a:rPr lang="en-US" dirty="0">
                <a:solidFill>
                  <a:srgbClr val="231F20"/>
                </a:solidFill>
                <a:effectLst/>
                <a:latin typeface="MinionPro-Regular"/>
              </a:rPr>
              <a:t>, which inactivate third-generation cephalosporins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8472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CEFTAZIDIME</a:t>
            </a:r>
          </a:p>
          <a:p>
            <a:endParaRPr lang="en-PH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reserved for infections that are likely to involve </a:t>
            </a:r>
            <a:r>
              <a:rPr lang="en-US" sz="2000" i="1" dirty="0">
                <a:solidFill>
                  <a:srgbClr val="231F20"/>
                </a:solidFill>
                <a:effectLst/>
                <a:latin typeface="MinionPro-It"/>
              </a:rPr>
              <a:t>P. aeruginosa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231F20"/>
              </a:solidFill>
              <a:effectLst/>
              <a:latin typeface="MinionPro-I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effective for the treatment of acute exacerbations of chronic pulmonary infections in patients with cystic fibrosis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penetrates into CSF and is one of two cephalosporins as treatment of choice for meningitis caused by </a:t>
            </a:r>
            <a:r>
              <a:rPr lang="en-US" sz="2000" i="1" dirty="0">
                <a:solidFill>
                  <a:srgbClr val="231F20"/>
                </a:solidFill>
                <a:effectLst/>
                <a:latin typeface="MinionPro-It"/>
              </a:rPr>
              <a:t>P. aeruginosa</a:t>
            </a:r>
            <a:endParaRPr lang="en-US" dirty="0">
              <a:solidFill>
                <a:srgbClr val="231F20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36179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FOURTH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60945" y="1094740"/>
            <a:ext cx="562355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Cefepime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have the widest spectrum of all the cephalosporins: enhanced activity against certain gram-negative bacilli, such as </a:t>
            </a:r>
            <a:r>
              <a:rPr lang="en-US" sz="1800" i="1" dirty="0">
                <a:solidFill>
                  <a:srgbClr val="231F20"/>
                </a:solidFill>
                <a:effectLst/>
                <a:latin typeface="MinionPro-It"/>
              </a:rPr>
              <a:t>Enterobacter, Citrobacter,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and </a:t>
            </a:r>
            <a:r>
              <a:rPr lang="en-US" sz="1800" i="1" dirty="0">
                <a:solidFill>
                  <a:srgbClr val="231F20"/>
                </a:solidFill>
                <a:effectLst/>
                <a:latin typeface="MinionPro-It"/>
              </a:rPr>
              <a:t>Serratia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spp.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the treatment of choice for serious infections caused by </a:t>
            </a:r>
            <a:r>
              <a:rPr lang="en-US" sz="1800" dirty="0" err="1">
                <a:solidFill>
                  <a:srgbClr val="231F20"/>
                </a:solidFill>
                <a:effectLst/>
                <a:latin typeface="MinionPro-Regular"/>
              </a:rPr>
              <a:t>AmpC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inducible-resistant strains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active against </a:t>
            </a:r>
            <a:r>
              <a:rPr lang="en-US" sz="1800" i="1" dirty="0">
                <a:solidFill>
                  <a:srgbClr val="231F20"/>
                </a:solidFill>
                <a:effectLst/>
                <a:latin typeface="MinionPro-It"/>
              </a:rPr>
              <a:t>P. aeruginosa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and, unlike ceftazidime, </a:t>
            </a:r>
            <a:r>
              <a:rPr lang="en-US" sz="1800" b="1" dirty="0">
                <a:solidFill>
                  <a:srgbClr val="C00000"/>
                </a:solidFill>
                <a:effectLst/>
                <a:latin typeface="MinionPro-Regular"/>
              </a:rPr>
              <a:t>maintain good potency against gram positive cocci</a:t>
            </a:r>
            <a:r>
              <a:rPr lang="en-US" b="1" dirty="0">
                <a:solidFill>
                  <a:srgbClr val="231F20"/>
                </a:solidFill>
                <a:latin typeface="MinionPro-Regular"/>
              </a:rPr>
              <a:t> 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(</a:t>
            </a:r>
            <a:r>
              <a:rPr lang="en-US" dirty="0">
                <a:solidFill>
                  <a:srgbClr val="231F20"/>
                </a:solidFill>
                <a:latin typeface="MinionPro-Regular"/>
              </a:rPr>
              <a:t>MSSA, </a:t>
            </a:r>
            <a:r>
              <a:rPr lang="en-US" sz="1800" i="1" dirty="0">
                <a:solidFill>
                  <a:srgbClr val="231F20"/>
                </a:solidFill>
                <a:effectLst/>
                <a:latin typeface="MinionPro-It"/>
              </a:rPr>
              <a:t>S. pneumoniae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and other streptococci</a:t>
            </a:r>
            <a:r>
              <a:rPr lang="en-US" dirty="0">
                <a:solidFill>
                  <a:srgbClr val="231F20"/>
                </a:solidFill>
                <a:latin typeface="MinionPro-Regular"/>
              </a:rPr>
              <a:t>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9" y="851371"/>
            <a:ext cx="5792724" cy="34470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CEFEPIME</a:t>
            </a:r>
          </a:p>
          <a:p>
            <a:endParaRPr lang="en-PH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usually administered twice daily, although 8-hour dosing is recommended for documented </a:t>
            </a:r>
            <a:r>
              <a:rPr lang="en-US" sz="1800" i="1" dirty="0">
                <a:solidFill>
                  <a:srgbClr val="231F20"/>
                </a:solidFill>
                <a:effectLst/>
                <a:latin typeface="MinionPro-It"/>
              </a:rPr>
              <a:t>P. aeruginosa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recommended as initial empirical therapy in febrile neutropenic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31F20"/>
              </a:solidFill>
              <a:effectLst/>
              <a:latin typeface="MinionPro-Regular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one of the recommended agents for the empirical treatment of severe CAP, </a:t>
            </a:r>
            <a:r>
              <a:rPr lang="en-US" dirty="0">
                <a:solidFill>
                  <a:srgbClr val="231F20"/>
                </a:solidFill>
                <a:latin typeface="MinionPro-Regular"/>
              </a:rPr>
              <a:t>h</a:t>
            </a:r>
            <a:r>
              <a:rPr lang="en-US" sz="1800" dirty="0">
                <a:solidFill>
                  <a:srgbClr val="231F20"/>
                </a:solidFill>
                <a:effectLst/>
                <a:latin typeface="MinionPro-Regular"/>
              </a:rPr>
              <a:t>ospital acquired pneumonia, and ventilator-associated pneumonia</a:t>
            </a:r>
            <a:endParaRPr lang="en-US" dirty="0">
              <a:solidFill>
                <a:srgbClr val="231F20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42365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CEPHALOSPORINS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D71F4-424F-48C5-9583-4D064C9A3A24}"/>
              </a:ext>
            </a:extLst>
          </p:cNvPr>
          <p:cNvSpPr txBox="1"/>
          <p:nvPr/>
        </p:nvSpPr>
        <p:spPr>
          <a:xfrm>
            <a:off x="8602119" y="5091763"/>
            <a:ext cx="2871195" cy="1264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</a:rPr>
              <a:t>MAJOR CLINICAL USES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BD6176-7109-4E8F-A8B3-77B95706A60B}"/>
              </a:ext>
            </a:extLst>
          </p:cNvPr>
          <p:cNvSpPr txBox="1">
            <a:spLocks/>
          </p:cNvSpPr>
          <p:nvPr/>
        </p:nvSpPr>
        <p:spPr>
          <a:xfrm>
            <a:off x="320040" y="320040"/>
            <a:ext cx="10827534" cy="88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effectLst/>
              </a:rPr>
              <a:t>FIFTH GENERATION CEPH</a:t>
            </a:r>
            <a:r>
              <a:rPr lang="en-US" sz="2400" b="1" dirty="0"/>
              <a:t>ALOSPORINS</a:t>
            </a:r>
            <a:endParaRPr lang="en-US" sz="24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0F5711-F97D-4C3D-9DE3-70C28AF14D78}"/>
              </a:ext>
            </a:extLst>
          </p:cNvPr>
          <p:cNvSpPr txBox="1"/>
          <p:nvPr/>
        </p:nvSpPr>
        <p:spPr>
          <a:xfrm>
            <a:off x="386335" y="1460664"/>
            <a:ext cx="56235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have excellent activity again MRSA and against ampicillin-susceptible strains of </a:t>
            </a:r>
            <a:r>
              <a:rPr lang="en-US" sz="2000" i="1" dirty="0">
                <a:solidFill>
                  <a:srgbClr val="231F20"/>
                </a:solidFill>
                <a:effectLst/>
                <a:latin typeface="MinionPro-It"/>
              </a:rPr>
              <a:t>E. faecalis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231F20"/>
              </a:solidFill>
              <a:effectLst/>
              <a:latin typeface="MinionPro-I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activity against gram negative bacilli is similar to that of  the third-generation cephalosporins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B2962-E592-4E7C-ABFF-709F9147F53E}"/>
              </a:ext>
            </a:extLst>
          </p:cNvPr>
          <p:cNvSpPr txBox="1"/>
          <p:nvPr/>
        </p:nvSpPr>
        <p:spPr>
          <a:xfrm>
            <a:off x="6076188" y="1205647"/>
            <a:ext cx="5792724" cy="29238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PH" sz="2400" b="1" u="sng" dirty="0"/>
              <a:t>CEFTAROLINE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PH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effective in patients with soft tissue infections complicated by MRSA bacteremia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latin typeface="MinionPro-Regula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exhibited comparable efficacy to vancomycin plus a broad-spectrum </a:t>
            </a:r>
            <a:r>
              <a:rPr lang="en-US" sz="2000" dirty="0">
                <a:solidFill>
                  <a:srgbClr val="231F20"/>
                </a:solidFill>
                <a:effectLst/>
                <a:latin typeface="SymbolNew-Medium"/>
              </a:rPr>
              <a:t>β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-lactam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latin typeface="MinionPro-Regula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05260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98AC5-8C38-4749-AE46-5D1022D6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02" y="0"/>
            <a:ext cx="3200400" cy="4461163"/>
          </a:xfrm>
        </p:spPr>
        <p:txBody>
          <a:bodyPr>
            <a:normAutofit/>
          </a:bodyPr>
          <a:lstStyle/>
          <a:p>
            <a:r>
              <a:rPr lang="en-PH" sz="3700" b="1" dirty="0">
                <a:solidFill>
                  <a:srgbClr val="FFFFFF"/>
                </a:solidFill>
              </a:rPr>
              <a:t>CARBAPENEMS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5427-8A43-4628-AAA5-59F7D9D1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derivatives of thienamycin</a:t>
            </a:r>
          </a:p>
          <a:p>
            <a:r>
              <a:rPr lang="en-US" dirty="0"/>
              <a:t>differ from </a:t>
            </a:r>
            <a:r>
              <a:rPr lang="en-US" dirty="0" err="1"/>
              <a:t>penicillins</a:t>
            </a:r>
            <a:r>
              <a:rPr lang="en-US" dirty="0"/>
              <a:t> by a carbon atom replacing the sulfur at position 1 and a double bond between C2 and C3 in the five-membered thiazolidine ring </a:t>
            </a:r>
          </a:p>
          <a:p>
            <a:r>
              <a:rPr lang="en-US" dirty="0"/>
              <a:t>Meropenem, ertapenem, and </a:t>
            </a:r>
            <a:r>
              <a:rPr lang="en-US" dirty="0" err="1"/>
              <a:t>doripenem</a:t>
            </a:r>
            <a:r>
              <a:rPr lang="en-US" dirty="0"/>
              <a:t> differ from imipenem by having a 1β-methyl, 2-thiopyrrolidinyl substituent at C2</a:t>
            </a:r>
          </a:p>
          <a:p>
            <a:pPr lvl="1"/>
            <a:r>
              <a:rPr lang="en-US" dirty="0"/>
              <a:t>The 1β-methyl constituent provides stability to DHP-I, which allows it to be administered without a DHP-I inhibitor (</a:t>
            </a:r>
            <a:r>
              <a:rPr lang="en-US" dirty="0" err="1"/>
              <a:t>cilistatin</a:t>
            </a:r>
            <a:r>
              <a:rPr lang="en-US" dirty="0"/>
              <a:t>)</a:t>
            </a:r>
            <a:endParaRPr lang="en-PH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899821-487D-446B-8E45-CBC8A4B3C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410033"/>
            <a:ext cx="4167271" cy="344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1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98AC5-8C38-4749-AE46-5D1022D6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PH" sz="3700" b="1" dirty="0">
                <a:solidFill>
                  <a:srgbClr val="FFFFFF"/>
                </a:solidFill>
              </a:rPr>
              <a:t>CARBAPENEMS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5427-8A43-4628-AAA5-59F7D9D1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1323975"/>
            <a:ext cx="6906491" cy="38623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231F20"/>
                </a:solidFill>
                <a:effectLst/>
                <a:latin typeface="MinionPro-Regular"/>
              </a:rPr>
              <a:t>MECHANISM OF ACTION</a:t>
            </a:r>
          </a:p>
          <a:p>
            <a:pPr marL="0" indent="0">
              <a:buNone/>
            </a:pPr>
            <a:endParaRPr lang="en-US" sz="1800" b="1" dirty="0">
              <a:solidFill>
                <a:srgbClr val="231F20"/>
              </a:solidFill>
              <a:effectLst/>
              <a:latin typeface="MinionPro-Regular"/>
            </a:endParaRPr>
          </a:p>
          <a:p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inhibit cell wall synthesis by binding to most high molecular-weight PBPs</a:t>
            </a:r>
          </a:p>
          <a:p>
            <a:endParaRPr lang="en-US" sz="2000" dirty="0">
              <a:solidFill>
                <a:srgbClr val="231F20"/>
              </a:solidFill>
              <a:effectLst/>
              <a:latin typeface="MinionPro-Regular"/>
            </a:endParaRPr>
          </a:p>
          <a:p>
            <a:r>
              <a:rPr lang="en-US" sz="2000" dirty="0">
                <a:solidFill>
                  <a:srgbClr val="231F20"/>
                </a:solidFill>
                <a:latin typeface="MinionPro-Regular"/>
              </a:rPr>
              <a:t>These drugs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 traverse the outer membrane of gram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negative bacteria through specific outer membrane proteins (OMPs) to reach the periplasmic space. </a:t>
            </a:r>
            <a:endParaRPr lang="en-PH" sz="2000" b="1" dirty="0"/>
          </a:p>
        </p:txBody>
      </p:sp>
    </p:spTree>
    <p:extLst>
      <p:ext uri="{BB962C8B-B14F-4D97-AF65-F5344CB8AC3E}">
        <p14:creationId xmlns:p14="http://schemas.microsoft.com/office/powerpoint/2010/main" val="559572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98AC5-8C38-4749-AE46-5D1022D6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PH" sz="3700" b="1" dirty="0">
                <a:solidFill>
                  <a:srgbClr val="FFFFFF"/>
                </a:solidFill>
              </a:rPr>
              <a:t>CARBAPENEMS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5427-8A43-4628-AAA5-59F7D9D1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472" y="1270793"/>
            <a:ext cx="7591245" cy="478495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231F20"/>
                </a:solidFill>
                <a:effectLst/>
                <a:latin typeface="MinionPro-Regular"/>
              </a:rPr>
              <a:t>CLINICAL USE</a:t>
            </a:r>
          </a:p>
          <a:p>
            <a:pPr marL="0" indent="0">
              <a:buNone/>
            </a:pPr>
            <a:endParaRPr lang="en-US" sz="2000" b="1" dirty="0">
              <a:solidFill>
                <a:srgbClr val="231F20"/>
              </a:solidFill>
              <a:effectLst/>
              <a:latin typeface="MinionPro-Regular"/>
            </a:endParaRPr>
          </a:p>
          <a:p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broad-spectrum activity covering gram-positive, gram-negative, and anaerobic bacteria </a:t>
            </a:r>
          </a:p>
          <a:p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useful for treatment of moderate to severe infections:</a:t>
            </a:r>
          </a:p>
          <a:p>
            <a:pPr lvl="1"/>
            <a:r>
              <a:rPr lang="en-US" sz="1600" dirty="0">
                <a:solidFill>
                  <a:srgbClr val="231F20"/>
                </a:solidFill>
                <a:effectLst/>
                <a:latin typeface="MinionPro-Regular"/>
              </a:rPr>
              <a:t>bacteremia, hospital-acquired pneumonia, intraabdominal infections, complicated urinary tract infections, bone and soft tissue infections, and obstetric and gynecologic infections</a:t>
            </a:r>
          </a:p>
          <a:p>
            <a:r>
              <a:rPr lang="en-US" sz="2000" dirty="0">
                <a:solidFill>
                  <a:srgbClr val="231F20"/>
                </a:solidFill>
                <a:latin typeface="MinionPro-Regular"/>
              </a:rPr>
              <a:t>G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enerally active against cephalosporin-resistant Enterobacteriaceae producing ESBLs and </a:t>
            </a:r>
            <a:r>
              <a:rPr lang="en-US" sz="2000" dirty="0" err="1">
                <a:solidFill>
                  <a:srgbClr val="231F20"/>
                </a:solidFill>
                <a:effectLst/>
                <a:latin typeface="MinionPro-Regular"/>
              </a:rPr>
              <a:t>AmpC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 </a:t>
            </a:r>
            <a:r>
              <a:rPr lang="en-US" sz="2000" dirty="0">
                <a:solidFill>
                  <a:srgbClr val="231F20"/>
                </a:solidFill>
                <a:effectLst/>
                <a:latin typeface="SymbolNew-Medium"/>
              </a:rPr>
              <a:t>β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-lactamases but not those producing KPC </a:t>
            </a:r>
            <a:r>
              <a:rPr lang="en-US" sz="2000" dirty="0">
                <a:solidFill>
                  <a:srgbClr val="231F20"/>
                </a:solidFill>
                <a:effectLst/>
                <a:latin typeface="SymbolNew-Medium"/>
              </a:rPr>
              <a:t>β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-lactamases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179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98AC5-8C38-4749-AE46-5D1022D6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PH" sz="3700" b="1" dirty="0">
                <a:solidFill>
                  <a:srgbClr val="FFFFFF"/>
                </a:solidFill>
              </a:rPr>
              <a:t>CARBAPENEMS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5427-8A43-4628-AAA5-59F7D9D1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812" y="1307306"/>
            <a:ext cx="6679819" cy="4243388"/>
          </a:xfrm>
        </p:spPr>
        <p:txBody>
          <a:bodyPr anchor="ctr">
            <a:noAutofit/>
          </a:bodyPr>
          <a:lstStyle/>
          <a:p>
            <a:r>
              <a:rPr lang="en-US" sz="2000" dirty="0">
                <a:solidFill>
                  <a:srgbClr val="231F20"/>
                </a:solidFill>
                <a:effectLst/>
              </a:rPr>
              <a:t>Imipenem, meropenem, and </a:t>
            </a:r>
            <a:r>
              <a:rPr lang="en-US" sz="2000" dirty="0" err="1">
                <a:solidFill>
                  <a:srgbClr val="231F20"/>
                </a:solidFill>
                <a:effectLst/>
              </a:rPr>
              <a:t>doripenem</a:t>
            </a:r>
            <a:r>
              <a:rPr lang="en-US" sz="2000" dirty="0">
                <a:solidFill>
                  <a:srgbClr val="231F20"/>
                </a:solidFill>
                <a:effectLst/>
              </a:rPr>
              <a:t> are all appropriate for use in the treatment of hospital-acquired infections</a:t>
            </a:r>
          </a:p>
          <a:p>
            <a:endParaRPr lang="en-US" sz="2000" dirty="0">
              <a:solidFill>
                <a:srgbClr val="231F20"/>
              </a:solidFill>
              <a:effectLst/>
            </a:endParaRPr>
          </a:p>
          <a:p>
            <a:r>
              <a:rPr lang="en-US" sz="2000" i="1" dirty="0">
                <a:solidFill>
                  <a:srgbClr val="231F20"/>
                </a:solidFill>
                <a:effectLst/>
              </a:rPr>
              <a:t>S. </a:t>
            </a:r>
            <a:r>
              <a:rPr lang="en-US" sz="2000" i="1" dirty="0" err="1">
                <a:solidFill>
                  <a:srgbClr val="231F20"/>
                </a:solidFill>
                <a:effectLst/>
              </a:rPr>
              <a:t>maltophilia</a:t>
            </a:r>
            <a:r>
              <a:rPr lang="en-US" sz="2000" i="1" dirty="0">
                <a:solidFill>
                  <a:srgbClr val="231F20"/>
                </a:solidFill>
                <a:effectLst/>
              </a:rPr>
              <a:t>, E. </a:t>
            </a:r>
            <a:r>
              <a:rPr lang="en-US" sz="2000" i="1" dirty="0" err="1">
                <a:solidFill>
                  <a:srgbClr val="231F20"/>
                </a:solidFill>
                <a:effectLst/>
              </a:rPr>
              <a:t>meningoseptica</a:t>
            </a:r>
            <a:r>
              <a:rPr lang="en-US" sz="2000" i="1" dirty="0">
                <a:solidFill>
                  <a:srgbClr val="231F20"/>
                </a:solidFill>
                <a:effectLst/>
              </a:rPr>
              <a:t>,</a:t>
            </a:r>
            <a:r>
              <a:rPr lang="en-US" sz="2000" dirty="0">
                <a:solidFill>
                  <a:srgbClr val="231F20"/>
                </a:solidFill>
                <a:effectLst/>
              </a:rPr>
              <a:t> and </a:t>
            </a:r>
            <a:r>
              <a:rPr lang="en-US" sz="2000" i="1" dirty="0" err="1">
                <a:solidFill>
                  <a:srgbClr val="231F20"/>
                </a:solidFill>
                <a:effectLst/>
              </a:rPr>
              <a:t>Chryseobacterium</a:t>
            </a:r>
            <a:r>
              <a:rPr lang="en-US" sz="2000" i="1" dirty="0">
                <a:solidFill>
                  <a:srgbClr val="231F20"/>
                </a:solidFill>
                <a:effectLst/>
              </a:rPr>
              <a:t> </a:t>
            </a:r>
            <a:r>
              <a:rPr lang="en-US" sz="2000" i="1" dirty="0" err="1">
                <a:solidFill>
                  <a:srgbClr val="231F20"/>
                </a:solidFill>
                <a:effectLst/>
              </a:rPr>
              <a:t>indologenes</a:t>
            </a:r>
            <a:r>
              <a:rPr lang="en-US" sz="2000" dirty="0">
                <a:solidFill>
                  <a:srgbClr val="231F20"/>
                </a:solidFill>
                <a:effectLst/>
              </a:rPr>
              <a:t> are intrinsically resistant to all carbapenems</a:t>
            </a:r>
          </a:p>
          <a:p>
            <a:pPr marL="0" indent="0">
              <a:buNone/>
            </a:pPr>
            <a:endParaRPr lang="en-US" sz="2000" dirty="0">
              <a:solidFill>
                <a:srgbClr val="231F20"/>
              </a:solidFill>
            </a:endParaRPr>
          </a:p>
          <a:p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Meropenem : </a:t>
            </a:r>
            <a:r>
              <a:rPr lang="en-US" sz="2000" dirty="0">
                <a:solidFill>
                  <a:srgbClr val="231F20"/>
                </a:solidFill>
                <a:latin typeface="MinionPro-Regular"/>
              </a:rPr>
              <a:t>the </a:t>
            </a:r>
            <a:r>
              <a:rPr lang="en-US" sz="2000" dirty="0">
                <a:solidFill>
                  <a:srgbClr val="231F20"/>
                </a:solidFill>
                <a:effectLst/>
                <a:latin typeface="MinionPro-Regular"/>
              </a:rPr>
              <a:t>only carbapenem approved for treatment of bacterial meningitis</a:t>
            </a:r>
            <a:endParaRPr lang="en-US" sz="2000" dirty="0"/>
          </a:p>
          <a:p>
            <a:endParaRPr lang="en-US" sz="2000" dirty="0">
              <a:solidFill>
                <a:srgbClr val="231F20"/>
              </a:solidFill>
              <a:effectLst/>
            </a:endParaRPr>
          </a:p>
          <a:p>
            <a:r>
              <a:rPr lang="en-US" sz="2000" dirty="0">
                <a:solidFill>
                  <a:srgbClr val="231F20"/>
                </a:solidFill>
                <a:effectLst/>
              </a:rPr>
              <a:t>Ertapenem differs from other carbapenems </a:t>
            </a:r>
          </a:p>
          <a:p>
            <a:pPr lvl="1"/>
            <a:r>
              <a:rPr lang="en-US" sz="2000" dirty="0">
                <a:solidFill>
                  <a:srgbClr val="231F20"/>
                </a:solidFill>
                <a:effectLst/>
              </a:rPr>
              <a:t>has a long half-life permitting once-daily dosing</a:t>
            </a:r>
          </a:p>
          <a:p>
            <a:pPr lvl="1"/>
            <a:r>
              <a:rPr lang="en-US" sz="2000" dirty="0">
                <a:solidFill>
                  <a:srgbClr val="231F20"/>
                </a:solidFill>
                <a:effectLst/>
              </a:rPr>
              <a:t>has poor activity against </a:t>
            </a:r>
            <a:r>
              <a:rPr lang="en-US" sz="2000" i="1" dirty="0">
                <a:solidFill>
                  <a:srgbClr val="231F20"/>
                </a:solidFill>
                <a:effectLst/>
              </a:rPr>
              <a:t>P. aeruginosa</a:t>
            </a:r>
            <a:r>
              <a:rPr lang="en-US" sz="2000" dirty="0">
                <a:solidFill>
                  <a:srgbClr val="231F20"/>
                </a:solidFill>
                <a:effectLst/>
              </a:rPr>
              <a:t> and </a:t>
            </a:r>
            <a:r>
              <a:rPr lang="en-US" sz="2000" i="1" dirty="0">
                <a:solidFill>
                  <a:srgbClr val="231F20"/>
                </a:solidFill>
                <a:effectLst/>
              </a:rPr>
              <a:t>A. </a:t>
            </a:r>
            <a:r>
              <a:rPr lang="en-US" sz="2000" i="1" dirty="0" err="1">
                <a:solidFill>
                  <a:srgbClr val="231F20"/>
                </a:solidFill>
                <a:effectLst/>
              </a:rPr>
              <a:t>baumannii</a:t>
            </a:r>
            <a:endParaRPr lang="en-PH" sz="2000" b="1" dirty="0"/>
          </a:p>
        </p:txBody>
      </p:sp>
    </p:spTree>
    <p:extLst>
      <p:ext uri="{BB962C8B-B14F-4D97-AF65-F5344CB8AC3E}">
        <p14:creationId xmlns:p14="http://schemas.microsoft.com/office/powerpoint/2010/main" val="24629216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AMINOGLYCLOSIDES</a:t>
            </a:r>
            <a:br>
              <a:rPr lang="en-PH" sz="3400" dirty="0"/>
            </a:br>
            <a:r>
              <a:rPr lang="en-PH" sz="1600" dirty="0"/>
              <a:t>(streptomycin, kanamycin, gentamicin, amikacin)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PH" sz="2000" b="1" dirty="0"/>
              <a:t>STRUCTURE</a:t>
            </a:r>
          </a:p>
          <a:p>
            <a:r>
              <a:rPr lang="en-PH" sz="2000" dirty="0"/>
              <a:t>consist of central six-membered aminocyclitol ring linked to two or more </a:t>
            </a:r>
            <a:r>
              <a:rPr lang="en-PH" sz="2000" dirty="0" err="1"/>
              <a:t>aminosugar</a:t>
            </a:r>
            <a:r>
              <a:rPr lang="en-PH" sz="2000" dirty="0"/>
              <a:t> residues by glycosidic bonds</a:t>
            </a:r>
          </a:p>
          <a:p>
            <a:pPr marL="0" indent="0">
              <a:buNone/>
            </a:pPr>
            <a:endParaRPr lang="en-PH" sz="2000" dirty="0"/>
          </a:p>
          <a:p>
            <a:pPr marL="0" indent="0">
              <a:buNone/>
            </a:pPr>
            <a:r>
              <a:rPr lang="en-PH" sz="2000" b="1" dirty="0"/>
              <a:t>MECHANISM OF ACTION</a:t>
            </a:r>
          </a:p>
          <a:p>
            <a:r>
              <a:rPr lang="en-PH" sz="2000" dirty="0"/>
              <a:t>Bind to ribosomes at different sites (streptomycin to the 30S subunit) &gt;&gt; leads to inhibition of protein synthesis</a:t>
            </a:r>
          </a:p>
        </p:txBody>
      </p:sp>
    </p:spTree>
    <p:extLst>
      <p:ext uri="{BB962C8B-B14F-4D97-AF65-F5344CB8AC3E}">
        <p14:creationId xmlns:p14="http://schemas.microsoft.com/office/powerpoint/2010/main" val="993111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AMINOGLYCLOSIDES</a:t>
            </a:r>
            <a:br>
              <a:rPr lang="en-PH" sz="3400" dirty="0"/>
            </a:br>
            <a:r>
              <a:rPr lang="en-PH" sz="1600" dirty="0"/>
              <a:t>(streptomycin, kanamycin, gentamicin, amikacin)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PH" sz="2000" b="1" dirty="0"/>
              <a:t>SPECTRUM OF ACTIVITY </a:t>
            </a:r>
          </a:p>
          <a:p>
            <a:pPr>
              <a:buAutoNum type="arabicPeriod"/>
            </a:pPr>
            <a:r>
              <a:rPr lang="en-PH" sz="2000" dirty="0"/>
              <a:t>Aerobic and facultative gram negative bacilli, especially against enteric organisms</a:t>
            </a:r>
          </a:p>
          <a:p>
            <a:pPr>
              <a:buAutoNum type="arabicPeriod"/>
            </a:pPr>
            <a:r>
              <a:rPr lang="en-PH" sz="2000" dirty="0"/>
              <a:t>Partner in </a:t>
            </a:r>
            <a:r>
              <a:rPr lang="en-PH" sz="2000" dirty="0" err="1"/>
              <a:t>synergystic</a:t>
            </a:r>
            <a:r>
              <a:rPr lang="en-PH" sz="2000" dirty="0"/>
              <a:t> killing with </a:t>
            </a:r>
            <a:r>
              <a:rPr lang="el-GR" sz="2000" dirty="0"/>
              <a:t>β-</a:t>
            </a:r>
            <a:r>
              <a:rPr lang="en-PH" sz="2000" dirty="0"/>
              <a:t>lactam </a:t>
            </a:r>
          </a:p>
          <a:p>
            <a:pPr marL="0" indent="0">
              <a:buNone/>
            </a:pPr>
            <a:r>
              <a:rPr lang="en-PH" sz="2000" dirty="0"/>
              <a:t>	a. Absolutely required for Enterococci</a:t>
            </a:r>
          </a:p>
          <a:p>
            <a:pPr marL="0" indent="0">
              <a:buNone/>
            </a:pPr>
            <a:r>
              <a:rPr lang="en-PH" sz="2000" dirty="0"/>
              <a:t>	b. In vitro, for Staphylococcus aureus, Streptococcus pneumonia</a:t>
            </a:r>
          </a:p>
          <a:p>
            <a:pPr marL="0" indent="0">
              <a:buNone/>
            </a:pPr>
            <a:r>
              <a:rPr lang="en-PH" sz="2000" dirty="0"/>
              <a:t>	c. Pseudomonas</a:t>
            </a:r>
          </a:p>
          <a:p>
            <a:pPr marL="0" indent="0">
              <a:buNone/>
            </a:pPr>
            <a:r>
              <a:rPr lang="en-PH" sz="2000" dirty="0"/>
              <a:t> </a:t>
            </a:r>
          </a:p>
          <a:p>
            <a:pPr marL="0" indent="0">
              <a:buNone/>
            </a:pPr>
            <a:r>
              <a:rPr lang="en-PH" sz="2000" b="1" dirty="0"/>
              <a:t>ADVERSE REACTIONS </a:t>
            </a:r>
          </a:p>
          <a:p>
            <a:pPr>
              <a:buAutoNum type="arabicPeriod"/>
            </a:pPr>
            <a:r>
              <a:rPr lang="en-PH" sz="2000" dirty="0"/>
              <a:t>Renal toxicity</a:t>
            </a:r>
          </a:p>
          <a:p>
            <a:pPr>
              <a:buAutoNum type="arabicPeriod"/>
            </a:pPr>
            <a:r>
              <a:rPr lang="en-PH" sz="2000" dirty="0"/>
              <a:t>VIII cranial nerve toxicity</a:t>
            </a:r>
          </a:p>
        </p:txBody>
      </p:sp>
    </p:spTree>
    <p:extLst>
      <p:ext uri="{BB962C8B-B14F-4D97-AF65-F5344CB8AC3E}">
        <p14:creationId xmlns:p14="http://schemas.microsoft.com/office/powerpoint/2010/main" val="186038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</a:rPr>
              <a:t>MECHANISM OF ACTION 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Tetracyclines are bacteriostatic drugs and act on the bacterial ribosome. </a:t>
            </a:r>
            <a:endParaRPr lang="en-US" sz="1400" dirty="0"/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Once the drug is within the bacterial cell, inhibition of protein synthesis occurs by </a:t>
            </a:r>
            <a:r>
              <a:rPr lang="en-US" sz="1800" b="1" dirty="0">
                <a:solidFill>
                  <a:srgbClr val="C00000"/>
                </a:solidFill>
                <a:effectLst/>
              </a:rPr>
              <a:t>binding to the 30S ribosomal subunit</a:t>
            </a:r>
            <a:r>
              <a:rPr lang="en-US" sz="1800" dirty="0">
                <a:solidFill>
                  <a:srgbClr val="000000"/>
                </a:solidFill>
                <a:effectLst/>
              </a:rPr>
              <a:t>, so as to block the binding of the aminoacyl tRNA to the acceptor site of the mRNA ribosome complex &gt;&gt; prevents the addition of new amino acids to the growing peptide chain</a:t>
            </a:r>
            <a:endParaRPr lang="en-PH" sz="20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541433-4301-4434-99D8-4D3BA8BC16A3}"/>
              </a:ext>
            </a:extLst>
          </p:cNvPr>
          <p:cNvSpPr txBox="1">
            <a:spLocks/>
          </p:cNvSpPr>
          <p:nvPr/>
        </p:nvSpPr>
        <p:spPr>
          <a:xfrm>
            <a:off x="999806" y="818744"/>
            <a:ext cx="4430520" cy="4382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PH" sz="3400" b="1" dirty="0"/>
              <a:t>TETRACYCLINES</a:t>
            </a:r>
            <a:br>
              <a:rPr lang="en-PH" sz="3400" dirty="0"/>
            </a:br>
            <a:r>
              <a:rPr lang="en-PH" sz="2000" dirty="0"/>
              <a:t>(doxycycline, tetracycline, minocycline)</a:t>
            </a:r>
            <a:endParaRPr lang="en-PH" sz="3400" dirty="0"/>
          </a:p>
        </p:txBody>
      </p:sp>
    </p:spTree>
    <p:extLst>
      <p:ext uri="{BB962C8B-B14F-4D97-AF65-F5344CB8AC3E}">
        <p14:creationId xmlns:p14="http://schemas.microsoft.com/office/powerpoint/2010/main" val="247231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PH" b="1" dirty="0"/>
              <a:t>CLASSIFICATION OF ANTIMICROBIALS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3" name="Text Placeholder 5122"/>
          <p:cNvSpPr>
            <a:spLocks noGrp="1"/>
          </p:cNvSpPr>
          <p:nvPr>
            <p:ph type="body" idx="1"/>
          </p:nvPr>
        </p:nvSpPr>
        <p:spPr>
          <a:xfrm>
            <a:off x="838200" y="1511300"/>
            <a:ext cx="5257800" cy="43513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SzTx/>
              <a:buFontTx/>
            </a:pPr>
            <a:r>
              <a:rPr lang="en-PH" sz="2000" dirty="0">
                <a:solidFill>
                  <a:schemeClr val="accent2"/>
                </a:solidFill>
              </a:rPr>
              <a:t>Inhibit cell wall synthesis</a:t>
            </a:r>
          </a:p>
          <a:p>
            <a:pPr lvl="1">
              <a:lnSpc>
                <a:spcPct val="90000"/>
              </a:lnSpc>
            </a:pPr>
            <a:r>
              <a:rPr lang="en-PH" sz="1800" dirty="0" err="1"/>
              <a:t>Penicillins</a:t>
            </a:r>
            <a:endParaRPr lang="en-PH" sz="1800" dirty="0"/>
          </a:p>
          <a:p>
            <a:pPr lvl="1">
              <a:lnSpc>
                <a:spcPct val="90000"/>
              </a:lnSpc>
            </a:pPr>
            <a:r>
              <a:rPr lang="en-PH" sz="1800" dirty="0"/>
              <a:t>Cephalosporins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Carbapenems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Monobactams (aztreonam)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Vancomycin</a:t>
            </a:r>
          </a:p>
          <a:p>
            <a:pPr>
              <a:lnSpc>
                <a:spcPct val="90000"/>
              </a:lnSpc>
              <a:buClrTx/>
              <a:buSzTx/>
              <a:buFontTx/>
            </a:pPr>
            <a:endParaRPr lang="en-PH" sz="11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Tx/>
              <a:buSzTx/>
              <a:buFontTx/>
            </a:pPr>
            <a:r>
              <a:rPr lang="en-PH" sz="2000" dirty="0">
                <a:solidFill>
                  <a:schemeClr val="accent2"/>
                </a:solidFill>
              </a:rPr>
              <a:t>Inhibit protein synthesis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Chloramphenicol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Tetracyclines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Macrolides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Clindamycin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Streptogramins (</a:t>
            </a:r>
            <a:r>
              <a:rPr lang="en-PH" sz="1800" dirty="0" err="1"/>
              <a:t>quinupristin</a:t>
            </a:r>
            <a:r>
              <a:rPr lang="en-PH" sz="1800" dirty="0"/>
              <a:t>/</a:t>
            </a:r>
            <a:r>
              <a:rPr lang="en-PH" sz="1800" dirty="0" err="1"/>
              <a:t>dalfopristin</a:t>
            </a:r>
            <a:r>
              <a:rPr lang="en-PH" sz="1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Oxazolidinones (linezolid)</a:t>
            </a:r>
          </a:p>
          <a:p>
            <a:pPr lvl="1">
              <a:lnSpc>
                <a:spcPct val="90000"/>
              </a:lnSpc>
            </a:pPr>
            <a:r>
              <a:rPr lang="en-PH" sz="1800" dirty="0"/>
              <a:t>Aminoglycosides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DBF74B-69C6-45C9-9009-B3B3381AE5B1}"/>
              </a:ext>
            </a:extLst>
          </p:cNvPr>
          <p:cNvSpPr txBox="1"/>
          <p:nvPr/>
        </p:nvSpPr>
        <p:spPr>
          <a:xfrm>
            <a:off x="6648662" y="1511300"/>
            <a:ext cx="446701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Alter nucleic acid metabolism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Rifamycins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Quinolones</a:t>
            </a: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Inhibit folate metabolism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Trimethoprim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Sulfamethoxazole</a:t>
            </a: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Miscellaneous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Metronidazole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Daptomycin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8325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806" y="818744"/>
            <a:ext cx="4430520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TETRACYCLINES</a:t>
            </a:r>
            <a:br>
              <a:rPr lang="en-PH" sz="3400" dirty="0"/>
            </a:br>
            <a:r>
              <a:rPr lang="en-PH" sz="2000" dirty="0"/>
              <a:t>(doxycycline, tetracycline, minocycline)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36329"/>
            <a:ext cx="5695949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</a:rPr>
              <a:t>SPECTRUM OF ACTIVITY </a:t>
            </a:r>
            <a:endParaRPr lang="en-US" sz="1400" b="1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Major use now is in the treatment of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	a. Chlamydia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	b. Mycoplasma species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	c. 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Rickettsiae</a:t>
            </a:r>
            <a:r>
              <a:rPr lang="en-US" sz="1800" dirty="0">
                <a:solidFill>
                  <a:srgbClr val="000000"/>
                </a:solidFill>
                <a:effectLst/>
              </a:rPr>
              <a:t>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	d. Spirochetes (including Lyme Disease agent)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</a:rPr>
              <a:t>Also useful as part of combination therapy for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a. </a:t>
            </a:r>
            <a:r>
              <a:rPr lang="en-US" sz="1800" dirty="0">
                <a:solidFill>
                  <a:srgbClr val="000000"/>
                </a:solidFill>
                <a:effectLst/>
              </a:rPr>
              <a:t>Plague (with streptomycin)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b. </a:t>
            </a:r>
            <a:r>
              <a:rPr lang="en-US" sz="1800" dirty="0">
                <a:solidFill>
                  <a:srgbClr val="000000"/>
                </a:solidFill>
                <a:effectLst/>
              </a:rPr>
              <a:t>Melioidosis (with chloramphenicol)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c. </a:t>
            </a:r>
            <a:r>
              <a:rPr lang="en-US" sz="1800" dirty="0">
                <a:solidFill>
                  <a:srgbClr val="000000"/>
                </a:solidFill>
                <a:effectLst/>
              </a:rPr>
              <a:t>Brucellosis (with streptomycin)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  <a:effectLst/>
              </a:rPr>
              <a:t>	d. </a:t>
            </a:r>
            <a:r>
              <a:rPr lang="en-US" sz="1800" dirty="0">
                <a:solidFill>
                  <a:srgbClr val="000000"/>
                </a:solidFill>
                <a:effectLst/>
              </a:rPr>
              <a:t>Tularemia (with streptomycin) 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9397346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806" y="818744"/>
            <a:ext cx="4430520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TETRACYCLINES</a:t>
            </a:r>
            <a:br>
              <a:rPr lang="en-PH" sz="3400" dirty="0"/>
            </a:br>
            <a:r>
              <a:rPr lang="en-PH" sz="2000" dirty="0"/>
              <a:t>(doxycycline, tetracycline, minocycline)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36329"/>
            <a:ext cx="5695949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ADVERSE EFFECTS</a:t>
            </a:r>
          </a:p>
          <a:p>
            <a:pPr marL="0" indent="0">
              <a:buNone/>
            </a:pPr>
            <a:endParaRPr lang="en-PH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Skin—photosensitivity</a:t>
            </a:r>
            <a:endParaRPr lang="en-PH" sz="2000" dirty="0"/>
          </a:p>
          <a:p>
            <a:pPr marL="0" indent="0">
              <a:buNone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Teeth and bones</a:t>
            </a:r>
            <a:endParaRPr lang="en-PH" sz="2000" dirty="0"/>
          </a:p>
          <a:p>
            <a:pPr marL="0" indent="0">
              <a:buNone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Gastrointestinal—fatty liver; diarrhea, nausea and vomiting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3059587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45" y="866369"/>
            <a:ext cx="4831470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MACROLIDES</a:t>
            </a:r>
            <a:br>
              <a:rPr lang="en-PH" sz="3400" dirty="0"/>
            </a:br>
            <a:r>
              <a:rPr lang="en-PH" sz="2000" dirty="0"/>
              <a:t>(erythromycin, clarithromycin, azithromycin)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36329"/>
            <a:ext cx="5695949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MECHANISM OF ACTION</a:t>
            </a:r>
            <a:endParaRPr lang="en-US" b="1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PH" sz="2000" dirty="0">
              <a:solidFill>
                <a:srgbClr val="000000"/>
              </a:solidFill>
              <a:effectLst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An inhibitor of protein synthesis in susceptible organisms</a:t>
            </a:r>
            <a:endParaRPr lang="en-US" sz="2000" dirty="0"/>
          </a:p>
          <a:p>
            <a:r>
              <a:rPr lang="en-US" sz="2000" dirty="0">
                <a:solidFill>
                  <a:srgbClr val="C00000"/>
                </a:solidFill>
                <a:effectLst/>
              </a:rPr>
              <a:t>Erythromycin</a:t>
            </a:r>
            <a:r>
              <a:rPr lang="en-US" sz="2000" dirty="0">
                <a:solidFill>
                  <a:srgbClr val="000000"/>
                </a:solidFill>
                <a:effectLst/>
              </a:rPr>
              <a:t> binds reversibly to a single high-affinity site on the 50S subunit of the 70S bacterial ribosome. 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Generally bacteriostatic; </a:t>
            </a:r>
            <a:r>
              <a:rPr lang="en-US" sz="2000" dirty="0">
                <a:solidFill>
                  <a:srgbClr val="000000"/>
                </a:solidFill>
              </a:rPr>
              <a:t>but can be bactericidal under certain conditions 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3126558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45" y="866369"/>
            <a:ext cx="4831470" cy="4382588"/>
          </a:xfrm>
        </p:spPr>
        <p:txBody>
          <a:bodyPr anchor="ctr">
            <a:normAutofit/>
          </a:bodyPr>
          <a:lstStyle/>
          <a:p>
            <a:pPr algn="ctr"/>
            <a:r>
              <a:rPr lang="en-PH" sz="3400" b="1" dirty="0"/>
              <a:t>MACROLIDES</a:t>
            </a:r>
            <a:br>
              <a:rPr lang="en-PH" sz="3400" dirty="0"/>
            </a:br>
            <a:r>
              <a:rPr lang="en-PH" sz="2000" dirty="0"/>
              <a:t>(erythromycin, clarithromycin, azithromycin)</a:t>
            </a:r>
            <a:endParaRPr lang="en-PH" sz="3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749" y="1201194"/>
            <a:ext cx="5726926" cy="438258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</a:rPr>
              <a:t>SPECTRUM OF ACTIVITY</a:t>
            </a:r>
          </a:p>
          <a:p>
            <a:pPr marL="0" indent="0">
              <a:buNone/>
            </a:pPr>
            <a:endParaRPr lang="en-PH" sz="18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PH" sz="1800" b="1" dirty="0">
                <a:solidFill>
                  <a:srgbClr val="000000"/>
                </a:solidFill>
              </a:rPr>
              <a:t>ERYTHROMYCIN</a:t>
            </a:r>
            <a:endParaRPr lang="en-PH" sz="1800" b="1" dirty="0">
              <a:solidFill>
                <a:srgbClr val="000000"/>
              </a:solidFill>
              <a:effectLst/>
            </a:endParaRPr>
          </a:p>
          <a:p>
            <a:r>
              <a:rPr lang="en-PH" sz="1800" dirty="0">
                <a:solidFill>
                  <a:srgbClr val="000000"/>
                </a:solidFill>
                <a:effectLst/>
              </a:rPr>
              <a:t>First line drug against Legionella, Chlamydia, Mycoplasma pneumonia</a:t>
            </a:r>
          </a:p>
          <a:p>
            <a:pPr marL="0" indent="0">
              <a:buNone/>
            </a:pPr>
            <a:endParaRPr lang="en-PH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PH" sz="1800" b="1" dirty="0">
                <a:solidFill>
                  <a:srgbClr val="000000"/>
                </a:solidFill>
                <a:effectLst/>
              </a:rPr>
              <a:t>NEW MACROLIDES</a:t>
            </a:r>
            <a:r>
              <a:rPr lang="en-PH" sz="1800" b="1" dirty="0">
                <a:solidFill>
                  <a:srgbClr val="000000"/>
                </a:solidFill>
              </a:rPr>
              <a:t>: </a:t>
            </a:r>
            <a:r>
              <a:rPr lang="en-PH" sz="1800" dirty="0">
                <a:solidFill>
                  <a:srgbClr val="000000"/>
                </a:solidFill>
                <a:effectLst/>
              </a:rPr>
              <a:t>CLARITHROMYCIN, AZITHROMYCIN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Broad spectrum of activity: H. influenza, tuberculosis</a:t>
            </a:r>
            <a:endParaRPr lang="en-US" sz="1800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Better GI tolerance</a:t>
            </a:r>
            <a:endParaRPr lang="en-PH" sz="1800" dirty="0"/>
          </a:p>
        </p:txBody>
      </p:sp>
    </p:spTree>
    <p:extLst>
      <p:ext uri="{BB962C8B-B14F-4D97-AF65-F5344CB8AC3E}">
        <p14:creationId xmlns:p14="http://schemas.microsoft.com/office/powerpoint/2010/main" val="4190275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PH" b="1" dirty="0"/>
              <a:t>GLYCOPEPTIDES  </a:t>
            </a:r>
            <a:r>
              <a:rPr lang="en-PH" sz="2000" dirty="0"/>
              <a:t>(vancomycin, teicoplanin, telavancin)</a:t>
            </a:r>
            <a:endParaRPr lang="en-PH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1B64DA9-B936-466F-80F5-6ABEE19D9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79" r="2" b="4"/>
          <a:stretch/>
        </p:blipFill>
        <p:spPr>
          <a:xfrm>
            <a:off x="737407" y="2389218"/>
            <a:ext cx="4368026" cy="31501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599509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MECHANISM OF ACTION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PH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Inhibits cell wall synthesis by binding to D-Ala-D-Ala dipeptide intermediate in cell wall biosynthesis</a:t>
            </a:r>
            <a:endParaRPr lang="en-PH" sz="2000" dirty="0"/>
          </a:p>
          <a:p>
            <a:pPr marL="342900" indent="-342900">
              <a:buAutoNum type="arabicPeriod"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Injures protoplasts by altering the permeability of their cytoplasmic membrane</a:t>
            </a:r>
            <a:endParaRPr lang="en-PH" sz="2000" dirty="0"/>
          </a:p>
          <a:p>
            <a:pPr marL="342900" indent="-342900">
              <a:buAutoNum type="arabicPeriod"/>
            </a:pPr>
            <a:r>
              <a:rPr lang="en-PH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Impairs RNA synthesis</a:t>
            </a:r>
            <a:endParaRPr lang="en-PH" sz="20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75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47909-A706-4B9E-91D1-C5D2C74E7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PH" b="1" dirty="0"/>
              <a:t>GLYCOPEPTIDES  </a:t>
            </a:r>
            <a:r>
              <a:rPr lang="en-PH" sz="2000" dirty="0"/>
              <a:t>(vancomycin, teicoplanin, telavancin)</a:t>
            </a:r>
            <a:endParaRPr lang="en-PH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1B64DA9-B936-466F-80F5-6ABEE19D9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79" r="2" b="4"/>
          <a:stretch/>
        </p:blipFill>
        <p:spPr>
          <a:xfrm>
            <a:off x="737407" y="2389218"/>
            <a:ext cx="4368026" cy="31501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FCBE-F022-4E90-84C2-93A90B74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085" y="2563758"/>
            <a:ext cx="4530898" cy="31501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SPECTRUM OF ACTIVITY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PH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Gram positive.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Particularly useful against </a:t>
            </a:r>
            <a:r>
              <a:rPr lang="en-US" sz="2000" dirty="0">
                <a:solidFill>
                  <a:srgbClr val="000000"/>
                </a:solidFill>
                <a:effectLst/>
                <a:latin typeface="TimesNewRoman"/>
              </a:rPr>
              <a:t>methicillin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-resistant compounds</a:t>
            </a:r>
            <a:endParaRPr lang="en-PH" sz="20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0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3C184-4771-4735-A8FD-3F88CE43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798238" cy="4461163"/>
          </a:xfrm>
        </p:spPr>
        <p:txBody>
          <a:bodyPr>
            <a:normAutofit/>
          </a:bodyPr>
          <a:lstStyle/>
          <a:p>
            <a:r>
              <a:rPr lang="en-PH" sz="3600" dirty="0">
                <a:solidFill>
                  <a:srgbClr val="FFFFFF"/>
                </a:solidFill>
              </a:rPr>
              <a:t>QUINOLONES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1765-C7CD-4DEF-8E42-C8C28935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7" y="927100"/>
            <a:ext cx="6906491" cy="30241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</a:rPr>
              <a:t>MECHANISM OF ACTION 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Bactericidal effect due to inhibition of DNA topoisomerases (gyrases), which are required to supercoil strands of bacterial DNA </a:t>
            </a:r>
            <a:endParaRPr lang="en-PH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31E917-A48D-4FE4-A64B-694BACF2D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71247"/>
            <a:ext cx="3605712" cy="275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949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3C184-4771-4735-A8FD-3F88CE43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798238" cy="4461163"/>
          </a:xfrm>
        </p:spPr>
        <p:txBody>
          <a:bodyPr>
            <a:normAutofit/>
          </a:bodyPr>
          <a:lstStyle/>
          <a:p>
            <a:r>
              <a:rPr lang="en-PH" sz="3600" dirty="0">
                <a:solidFill>
                  <a:srgbClr val="FFFFFF"/>
                </a:solidFill>
              </a:rPr>
              <a:t>QUINOLONES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1765-C7CD-4DEF-8E42-C8C28935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7" y="927100"/>
            <a:ext cx="6906491" cy="30241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</a:rPr>
              <a:t>MECHANISM OF ACTION 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Bactericidal effect due to inhibition of DNA topoisomerases (gyrases), which are required to supercoil strands of bacterial DNA </a:t>
            </a:r>
            <a:endParaRPr lang="en-PH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31E917-A48D-4FE4-A64B-694BACF2D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71247"/>
            <a:ext cx="3605712" cy="275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645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3C184-4771-4735-A8FD-3F88CE43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798238" cy="4461163"/>
          </a:xfrm>
        </p:spPr>
        <p:txBody>
          <a:bodyPr>
            <a:normAutofit/>
          </a:bodyPr>
          <a:lstStyle/>
          <a:p>
            <a:r>
              <a:rPr lang="en-PH" sz="3600" dirty="0">
                <a:solidFill>
                  <a:srgbClr val="FFFFFF"/>
                </a:solidFill>
              </a:rPr>
              <a:t>QUINOLONES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1765-C7CD-4DEF-8E42-C8C28935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631" y="1298574"/>
            <a:ext cx="7897093" cy="35020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</a:rPr>
              <a:t>SPECTRUM OF ACTIVITY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Broad gram negative action. Most do not cover anaerobes. 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Particularly useful because of high concentration in tissue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interstitium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Do not penetrate the CNS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20348602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A3ECFA-6ED1-4D0F-A02A-F02E7E8D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05561" cy="47799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FACTORS TO BE CONSIDERED IN THE INITIAL CHOICE OF ANTIBIOTICS</a:t>
            </a:r>
            <a:endParaRPr lang="en-US" sz="1600" b="1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E5EA8-EFF4-4DB2-A6F5-52AC2BBCF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283"/>
            <a:ext cx="10515600" cy="47304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identity of the infecting organism must be known, or at the very least, it must be possible to make a probability assessment of the most likely culprit(s).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likely antimicrobial susceptibility pattern of the invading organisms must be estimated. 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Site of Infection - the site of infection determines not only the choice of the agent but also its dose and the route by which it should be administered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a. ability to achieve effective concentration at sites of interest: e.g., CSF 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b. local factors that may modify drug efficacy such as presence of pus 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SymbolMT"/>
              </a:rPr>
              <a:t>  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c. pH – e.g. aminoglycosides have low activity at low pH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d. presence of foreign body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276081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BF893C-94B8-4F00-91D7-0C4699E6C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PH" b="1" dirty="0"/>
              <a:t>THE </a:t>
            </a:r>
            <a:r>
              <a:rPr lang="en-PH" b="1" dirty="0">
                <a:solidFill>
                  <a:srgbClr val="C00000"/>
                </a:solidFill>
              </a:rPr>
              <a:t>ANTIMICROBIALS</a:t>
            </a:r>
          </a:p>
        </p:txBody>
      </p:sp>
    </p:spTree>
    <p:extLst>
      <p:ext uri="{BB962C8B-B14F-4D97-AF65-F5344CB8AC3E}">
        <p14:creationId xmlns:p14="http://schemas.microsoft.com/office/powerpoint/2010/main" val="12179162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A3ECFA-6ED1-4D0F-A02A-F02E7E8D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05561" cy="47799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FACTORS TO BE CONSIDERED IN THE INITIAL CHOICE OF ANTIBIOTICS</a:t>
            </a:r>
            <a:endParaRPr lang="en-US" sz="1600" b="1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E5EA8-EFF4-4DB2-A6F5-52AC2BBCF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283"/>
            <a:ext cx="10515600" cy="4730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The presence or absence of host factors that can modify the choice of antimicrobial agents </a:t>
            </a:r>
            <a:endParaRPr lang="en-US" sz="120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a. History of previous adverse reactions to the antimicrobial agent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b. Age of patient </a:t>
            </a:r>
            <a:endParaRPr lang="en-US" sz="1200" dirty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SymbolMT"/>
              </a:rPr>
              <a:t>             </a:t>
            </a:r>
            <a:r>
              <a:rPr lang="en-US" sz="1600" dirty="0">
                <a:solidFill>
                  <a:srgbClr val="000000"/>
                </a:solidFill>
                <a:effectLst/>
                <a:latin typeface="SymbolMT"/>
              </a:rPr>
              <a:t>•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Children - </a:t>
            </a:r>
            <a:r>
              <a:rPr lang="en-US" sz="1600" dirty="0">
                <a:solidFill>
                  <a:srgbClr val="000000"/>
                </a:solidFill>
                <a:effectLst/>
                <a:latin typeface="TimesNewRoman"/>
              </a:rPr>
              <a:t>quinolones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cause cartilage damage and arthropathy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c. Pregnancy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SymbolMT"/>
              </a:rPr>
              <a:t>               •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Pharmacokinetics are altered in pregnancy - larger volume of distribution and more rapid clearance from blood </a:t>
            </a:r>
            <a:endParaRPr lang="en-US" sz="1050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d. Genetic or metabolic abnormalities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e. Renal and Hepatic function 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SymbolMT"/>
              </a:rPr>
              <a:t>               </a:t>
            </a:r>
            <a:r>
              <a:rPr lang="en-US" sz="1600" dirty="0">
                <a:solidFill>
                  <a:srgbClr val="000000"/>
                </a:solidFill>
                <a:effectLst/>
                <a:latin typeface="SymbolMT"/>
              </a:rPr>
              <a:t>•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Dosage adjustment necessary in patients with hepatic or renal dysfunction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308300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A3ECFA-6ED1-4D0F-A02A-F02E7E8D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05561" cy="100965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PH" sz="2800">
                <a:effectLst/>
                <a:latin typeface="Times New Roman" panose="02020603050405020304" pitchFamily="18" charset="0"/>
              </a:rPr>
              <a:t>RATIONAL USE OF ANTIMICROBIAL COMBINATIONS IN INFECTIOUS DISEASE PROCESS </a:t>
            </a:r>
            <a:endParaRPr lang="en-PH" sz="280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E5EA8-EFF4-4DB2-A6F5-52AC2BBCF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132" y="1825625"/>
            <a:ext cx="973666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PH" sz="2000" dirty="0">
                <a:effectLst/>
                <a:latin typeface="Times New Roman" panose="02020603050405020304" pitchFamily="18" charset="0"/>
              </a:rPr>
              <a:t>1. For preventing emergence of resistant organisms </a:t>
            </a:r>
          </a:p>
          <a:p>
            <a:pPr marL="457200" indent="-457200">
              <a:buAutoNum type="arabicPeriod"/>
            </a:pP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Times New Roman" panose="02020603050405020304" pitchFamily="18" charset="0"/>
              </a:rPr>
              <a:t>2. High probability of a polymicrobial infection </a:t>
            </a:r>
          </a:p>
          <a:p>
            <a:pPr marL="0" indent="0">
              <a:buNone/>
            </a:pP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Times New Roman" panose="02020603050405020304" pitchFamily="18" charset="0"/>
              </a:rPr>
              <a:t>3. Provision of broad antimicrobial spectrum as initial therapy when patient seriously ill and etiology unclear. </a:t>
            </a:r>
          </a:p>
          <a:p>
            <a:pPr marL="0" indent="0">
              <a:buNone/>
            </a:pP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Times New Roman" panose="02020603050405020304" pitchFamily="18" charset="0"/>
              </a:rPr>
              <a:t>4. Combination therapy to permit lower doses and decrease toxicity. </a:t>
            </a:r>
          </a:p>
          <a:p>
            <a:pPr marL="0" indent="0">
              <a:buNone/>
            </a:pP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Times New Roman" panose="02020603050405020304" pitchFamily="18" charset="0"/>
              </a:rPr>
              <a:t>5. To achieve antimicrobial synergy </a:t>
            </a: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SymbolMT"/>
              </a:rPr>
              <a:t>	• </a:t>
            </a:r>
            <a:r>
              <a:rPr lang="en-PH" sz="2000" dirty="0">
                <a:effectLst/>
                <a:latin typeface="Times New Roman" panose="02020603050405020304" pitchFamily="18" charset="0"/>
              </a:rPr>
              <a:t>examples clinically proven to be of importance: </a:t>
            </a:r>
            <a:endParaRPr lang="en-PH" sz="2000" dirty="0"/>
          </a:p>
          <a:p>
            <a:pPr marL="0" indent="0">
              <a:buNone/>
            </a:pPr>
            <a:r>
              <a:rPr lang="en-PH" sz="2000" dirty="0">
                <a:effectLst/>
                <a:latin typeface="TimesNewRoman"/>
              </a:rPr>
              <a:t>		penicillin + aminoglycoside</a:t>
            </a:r>
            <a:r>
              <a:rPr lang="en-PH" sz="2000" dirty="0">
                <a:effectLst/>
                <a:latin typeface="Times New Roman" panose="02020603050405020304" pitchFamily="18" charset="0"/>
              </a:rPr>
              <a:t> for serious enterococcal infection</a:t>
            </a:r>
          </a:p>
          <a:p>
            <a:pPr marL="0" indent="0">
              <a:buNone/>
            </a:pPr>
            <a:r>
              <a:rPr lang="en-PH" sz="2000" dirty="0">
                <a:latin typeface="Times New Roman" panose="02020603050405020304" pitchFamily="18" charset="0"/>
              </a:rPr>
              <a:t>		</a:t>
            </a:r>
            <a:r>
              <a:rPr lang="en-PH" sz="2000" dirty="0">
                <a:effectLst/>
                <a:latin typeface="TimesNewRoman"/>
              </a:rPr>
              <a:t>amphotericin + flucytosine</a:t>
            </a:r>
            <a:r>
              <a:rPr lang="en-PH" sz="2000" dirty="0">
                <a:effectLst/>
                <a:latin typeface="Times New Roman" panose="02020603050405020304" pitchFamily="18" charset="0"/>
              </a:rPr>
              <a:t> for Cryptococcus neoformans 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40700655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E07C-FFB3-406F-88D4-48407C65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66" y="228276"/>
            <a:ext cx="10515600" cy="1325563"/>
          </a:xfrm>
        </p:spPr>
        <p:txBody>
          <a:bodyPr/>
          <a:lstStyle/>
          <a:p>
            <a:r>
              <a:rPr lang="en-PH" dirty="0"/>
              <a:t>OVERVIEW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A9B17F-B966-4806-9C0E-EBCCC0331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66" y="1212581"/>
            <a:ext cx="11386868" cy="3412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736362-BC7A-41C4-875F-B1574B2D2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41" y="2016392"/>
            <a:ext cx="2752725" cy="3857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81A2A5-815D-4A8D-81F1-41F1DD95B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501" y="2016393"/>
            <a:ext cx="2771775" cy="3857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2C92B0-3B62-49A6-98AE-309A62CA82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2561" y="2016393"/>
            <a:ext cx="2752725" cy="3876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254971-C016-4AC7-916F-CC6D77C900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434" y="6355622"/>
            <a:ext cx="11645132" cy="41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685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E07C-FFB3-406F-88D4-48407C65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66" y="228276"/>
            <a:ext cx="10515600" cy="1325563"/>
          </a:xfrm>
        </p:spPr>
        <p:txBody>
          <a:bodyPr/>
          <a:lstStyle/>
          <a:p>
            <a:r>
              <a:rPr lang="en-PH" dirty="0"/>
              <a:t>OVERVIEW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A9B17F-B966-4806-9C0E-EBCCC0331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66" y="1212581"/>
            <a:ext cx="11386868" cy="3412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78B883-4D44-42B8-8FCF-95E7DA3C8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288" y="2027503"/>
            <a:ext cx="2752725" cy="3857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232DD0-5A46-4E92-A760-F76E09F60A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0090" y="2065604"/>
            <a:ext cx="2790825" cy="3857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D19D14-1A88-46CB-B0F1-273FA89406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3239" y="2103703"/>
            <a:ext cx="2714625" cy="3781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3513AB-4011-4E16-871E-D7616210D8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434" y="6355622"/>
            <a:ext cx="11645132" cy="41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383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A0D7-9A3D-4F2E-BAC9-4FD350B3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EC97F-F2A5-4BC7-873F-0DE939D23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/>
              <a:t>MANDELL PRINCIPLES OF INFECTIOUS DISEASES, 9</a:t>
            </a:r>
            <a:r>
              <a:rPr lang="en-PH" baseline="30000"/>
              <a:t>TH</a:t>
            </a:r>
            <a:r>
              <a:rPr lang="en-PH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294959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E2B63-D050-49B7-859F-9E195139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904772"/>
            <a:ext cx="5834382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0" i="0" u="sng" dirty="0">
                <a:solidFill>
                  <a:srgbClr val="C00000"/>
                </a:solidFill>
                <a:effectLst/>
                <a:latin typeface="Georgia" panose="02040502050405020303" pitchFamily="18" charset="0"/>
              </a:rPr>
              <a:t>Basic structure of penicillin</a:t>
            </a:r>
            <a:r>
              <a:rPr lang="en-US" sz="2600" u="sng" dirty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b="0" i="0" dirty="0">
                <a:effectLst/>
                <a:latin typeface="Georgia" panose="02040502050405020303" pitchFamily="18" charset="0"/>
              </a:rPr>
              <a:t>a nucleus </a:t>
            </a:r>
            <a:r>
              <a:rPr lang="en-US" sz="2000" dirty="0">
                <a:latin typeface="Georgia" panose="02040502050405020303" pitchFamily="18" charset="0"/>
              </a:rPr>
              <a:t>with a</a:t>
            </a:r>
            <a:r>
              <a:rPr lang="en-US" sz="2000" b="0" i="0" dirty="0">
                <a:effectLst/>
                <a:latin typeface="Georgia" panose="02040502050405020303" pitchFamily="18" charset="0"/>
              </a:rPr>
              <a:t> thiazolidine ring</a:t>
            </a:r>
            <a:r>
              <a:rPr lang="en-US" sz="2000" dirty="0">
                <a:latin typeface="Georgia" panose="02040502050405020303" pitchFamily="18" charset="0"/>
              </a:rPr>
              <a:t> (</a:t>
            </a:r>
            <a:r>
              <a:rPr lang="en-US" sz="2000" b="0" i="0" dirty="0">
                <a:effectLst/>
                <a:latin typeface="Georgia" panose="02040502050405020303" pitchFamily="18" charset="0"/>
              </a:rPr>
              <a:t>β-lactam ring) and a side chain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93D2DB3-22CA-47E1-9626-FD5254354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2" y="1806120"/>
            <a:ext cx="5159268" cy="38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32" y="444272"/>
            <a:ext cx="113103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en-PH" sz="4000" b="1" dirty="0">
                <a:solidFill>
                  <a:schemeClr val="accent1"/>
                </a:solidFill>
              </a:rPr>
              <a:t>PENICILLINS AND B LACTAMASE INHIBITORS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FF220E-1DA9-457E-80DF-21A05F5CBC94}"/>
              </a:ext>
            </a:extLst>
          </p:cNvPr>
          <p:cNvSpPr txBox="1"/>
          <p:nvPr/>
        </p:nvSpPr>
        <p:spPr>
          <a:xfrm>
            <a:off x="5893382" y="3841528"/>
            <a:ext cx="5827048" cy="18466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eorgia" panose="02040502050405020303" pitchFamily="18" charset="0"/>
              </a:rPr>
              <a:t>β-lactam ring</a:t>
            </a: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0" i="0" dirty="0">
                <a:effectLst/>
                <a:latin typeface="Georgia" panose="02040502050405020303" pitchFamily="18" charset="0"/>
              </a:rPr>
              <a:t> 	</a:t>
            </a:r>
            <a:r>
              <a:rPr lang="en-US" sz="1800" b="0" i="0" dirty="0">
                <a:effectLst/>
                <a:latin typeface="Georgia" panose="02040502050405020303" pitchFamily="18" charset="0"/>
              </a:rPr>
              <a:t>- essential for antibacterial activity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Georgia" panose="02040502050405020303" pitchFamily="18" charset="0"/>
              </a:rPr>
              <a:t>Side chain 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Georgia" panose="02040502050405020303" pitchFamily="18" charset="0"/>
              </a:rPr>
              <a:t>	</a:t>
            </a:r>
            <a:r>
              <a:rPr lang="en-US" sz="1800" b="0" i="0" dirty="0">
                <a:effectLst/>
                <a:latin typeface="Georgia" panose="02040502050405020303" pitchFamily="18" charset="0"/>
              </a:rPr>
              <a:t>- determines the antibacterial spectrum and pharmacologic properties of a particular penicillin</a:t>
            </a: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101144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E2B63-D050-49B7-859F-9E195139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MECHANISM OF ACTION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sz="2400" dirty="0"/>
              <a:t>Inhibition of bacterial cell wall synthesis</a:t>
            </a:r>
          </a:p>
          <a:p>
            <a:pPr>
              <a:buFontTx/>
              <a:buChar char="-"/>
            </a:pPr>
            <a:r>
              <a:rPr lang="en-US" sz="2400" dirty="0"/>
              <a:t>inhibits enzymes by binding to </a:t>
            </a:r>
            <a:r>
              <a:rPr lang="en-US" sz="2400" b="1" dirty="0"/>
              <a:t>PBP </a:t>
            </a:r>
            <a:r>
              <a:rPr lang="en-US" sz="2400" dirty="0"/>
              <a:t>(penicillin binding proteins) that catalyze the final step in bacterial cell wall assembly &gt;&gt;&gt; formation of the cross-links that bridge peptidoglycan</a:t>
            </a: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156884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F149D-988C-40AA-BCBF-2C3F775C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1153572"/>
            <a:ext cx="3876674" cy="4461163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FFFFFF"/>
                </a:solidFill>
              </a:rPr>
              <a:t>PENICILLINS AND </a:t>
            </a:r>
            <a:br>
              <a:rPr lang="en-PH" b="1" dirty="0">
                <a:solidFill>
                  <a:srgbClr val="FFFFFF"/>
                </a:solidFill>
              </a:rPr>
            </a:br>
            <a:r>
              <a:rPr lang="en-PH" b="1" dirty="0">
                <a:solidFill>
                  <a:srgbClr val="FFFFFF"/>
                </a:solidFill>
              </a:rPr>
              <a:t>B-LACTAMASE INHIBITORS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E2B63-D050-49B7-859F-9E195139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1975" y="1153572"/>
            <a:ext cx="6992236" cy="4461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PH" sz="2400" b="0" i="0" dirty="0" err="1">
                <a:solidFill>
                  <a:srgbClr val="505050"/>
                </a:solidFill>
                <a:effectLst/>
              </a:rPr>
              <a:t>Penicillins</a:t>
            </a:r>
            <a:r>
              <a:rPr lang="en-PH" sz="2400" b="0" i="0" dirty="0">
                <a:solidFill>
                  <a:srgbClr val="505050"/>
                </a:solidFill>
                <a:effectLst/>
              </a:rPr>
              <a:t> are conveniently divided into five classes on the basis of antibacterial activity: </a:t>
            </a:r>
          </a:p>
          <a:p>
            <a:pPr marL="0" indent="0">
              <a:buNone/>
            </a:pPr>
            <a:endParaRPr lang="en-PH" sz="1050" b="0" i="0" dirty="0">
              <a:solidFill>
                <a:srgbClr val="505050"/>
              </a:solidFill>
              <a:effectLst/>
            </a:endParaRPr>
          </a:p>
          <a:p>
            <a:pPr marL="514350" indent="-514350">
              <a:buAutoNum type="arabicParenBoth"/>
            </a:pPr>
            <a:r>
              <a:rPr lang="en-PH" sz="2400" b="0" i="0" dirty="0">
                <a:solidFill>
                  <a:srgbClr val="505050"/>
                </a:solidFill>
                <a:effectLst/>
              </a:rPr>
              <a:t>natural </a:t>
            </a:r>
            <a:r>
              <a:rPr lang="en-PH" sz="2400" b="0" i="0" dirty="0" err="1">
                <a:solidFill>
                  <a:srgbClr val="505050"/>
                </a:solidFill>
                <a:effectLst/>
              </a:rPr>
              <a:t>penicillins</a:t>
            </a:r>
            <a:r>
              <a:rPr lang="en-PH" sz="2400" b="0" i="0" dirty="0">
                <a:solidFill>
                  <a:srgbClr val="505050"/>
                </a:solidFill>
                <a:effectLst/>
              </a:rPr>
              <a:t>—penicillin G and penicillin V</a:t>
            </a:r>
          </a:p>
          <a:p>
            <a:pPr marL="514350" indent="-514350">
              <a:buAutoNum type="arabicParenBoth"/>
            </a:pPr>
            <a:r>
              <a:rPr lang="en-PH" sz="2400" b="0" i="0" dirty="0">
                <a:solidFill>
                  <a:srgbClr val="505050"/>
                </a:solidFill>
                <a:effectLst/>
              </a:rPr>
              <a:t>penicillinase-resistant </a:t>
            </a:r>
            <a:r>
              <a:rPr lang="en-PH" sz="2400" b="0" i="0" dirty="0" err="1">
                <a:solidFill>
                  <a:srgbClr val="505050"/>
                </a:solidFill>
                <a:effectLst/>
              </a:rPr>
              <a:t>penicillins</a:t>
            </a:r>
            <a:r>
              <a:rPr lang="en-PH" sz="2400" b="0" i="0" dirty="0">
                <a:solidFill>
                  <a:srgbClr val="505050"/>
                </a:solidFill>
                <a:effectLst/>
              </a:rPr>
              <a:t>—methicillin, nafcillin, and </a:t>
            </a:r>
            <a:r>
              <a:rPr lang="en-PH" sz="2400" b="0" i="0" dirty="0" err="1">
                <a:solidFill>
                  <a:srgbClr val="505050"/>
                </a:solidFill>
                <a:effectLst/>
              </a:rPr>
              <a:t>isoxazolyl</a:t>
            </a:r>
            <a:r>
              <a:rPr lang="en-PH" sz="2400" b="0" i="0" dirty="0">
                <a:solidFill>
                  <a:srgbClr val="505050"/>
                </a:solidFill>
                <a:effectLst/>
              </a:rPr>
              <a:t> </a:t>
            </a:r>
            <a:r>
              <a:rPr lang="en-PH" sz="2400" b="0" i="0" dirty="0" err="1">
                <a:solidFill>
                  <a:srgbClr val="505050"/>
                </a:solidFill>
                <a:effectLst/>
              </a:rPr>
              <a:t>penicillins</a:t>
            </a:r>
            <a:endParaRPr lang="en-PH" sz="2400" b="0" i="0" dirty="0">
              <a:solidFill>
                <a:srgbClr val="505050"/>
              </a:solidFill>
              <a:effectLst/>
            </a:endParaRPr>
          </a:p>
          <a:p>
            <a:pPr marL="514350" indent="-514350">
              <a:buAutoNum type="arabicParenBoth"/>
            </a:pPr>
            <a:r>
              <a:rPr lang="en-PH" sz="2400" b="0" i="0" dirty="0">
                <a:solidFill>
                  <a:srgbClr val="505050"/>
                </a:solidFill>
                <a:effectLst/>
              </a:rPr>
              <a:t>aminopenicillins—ampicillin and amoxicillin</a:t>
            </a:r>
          </a:p>
          <a:p>
            <a:pPr marL="514350" indent="-514350">
              <a:buAutoNum type="arabicParenBoth"/>
            </a:pPr>
            <a:r>
              <a:rPr lang="en-PH" sz="2400" b="0" i="0" dirty="0">
                <a:solidFill>
                  <a:srgbClr val="505050"/>
                </a:solidFill>
                <a:effectLst/>
              </a:rPr>
              <a:t>carboxypenicillins—carbenicillin and ticarcillin</a:t>
            </a:r>
          </a:p>
          <a:p>
            <a:pPr marL="514350" indent="-514350">
              <a:buAutoNum type="arabicParenBoth"/>
            </a:pPr>
            <a:r>
              <a:rPr lang="en-PH" sz="2400" b="0" i="0" dirty="0">
                <a:solidFill>
                  <a:srgbClr val="505050"/>
                </a:solidFill>
                <a:effectLst/>
              </a:rPr>
              <a:t>acyl ureidopenicillins—</a:t>
            </a:r>
            <a:r>
              <a:rPr lang="en-PH" sz="2400" b="0" i="0" dirty="0" err="1">
                <a:solidFill>
                  <a:srgbClr val="505050"/>
                </a:solidFill>
                <a:effectLst/>
              </a:rPr>
              <a:t>azlocillin</a:t>
            </a:r>
            <a:r>
              <a:rPr lang="en-PH" sz="2400" b="0" i="0" dirty="0">
                <a:solidFill>
                  <a:srgbClr val="505050"/>
                </a:solidFill>
                <a:effectLst/>
              </a:rPr>
              <a:t>, mezlocillin, and piperacillin.</a:t>
            </a:r>
            <a:r>
              <a:rPr lang="en-PH" sz="2000" b="0" i="0" dirty="0">
                <a:solidFill>
                  <a:srgbClr val="505050"/>
                </a:solidFill>
                <a:effectLst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591B14-60AC-4B97-8A64-9541C1F0E8E0}"/>
              </a:ext>
            </a:extLst>
          </p:cNvPr>
          <p:cNvSpPr txBox="1"/>
          <p:nvPr/>
        </p:nvSpPr>
        <p:spPr>
          <a:xfrm>
            <a:off x="4371975" y="5722880"/>
            <a:ext cx="6639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PH" sz="2000" b="0" i="0" dirty="0">
                <a:solidFill>
                  <a:srgbClr val="505050"/>
                </a:solidFill>
                <a:effectLst/>
              </a:rPr>
              <a:t>**The carboxypenicillins and ureidopenicillins are also referred to as </a:t>
            </a:r>
            <a:r>
              <a:rPr lang="en-PH" sz="2000" b="1" i="0" u="sng" dirty="0">
                <a:solidFill>
                  <a:srgbClr val="C00000"/>
                </a:solidFill>
                <a:effectLst/>
              </a:rPr>
              <a:t>antipseudomonal </a:t>
            </a:r>
            <a:r>
              <a:rPr lang="en-PH" sz="2000" b="1" i="0" u="sng" dirty="0" err="1">
                <a:solidFill>
                  <a:srgbClr val="C00000"/>
                </a:solidFill>
                <a:effectLst/>
              </a:rPr>
              <a:t>penicillins</a:t>
            </a:r>
            <a:r>
              <a:rPr lang="en-PH" sz="2000" b="0" i="0" dirty="0">
                <a:solidFill>
                  <a:srgbClr val="505050"/>
                </a:solidFill>
                <a:effectLst/>
              </a:rPr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BB7A2-3601-4FE3-B40C-8BAF6D1E25BE}"/>
              </a:ext>
            </a:extLst>
          </p:cNvPr>
          <p:cNvSpPr txBox="1"/>
          <p:nvPr/>
        </p:nvSpPr>
        <p:spPr>
          <a:xfrm>
            <a:off x="4371975" y="542096"/>
            <a:ext cx="64579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CLASSIFICATION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3521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C153BB-586B-4AEE-AEA8-544BBAB3F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87" y="72189"/>
            <a:ext cx="11789736" cy="67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6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3038</Words>
  <Application>Microsoft Office PowerPoint</Application>
  <PresentationFormat>Widescreen</PresentationFormat>
  <Paragraphs>457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</vt:lpstr>
      <vt:lpstr>Calibri</vt:lpstr>
      <vt:lpstr>Calibri Light</vt:lpstr>
      <vt:lpstr>Georgia</vt:lpstr>
      <vt:lpstr>MinionPro-It</vt:lpstr>
      <vt:lpstr>MinionPro-Regular</vt:lpstr>
      <vt:lpstr>SymbolMT</vt:lpstr>
      <vt:lpstr>SymbolNew-Medium</vt:lpstr>
      <vt:lpstr>Times New Roman</vt:lpstr>
      <vt:lpstr>TimesNewRoman</vt:lpstr>
      <vt:lpstr>Office Theme</vt:lpstr>
      <vt:lpstr>RATIONAL ANTIBIOTIC USE</vt:lpstr>
      <vt:lpstr>LEARNING OBJECTIVES </vt:lpstr>
      <vt:lpstr>WHAT ARE ANTIMICROBIALS?</vt:lpstr>
      <vt:lpstr>CLASSIFICATION OF ANTIMICROBIALS</vt:lpstr>
      <vt:lpstr>THE ANTIMICROBIALS</vt:lpstr>
      <vt:lpstr>PENICILLINS AND B LACTAMASE INHIBITORS</vt:lpstr>
      <vt:lpstr>PENICILLINS AND  B-LACTAMASE INHIBITORS</vt:lpstr>
      <vt:lpstr>PENICILLINS AND  B-LACTAMASE INHIBITORS</vt:lpstr>
      <vt:lpstr>PowerPoint Presentation</vt:lpstr>
      <vt:lpstr>PENICILLINS AND  B-LACTAMASE INHIBITORS</vt:lpstr>
      <vt:lpstr>PENICILLINS AND  B-LACTAMASE INHIBITORS</vt:lpstr>
      <vt:lpstr>PENICILLINS AND  B-LACTAMASE INHIBITORS</vt:lpstr>
      <vt:lpstr>PENICILLINS AND  B-LACTAMASE INHIBITORS</vt:lpstr>
      <vt:lpstr>PENICILLINS AND  B-LACTAMASE INHIBITORS</vt:lpstr>
      <vt:lpstr>PENICILLINS AND  B-LACTAMASE INHIBITORS</vt:lpstr>
      <vt:lpstr>β-Lactamase Inhibitors and Inhibitor Combinations</vt:lpstr>
      <vt:lpstr>β-Lactamase Inhibitors and Inhibitor Combinations</vt:lpstr>
      <vt:lpstr>PowerPoint Presentation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CEPHALOSPORINS</vt:lpstr>
      <vt:lpstr>CARBAPENEMS</vt:lpstr>
      <vt:lpstr>CARBAPENEMS</vt:lpstr>
      <vt:lpstr>CARBAPENEMS</vt:lpstr>
      <vt:lpstr>CARBAPENEMS</vt:lpstr>
      <vt:lpstr>AMINOGLYCLOSIDES (streptomycin, kanamycin, gentamicin, amikacin)</vt:lpstr>
      <vt:lpstr>AMINOGLYCLOSIDES (streptomycin, kanamycin, gentamicin, amikacin)</vt:lpstr>
      <vt:lpstr>PowerPoint Presentation</vt:lpstr>
      <vt:lpstr>TETRACYCLINES (doxycycline, tetracycline, minocycline)</vt:lpstr>
      <vt:lpstr>TETRACYCLINES (doxycycline, tetracycline, minocycline)</vt:lpstr>
      <vt:lpstr>MACROLIDES (erythromycin, clarithromycin, azithromycin)</vt:lpstr>
      <vt:lpstr>MACROLIDES (erythromycin, clarithromycin, azithromycin)</vt:lpstr>
      <vt:lpstr>GLYCOPEPTIDES  (vancomycin, teicoplanin, telavancin)</vt:lpstr>
      <vt:lpstr>GLYCOPEPTIDES  (vancomycin, teicoplanin, telavancin)</vt:lpstr>
      <vt:lpstr>QUINOLONES</vt:lpstr>
      <vt:lpstr>QUINOLONES</vt:lpstr>
      <vt:lpstr>QUINOLONES</vt:lpstr>
      <vt:lpstr>FACTORS TO BE CONSIDERED IN THE INITIAL CHOICE OF ANTIBIOTICS</vt:lpstr>
      <vt:lpstr>FACTORS TO BE CONSIDERED IN THE INITIAL CHOICE OF ANTIBIOTICS</vt:lpstr>
      <vt:lpstr>RATIONAL USE OF ANTIMICROBIAL COMBINATIONS IN INFECTIOUS DISEASE PROCESS </vt:lpstr>
      <vt:lpstr>OVERVIEW</vt:lpstr>
      <vt:lpstr>OVERVIEW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TEST</dc:title>
  <dc:creator>Shayne Morales</dc:creator>
  <cp:lastModifiedBy>Gracieux Fernando</cp:lastModifiedBy>
  <cp:revision>7</cp:revision>
  <dcterms:created xsi:type="dcterms:W3CDTF">2020-07-23T08:16:57Z</dcterms:created>
  <dcterms:modified xsi:type="dcterms:W3CDTF">2020-07-24T00:05:43Z</dcterms:modified>
</cp:coreProperties>
</file>