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31"/>
    <p:restoredTop sz="93023"/>
  </p:normalViewPr>
  <p:slideViewPr>
    <p:cSldViewPr snapToGrid="0" snapToObjects="1">
      <p:cViewPr varScale="1">
        <p:scale>
          <a:sx n="84" d="100"/>
          <a:sy n="84" d="100"/>
        </p:scale>
        <p:origin x="200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4567-8988-1649-992E-877C7C14B703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D904-C545-D64D-A524-90F607FE2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1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4567-8988-1649-992E-877C7C14B703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D904-C545-D64D-A524-90F607FE2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7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4567-8988-1649-992E-877C7C14B703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D904-C545-D64D-A524-90F607FE2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09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4567-8988-1649-992E-877C7C14B703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D904-C545-D64D-A524-90F607FE2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3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4567-8988-1649-992E-877C7C14B703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D904-C545-D64D-A524-90F607FE2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2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4567-8988-1649-992E-877C7C14B703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D904-C545-D64D-A524-90F607FE2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6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4567-8988-1649-992E-877C7C14B703}" type="datetimeFigureOut">
              <a:rPr lang="en-US" smtClean="0"/>
              <a:t>8/17/20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D904-C545-D64D-A524-90F607FE2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6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4567-8988-1649-992E-877C7C14B703}" type="datetimeFigureOut">
              <a:rPr lang="en-US" smtClean="0"/>
              <a:t>8/17/20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D904-C545-D64D-A524-90F607FE2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2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4567-8988-1649-992E-877C7C14B703}" type="datetimeFigureOut">
              <a:rPr lang="en-US" smtClean="0"/>
              <a:t>8/17/20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D904-C545-D64D-A524-90F607FE2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75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4567-8988-1649-992E-877C7C14B703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D904-C545-D64D-A524-90F607FE2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9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4567-8988-1649-992E-877C7C14B703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D904-C545-D64D-A524-90F607FE2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7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34567-8988-1649-992E-877C7C14B703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1D904-C545-D64D-A524-90F607FE2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6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POST-TEST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0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BRONCHIAL ASTHMA</a:t>
            </a:r>
            <a:endParaRPr lang="en-US" dirty="0"/>
          </a:p>
        </p:txBody>
      </p:sp>
      <p:sp>
        <p:nvSpPr>
          <p:cNvPr id="4" name="object 2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3210621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0" marR="5080" indent="0">
              <a:lnSpc>
                <a:spcPct val="90000"/>
              </a:lnSpc>
              <a:spcBef>
                <a:spcPts val="459"/>
              </a:spcBef>
              <a:buNone/>
              <a:tabLst>
                <a:tab pos="1754505" algn="l"/>
                <a:tab pos="2318385" algn="l"/>
                <a:tab pos="8414385" algn="l"/>
                <a:tab pos="9682480" algn="l"/>
              </a:tabLst>
            </a:pPr>
            <a:r>
              <a:rPr lang="en-US" b="1" spc="10" dirty="0">
                <a:latin typeface="Calibri"/>
                <a:cs typeface="Calibri"/>
              </a:rPr>
              <a:t>1</a:t>
            </a:r>
            <a:r>
              <a:rPr sz="2800" spc="10" dirty="0" smtClean="0">
                <a:latin typeface="Calibri"/>
                <a:cs typeface="Calibri"/>
              </a:rPr>
              <a:t>.</a:t>
            </a:r>
            <a:r>
              <a:rPr sz="2800" spc="-25" dirty="0" smtClean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An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10" dirty="0">
                <a:latin typeface="Calibri"/>
                <a:cs typeface="Calibri"/>
              </a:rPr>
              <a:t>8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year</a:t>
            </a:r>
            <a:r>
              <a:rPr sz="2800" spc="10" dirty="0">
                <a:latin typeface="Calibri"/>
                <a:cs typeface="Calibri"/>
              </a:rPr>
              <a:t> old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15" dirty="0">
                <a:latin typeface="Calibri"/>
                <a:cs typeface="Calibri"/>
              </a:rPr>
              <a:t>boy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20" dirty="0">
                <a:latin typeface="Calibri"/>
                <a:cs typeface="Calibri"/>
              </a:rPr>
              <a:t>has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symptoms</a:t>
            </a:r>
            <a:r>
              <a:rPr sz="2800" spc="-175" dirty="0">
                <a:latin typeface="Calibri"/>
                <a:cs typeface="Calibri"/>
              </a:rPr>
              <a:t> </a:t>
            </a:r>
            <a:r>
              <a:rPr sz="2800" spc="20" dirty="0">
                <a:latin typeface="Calibri"/>
                <a:cs typeface="Calibri"/>
              </a:rPr>
              <a:t>at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least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thrice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10" dirty="0">
                <a:latin typeface="Calibri"/>
                <a:cs typeface="Calibri"/>
              </a:rPr>
              <a:t>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5" dirty="0" smtClean="0">
                <a:latin typeface="Calibri"/>
                <a:cs typeface="Calibri"/>
              </a:rPr>
              <a:t>week.</a:t>
            </a:r>
            <a:r>
              <a:rPr lang="en-US" sz="2800" spc="-5" dirty="0" smtClean="0">
                <a:latin typeface="Calibri"/>
                <a:cs typeface="Calibri"/>
              </a:rPr>
              <a:t> </a:t>
            </a:r>
            <a:r>
              <a:rPr sz="2800" dirty="0" smtClean="0">
                <a:latin typeface="Calibri"/>
                <a:cs typeface="Calibri"/>
              </a:rPr>
              <a:t>He 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requires </a:t>
            </a:r>
            <a:r>
              <a:rPr sz="2800" spc="5" dirty="0">
                <a:latin typeface="Calibri"/>
                <a:cs typeface="Calibri"/>
              </a:rPr>
              <a:t>stopping </a:t>
            </a:r>
            <a:r>
              <a:rPr sz="2800" spc="10" dirty="0">
                <a:latin typeface="Calibri"/>
                <a:cs typeface="Calibri"/>
              </a:rPr>
              <a:t>his </a:t>
            </a:r>
            <a:r>
              <a:rPr sz="2800" dirty="0">
                <a:latin typeface="Calibri"/>
                <a:cs typeface="Calibri"/>
              </a:rPr>
              <a:t>physical </a:t>
            </a:r>
            <a:r>
              <a:rPr sz="2800" spc="10" dirty="0">
                <a:latin typeface="Calibri"/>
                <a:cs typeface="Calibri"/>
              </a:rPr>
              <a:t>activities </a:t>
            </a:r>
            <a:r>
              <a:rPr sz="2800" spc="-15" dirty="0">
                <a:latin typeface="Calibri"/>
                <a:cs typeface="Calibri"/>
              </a:rPr>
              <a:t>(like </a:t>
            </a:r>
            <a:r>
              <a:rPr sz="2800" spc="10" dirty="0">
                <a:latin typeface="Calibri"/>
                <a:cs typeface="Calibri"/>
              </a:rPr>
              <a:t>running) </a:t>
            </a:r>
            <a:r>
              <a:rPr sz="2800" spc="15" dirty="0">
                <a:latin typeface="Calibri"/>
                <a:cs typeface="Calibri"/>
              </a:rPr>
              <a:t>due </a:t>
            </a:r>
            <a:r>
              <a:rPr sz="2800" spc="10" dirty="0">
                <a:latin typeface="Calibri"/>
                <a:cs typeface="Calibri"/>
              </a:rPr>
              <a:t>to </a:t>
            </a:r>
            <a:r>
              <a:rPr sz="2800" spc="5" dirty="0">
                <a:latin typeface="Calibri"/>
                <a:cs typeface="Calibri"/>
              </a:rPr>
              <a:t>asthma  </a:t>
            </a:r>
            <a:r>
              <a:rPr sz="2800" spc="-80" dirty="0" smtClean="0">
                <a:latin typeface="Calibri"/>
                <a:cs typeface="Calibri"/>
              </a:rPr>
              <a:t>s</a:t>
            </a:r>
            <a:r>
              <a:rPr sz="2800" spc="-10" dirty="0" smtClean="0">
                <a:latin typeface="Calibri"/>
                <a:cs typeface="Calibri"/>
              </a:rPr>
              <a:t>y</a:t>
            </a:r>
            <a:r>
              <a:rPr sz="2800" spc="35" dirty="0" smtClean="0">
                <a:latin typeface="Calibri"/>
                <a:cs typeface="Calibri"/>
              </a:rPr>
              <a:t>m</a:t>
            </a:r>
            <a:r>
              <a:rPr sz="2800" spc="15" dirty="0" smtClean="0">
                <a:latin typeface="Calibri"/>
                <a:cs typeface="Calibri"/>
              </a:rPr>
              <a:t>pto</a:t>
            </a:r>
            <a:r>
              <a:rPr sz="2800" spc="35" dirty="0" smtClean="0">
                <a:latin typeface="Calibri"/>
                <a:cs typeface="Calibri"/>
              </a:rPr>
              <a:t>m</a:t>
            </a:r>
            <a:r>
              <a:rPr sz="2800" spc="-20" dirty="0" smtClean="0">
                <a:latin typeface="Calibri"/>
                <a:cs typeface="Calibri"/>
              </a:rPr>
              <a:t>s</a:t>
            </a:r>
            <a:r>
              <a:rPr sz="2800" spc="5" dirty="0" smtClean="0">
                <a:latin typeface="Calibri"/>
                <a:cs typeface="Calibri"/>
              </a:rPr>
              <a:t>.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sz="2800" spc="-10" dirty="0" smtClean="0">
                <a:latin typeface="Calibri"/>
                <a:cs typeface="Calibri"/>
              </a:rPr>
              <a:t>H</a:t>
            </a:r>
            <a:r>
              <a:rPr sz="2800" spc="10" dirty="0" smtClean="0">
                <a:latin typeface="Calibri"/>
                <a:cs typeface="Calibri"/>
              </a:rPr>
              <a:t>e</a:t>
            </a:r>
            <a:r>
              <a:rPr sz="2800" dirty="0" smtClean="0">
                <a:latin typeface="Calibri"/>
                <a:cs typeface="Calibri"/>
              </a:rPr>
              <a:t> </a:t>
            </a:r>
            <a:r>
              <a:rPr sz="2800" spc="35" dirty="0">
                <a:latin typeface="Calibri"/>
                <a:cs typeface="Calibri"/>
              </a:rPr>
              <a:t>a</a:t>
            </a:r>
            <a:r>
              <a:rPr sz="2800" spc="10" dirty="0">
                <a:latin typeface="Calibri"/>
                <a:cs typeface="Calibri"/>
              </a:rPr>
              <a:t>l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o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20" dirty="0">
                <a:latin typeface="Calibri"/>
                <a:cs typeface="Calibri"/>
              </a:rPr>
              <a:t>h</a:t>
            </a:r>
            <a:r>
              <a:rPr sz="2800" spc="35" dirty="0">
                <a:latin typeface="Calibri"/>
                <a:cs typeface="Calibri"/>
              </a:rPr>
              <a:t>a</a:t>
            </a:r>
            <a:r>
              <a:rPr sz="2800" spc="5" dirty="0">
                <a:latin typeface="Calibri"/>
                <a:cs typeface="Calibri"/>
              </a:rPr>
              <a:t>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20" dirty="0">
                <a:latin typeface="Calibri"/>
                <a:cs typeface="Calibri"/>
              </a:rPr>
              <a:t>n</a:t>
            </a:r>
            <a:r>
              <a:rPr sz="2800" spc="15" dirty="0">
                <a:latin typeface="Calibri"/>
                <a:cs typeface="Calibri"/>
              </a:rPr>
              <a:t>o</a:t>
            </a:r>
            <a:r>
              <a:rPr sz="2800" spc="5" dirty="0">
                <a:latin typeface="Calibri"/>
                <a:cs typeface="Calibri"/>
              </a:rPr>
              <a:t>c</a:t>
            </a:r>
            <a:r>
              <a:rPr sz="2800" spc="20" dirty="0">
                <a:latin typeface="Calibri"/>
                <a:cs typeface="Calibri"/>
              </a:rPr>
              <a:t>tu</a:t>
            </a:r>
            <a:r>
              <a:rPr sz="2800" spc="-20" dirty="0">
                <a:latin typeface="Calibri"/>
                <a:cs typeface="Calibri"/>
              </a:rPr>
              <a:t>r</a:t>
            </a:r>
            <a:r>
              <a:rPr sz="2800" spc="20" dirty="0">
                <a:latin typeface="Calibri"/>
                <a:cs typeface="Calibri"/>
              </a:rPr>
              <a:t>n</a:t>
            </a:r>
            <a:r>
              <a:rPr sz="2800" spc="35" dirty="0">
                <a:latin typeface="Calibri"/>
                <a:cs typeface="Calibri"/>
              </a:rPr>
              <a:t>a</a:t>
            </a:r>
            <a:r>
              <a:rPr sz="2800" spc="5" dirty="0">
                <a:latin typeface="Calibri"/>
                <a:cs typeface="Calibri"/>
              </a:rPr>
              <a:t>l</a:t>
            </a:r>
            <a:r>
              <a:rPr sz="2800" spc="-204" dirty="0">
                <a:latin typeface="Calibri"/>
                <a:cs typeface="Calibri"/>
              </a:rPr>
              <a:t> </a:t>
            </a:r>
            <a:r>
              <a:rPr sz="2800" spc="-8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y</a:t>
            </a:r>
            <a:r>
              <a:rPr sz="2800" spc="35" dirty="0">
                <a:latin typeface="Calibri"/>
                <a:cs typeface="Calibri"/>
              </a:rPr>
              <a:t>m</a:t>
            </a:r>
            <a:r>
              <a:rPr sz="2800" spc="15" dirty="0">
                <a:latin typeface="Calibri"/>
                <a:cs typeface="Calibri"/>
              </a:rPr>
              <a:t>pto</a:t>
            </a:r>
            <a:r>
              <a:rPr sz="2800" spc="35" dirty="0">
                <a:latin typeface="Calibri"/>
                <a:cs typeface="Calibri"/>
              </a:rPr>
              <a:t>m</a:t>
            </a:r>
            <a:r>
              <a:rPr sz="2800" spc="5" dirty="0">
                <a:latin typeface="Calibri"/>
                <a:cs typeface="Calibri"/>
              </a:rPr>
              <a:t>s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spc="35" dirty="0">
                <a:latin typeface="Calibri"/>
                <a:cs typeface="Calibri"/>
              </a:rPr>
              <a:t>a</a:t>
            </a:r>
            <a:r>
              <a:rPr sz="2800" spc="5" dirty="0">
                <a:latin typeface="Calibri"/>
                <a:cs typeface="Calibri"/>
              </a:rPr>
              <a:t>t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1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35" dirty="0">
                <a:latin typeface="Calibri"/>
                <a:cs typeface="Calibri"/>
              </a:rPr>
              <a:t>a</a:t>
            </a:r>
            <a:r>
              <a:rPr sz="2800" spc="-80" dirty="0">
                <a:latin typeface="Calibri"/>
                <a:cs typeface="Calibri"/>
              </a:rPr>
              <a:t>s</a:t>
            </a:r>
            <a:r>
              <a:rPr sz="2800" spc="5" dirty="0">
                <a:latin typeface="Calibri"/>
                <a:cs typeface="Calibri"/>
              </a:rPr>
              <a:t>t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15" dirty="0">
                <a:latin typeface="Calibri"/>
                <a:cs typeface="Calibri"/>
              </a:rPr>
              <a:t>o</a:t>
            </a:r>
            <a:r>
              <a:rPr sz="2800" spc="20" dirty="0">
                <a:latin typeface="Calibri"/>
                <a:cs typeface="Calibri"/>
              </a:rPr>
              <a:t>n</a:t>
            </a:r>
            <a:r>
              <a:rPr sz="2800" spc="10" dirty="0">
                <a:latin typeface="Calibri"/>
                <a:cs typeface="Calibri"/>
              </a:rPr>
              <a:t>ce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10" dirty="0">
                <a:latin typeface="Calibri"/>
                <a:cs typeface="Calibri"/>
              </a:rPr>
              <a:t>a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35" dirty="0" smtClean="0">
                <a:latin typeface="Calibri"/>
                <a:cs typeface="Calibri"/>
              </a:rPr>
              <a:t>w</a:t>
            </a:r>
            <a:r>
              <a:rPr sz="2800" spc="-15" dirty="0" smtClean="0">
                <a:latin typeface="Calibri"/>
                <a:cs typeface="Calibri"/>
              </a:rPr>
              <a:t>eek</a:t>
            </a:r>
            <a:r>
              <a:rPr sz="2800" spc="5" dirty="0" smtClean="0">
                <a:latin typeface="Calibri"/>
                <a:cs typeface="Calibri"/>
              </a:rPr>
              <a:t>.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sz="2800" spc="-10" dirty="0" smtClean="0">
                <a:latin typeface="Calibri"/>
                <a:cs typeface="Calibri"/>
              </a:rPr>
              <a:t>H</a:t>
            </a:r>
            <a:r>
              <a:rPr sz="2800" spc="10" dirty="0" smtClean="0">
                <a:latin typeface="Calibri"/>
                <a:cs typeface="Calibri"/>
              </a:rPr>
              <a:t>i</a:t>
            </a:r>
            <a:r>
              <a:rPr sz="2800" spc="5" dirty="0" smtClean="0">
                <a:latin typeface="Calibri"/>
                <a:cs typeface="Calibri"/>
              </a:rPr>
              <a:t>s  </a:t>
            </a:r>
            <a:r>
              <a:rPr sz="2800" spc="15" dirty="0">
                <a:latin typeface="Calibri"/>
                <a:cs typeface="Calibri"/>
              </a:rPr>
              <a:t>FEV1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was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15" dirty="0">
                <a:latin typeface="Calibri"/>
                <a:cs typeface="Calibri"/>
              </a:rPr>
              <a:t>84</a:t>
            </a:r>
            <a:r>
              <a:rPr sz="2800" spc="15" dirty="0" smtClean="0">
                <a:latin typeface="Calibri"/>
                <a:cs typeface="Calibri"/>
              </a:rPr>
              <a:t>%.</a:t>
            </a:r>
            <a:r>
              <a:rPr lang="en-US" sz="2800" spc="15" dirty="0" smtClean="0">
                <a:latin typeface="Calibri"/>
                <a:cs typeface="Calibri"/>
              </a:rPr>
              <a:t> </a:t>
            </a:r>
            <a:r>
              <a:rPr sz="2800" spc="20" dirty="0" smtClean="0">
                <a:latin typeface="Calibri"/>
                <a:cs typeface="Calibri"/>
              </a:rPr>
              <a:t>What</a:t>
            </a:r>
            <a:r>
              <a:rPr sz="2800" spc="-140" dirty="0" smtClean="0">
                <a:latin typeface="Calibri"/>
                <a:cs typeface="Calibri"/>
              </a:rPr>
              <a:t> </a:t>
            </a:r>
            <a:r>
              <a:rPr sz="2800" spc="10" dirty="0">
                <a:latin typeface="Calibri"/>
                <a:cs typeface="Calibri"/>
              </a:rPr>
              <a:t>is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10" dirty="0">
                <a:latin typeface="Calibri"/>
                <a:cs typeface="Calibri"/>
              </a:rPr>
              <a:t>his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symptom</a:t>
            </a:r>
            <a:r>
              <a:rPr sz="2800" spc="-1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control</a:t>
            </a:r>
            <a:r>
              <a:rPr sz="2800" spc="-1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classification</a:t>
            </a:r>
            <a:r>
              <a:rPr sz="2800" dirty="0" smtClean="0">
                <a:latin typeface="Calibri"/>
                <a:cs typeface="Calibri"/>
              </a:rPr>
              <a:t>?</a:t>
            </a:r>
            <a:endParaRPr sz="4050" dirty="0">
              <a:latin typeface="Times New Roman"/>
              <a:cs typeface="Times New Roman"/>
            </a:endParaRPr>
          </a:p>
          <a:p>
            <a:pPr marL="598805" indent="-586740">
              <a:lnSpc>
                <a:spcPct val="100000"/>
              </a:lnSpc>
              <a:buAutoNum type="alphaUcParenBoth"/>
              <a:tabLst>
                <a:tab pos="598805" algn="l"/>
                <a:tab pos="599440" algn="l"/>
              </a:tabLst>
            </a:pPr>
            <a:r>
              <a:rPr sz="2800" spc="-25" dirty="0">
                <a:latin typeface="Calibri"/>
                <a:cs typeface="Calibri"/>
              </a:rPr>
              <a:t>Well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controlled</a:t>
            </a:r>
          </a:p>
          <a:p>
            <a:pPr marL="583565" indent="-571500">
              <a:lnSpc>
                <a:spcPct val="100000"/>
              </a:lnSpc>
              <a:spcBef>
                <a:spcPts val="665"/>
              </a:spcBef>
              <a:buAutoNum type="alphaUcParenBoth"/>
              <a:tabLst>
                <a:tab pos="583565" algn="l"/>
                <a:tab pos="584200" algn="l"/>
              </a:tabLst>
            </a:pPr>
            <a:r>
              <a:rPr sz="2800" spc="-5" dirty="0">
                <a:latin typeface="Calibri"/>
                <a:cs typeface="Calibri"/>
              </a:rPr>
              <a:t>Partly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controlled</a:t>
            </a:r>
          </a:p>
          <a:p>
            <a:pPr marL="575945" indent="-563880">
              <a:lnSpc>
                <a:spcPct val="100000"/>
              </a:lnSpc>
              <a:spcBef>
                <a:spcPts val="725"/>
              </a:spcBef>
              <a:buAutoNum type="alphaUcParenBoth"/>
              <a:tabLst>
                <a:tab pos="575945" algn="l"/>
                <a:tab pos="576580" algn="l"/>
              </a:tabLst>
            </a:pPr>
            <a:r>
              <a:rPr sz="2800" dirty="0">
                <a:latin typeface="Calibri"/>
                <a:cs typeface="Calibri"/>
              </a:rPr>
              <a:t>Uncontrolled</a:t>
            </a:r>
          </a:p>
        </p:txBody>
      </p:sp>
      <p:sp>
        <p:nvSpPr>
          <p:cNvPr id="5" name="Oval 4"/>
          <p:cNvSpPr/>
          <p:nvPr/>
        </p:nvSpPr>
        <p:spPr>
          <a:xfrm>
            <a:off x="838200" y="4664597"/>
            <a:ext cx="435015" cy="371649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9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BRONCHIAL ASTHMA</a:t>
            </a:r>
            <a:endParaRPr lang="en-US" dirty="0"/>
          </a:p>
        </p:txBody>
      </p:sp>
      <p:sp>
        <p:nvSpPr>
          <p:cNvPr id="4" name="object 2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3439403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0" marR="5080" indent="0">
              <a:lnSpc>
                <a:spcPts val="3000"/>
              </a:lnSpc>
              <a:spcBef>
                <a:spcPts val="520"/>
              </a:spcBef>
              <a:buNone/>
            </a:pPr>
            <a:r>
              <a:rPr lang="en-US" b="1" spc="10" dirty="0" smtClean="0">
                <a:latin typeface="Calibri"/>
                <a:cs typeface="Calibri"/>
              </a:rPr>
              <a:t>2.</a:t>
            </a:r>
            <a:r>
              <a:rPr sz="2800" spc="-30" dirty="0" smtClean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Having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any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10" dirty="0">
                <a:latin typeface="Calibri"/>
                <a:cs typeface="Calibri"/>
              </a:rPr>
              <a:t>of</a:t>
            </a:r>
            <a:r>
              <a:rPr sz="2800" dirty="0">
                <a:latin typeface="Calibri"/>
                <a:cs typeface="Calibri"/>
              </a:rPr>
              <a:t> these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risk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factors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increases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15" dirty="0">
                <a:latin typeface="Calibri"/>
                <a:cs typeface="Calibri"/>
              </a:rPr>
              <a:t>the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patient’s</a:t>
            </a:r>
            <a:r>
              <a:rPr sz="2800" spc="-18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risk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10" dirty="0">
                <a:latin typeface="Calibri"/>
                <a:cs typeface="Calibri"/>
              </a:rPr>
              <a:t>of  </a:t>
            </a:r>
            <a:r>
              <a:rPr sz="2800" dirty="0">
                <a:latin typeface="Calibri"/>
                <a:cs typeface="Calibri"/>
              </a:rPr>
              <a:t>exacerbations</a:t>
            </a:r>
            <a:r>
              <a:rPr sz="2800" spc="-1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even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if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they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have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few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asthma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symptoms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EXCEPT</a:t>
            </a:r>
            <a:r>
              <a:rPr sz="2800" spc="-10" dirty="0">
                <a:latin typeface="Calibri"/>
                <a:cs typeface="Calibri"/>
              </a:rPr>
              <a:t>:</a:t>
            </a:r>
            <a:endParaRPr sz="2800" dirty="0">
              <a:latin typeface="Calibri"/>
              <a:cs typeface="Calibri"/>
            </a:endParaRPr>
          </a:p>
          <a:p>
            <a:pPr marL="515620" indent="-502920">
              <a:lnSpc>
                <a:spcPct val="100000"/>
              </a:lnSpc>
              <a:spcBef>
                <a:spcPts val="690"/>
              </a:spcBef>
              <a:buAutoNum type="alphaUcParenBoth"/>
              <a:tabLst>
                <a:tab pos="515620" algn="l"/>
              </a:tabLst>
            </a:pPr>
            <a:r>
              <a:rPr sz="2800" spc="10" dirty="0">
                <a:latin typeface="Calibri"/>
                <a:cs typeface="Calibri"/>
              </a:rPr>
              <a:t>Lower </a:t>
            </a:r>
            <a:r>
              <a:rPr sz="2800" dirty="0">
                <a:latin typeface="Calibri"/>
                <a:cs typeface="Calibri"/>
              </a:rPr>
              <a:t>bronchodilator</a:t>
            </a:r>
            <a:r>
              <a:rPr sz="2800" spc="-3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reversibility</a:t>
            </a:r>
            <a:endParaRPr sz="2800" dirty="0">
              <a:latin typeface="Calibri"/>
              <a:cs typeface="Calibri"/>
            </a:endParaRPr>
          </a:p>
          <a:p>
            <a:pPr marL="500380" indent="-488315">
              <a:lnSpc>
                <a:spcPct val="100000"/>
              </a:lnSpc>
              <a:spcBef>
                <a:spcPts val="665"/>
              </a:spcBef>
              <a:buAutoNum type="alphaUcParenBoth"/>
              <a:tabLst>
                <a:tab pos="501015" algn="l"/>
              </a:tabLst>
            </a:pPr>
            <a:r>
              <a:rPr sz="2800" dirty="0">
                <a:latin typeface="Calibri"/>
                <a:cs typeface="Calibri"/>
              </a:rPr>
              <a:t>Obesity</a:t>
            </a:r>
          </a:p>
          <a:p>
            <a:pPr marL="499745" indent="-487680">
              <a:lnSpc>
                <a:spcPct val="100000"/>
              </a:lnSpc>
              <a:spcBef>
                <a:spcPts val="665"/>
              </a:spcBef>
              <a:buAutoNum type="alphaUcParenBoth"/>
              <a:tabLst>
                <a:tab pos="500380" algn="l"/>
              </a:tabLst>
            </a:pPr>
            <a:r>
              <a:rPr sz="2800" dirty="0">
                <a:latin typeface="Calibri"/>
                <a:cs typeface="Calibri"/>
              </a:rPr>
              <a:t>High </a:t>
            </a:r>
            <a:r>
              <a:rPr sz="2800" spc="15" dirty="0">
                <a:latin typeface="Calibri"/>
                <a:cs typeface="Calibri"/>
              </a:rPr>
              <a:t>SABA</a:t>
            </a:r>
            <a:r>
              <a:rPr sz="2800" spc="-195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use</a:t>
            </a:r>
            <a:endParaRPr sz="2800" dirty="0">
              <a:latin typeface="Calibri"/>
              <a:cs typeface="Calibri"/>
            </a:endParaRPr>
          </a:p>
          <a:p>
            <a:pPr marL="530225" indent="-518159">
              <a:lnSpc>
                <a:spcPct val="100000"/>
              </a:lnSpc>
              <a:spcBef>
                <a:spcPts val="660"/>
              </a:spcBef>
              <a:buAutoNum type="alphaUcParenBoth"/>
              <a:tabLst>
                <a:tab pos="530860" algn="l"/>
              </a:tabLst>
            </a:pPr>
            <a:r>
              <a:rPr sz="2800" dirty="0">
                <a:latin typeface="Calibri"/>
                <a:cs typeface="Calibri"/>
              </a:rPr>
              <a:t>Chronic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rhinosinusitis</a:t>
            </a:r>
            <a:endParaRPr sz="2800" dirty="0">
              <a:latin typeface="Calibri"/>
              <a:cs typeface="Calibri"/>
            </a:endParaRPr>
          </a:p>
          <a:p>
            <a:pPr marL="484505" indent="-472440">
              <a:lnSpc>
                <a:spcPct val="100000"/>
              </a:lnSpc>
              <a:spcBef>
                <a:spcPts val="665"/>
              </a:spcBef>
              <a:buAutoNum type="alphaUcParenBoth"/>
              <a:tabLst>
                <a:tab pos="485140" algn="l"/>
              </a:tabLst>
            </a:pPr>
            <a:r>
              <a:rPr sz="2800" dirty="0">
                <a:latin typeface="Calibri"/>
                <a:cs typeface="Calibri"/>
              </a:rPr>
              <a:t>Pregnancy</a:t>
            </a:r>
          </a:p>
        </p:txBody>
      </p:sp>
      <p:sp>
        <p:nvSpPr>
          <p:cNvPr id="5" name="Oval 4"/>
          <p:cNvSpPr/>
          <p:nvPr/>
        </p:nvSpPr>
        <p:spPr>
          <a:xfrm>
            <a:off x="838200" y="2835797"/>
            <a:ext cx="435015" cy="371649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4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BRONCHIAL ASTHMA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Loida</a:t>
            </a:r>
            <a:r>
              <a:rPr lang="en-US" dirty="0" smtClean="0"/>
              <a:t> is a 42 y/o seamstress with previously controlled asthma who presented with sudden onset of shortness of breath &amp; wheezing after eating “</a:t>
            </a:r>
            <a:r>
              <a:rPr lang="en-US" dirty="0" err="1" smtClean="0"/>
              <a:t>kwek-kwek</a:t>
            </a:r>
            <a:r>
              <a:rPr lang="en-US" dirty="0" smtClean="0"/>
              <a:t>”. She came to the triage in respiratory distress with RR of 32 breaths/min, HR of 124 bpm and BP of 90/60 mmHg.  She appeared agitated, hunched over and spoke only with a few words. How would you manage </a:t>
            </a:r>
            <a:r>
              <a:rPr lang="en-US" dirty="0" err="1" smtClean="0"/>
              <a:t>Loida’s</a:t>
            </a:r>
            <a:r>
              <a:rPr lang="en-US" dirty="0" smtClean="0"/>
              <a:t> case?</a:t>
            </a:r>
          </a:p>
          <a:p>
            <a:pPr marL="0" indent="0">
              <a:buNone/>
            </a:pPr>
            <a:r>
              <a:rPr lang="en-US" dirty="0" smtClean="0"/>
              <a:t>(A). Start her on O2 therapy targeting an O2 saturation of 94%.</a:t>
            </a:r>
          </a:p>
          <a:p>
            <a:pPr marL="0" indent="0">
              <a:buNone/>
            </a:pPr>
            <a:r>
              <a:rPr lang="en-US" dirty="0" smtClean="0"/>
              <a:t>(B). Start her on inhaled SABA at 4 puffs every 20 minutes during the 1</a:t>
            </a:r>
            <a:r>
              <a:rPr lang="en-US" baseline="30000" dirty="0" smtClean="0"/>
              <a:t>st</a:t>
            </a:r>
            <a:r>
              <a:rPr lang="en-US" dirty="0" smtClean="0"/>
              <a:t> hour.</a:t>
            </a:r>
          </a:p>
          <a:p>
            <a:pPr marL="0" indent="0">
              <a:buNone/>
            </a:pPr>
            <a:r>
              <a:rPr lang="en-US" dirty="0" smtClean="0"/>
              <a:t>(C). Transfer </a:t>
            </a:r>
            <a:r>
              <a:rPr lang="en-US" dirty="0" err="1" smtClean="0"/>
              <a:t>Loida</a:t>
            </a:r>
            <a:r>
              <a:rPr lang="en-US" dirty="0" smtClean="0"/>
              <a:t> to the acute care unit.</a:t>
            </a:r>
          </a:p>
          <a:p>
            <a:pPr marL="0" indent="0">
              <a:buNone/>
            </a:pPr>
            <a:r>
              <a:rPr lang="en-US" dirty="0" smtClean="0"/>
              <a:t>(D). All of the above</a:t>
            </a:r>
          </a:p>
        </p:txBody>
      </p:sp>
      <p:sp>
        <p:nvSpPr>
          <p:cNvPr id="4" name="Oval 3"/>
          <p:cNvSpPr/>
          <p:nvPr/>
        </p:nvSpPr>
        <p:spPr>
          <a:xfrm>
            <a:off x="899160" y="5563757"/>
            <a:ext cx="435015" cy="371649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6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DYSPEPSIA &amp; GERD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/>
              <a:t>An endoscopy was done on a 54 year old male with subsequent H. pylori testing </a:t>
            </a:r>
            <a:r>
              <a:rPr lang="en-US" dirty="0" smtClean="0"/>
              <a:t>which </a:t>
            </a:r>
            <a:r>
              <a:rPr lang="en-US" dirty="0"/>
              <a:t>turned out positive. You want to start him on </a:t>
            </a:r>
            <a:r>
              <a:rPr lang="en-US" dirty="0" err="1"/>
              <a:t>H.pylori</a:t>
            </a:r>
            <a:r>
              <a:rPr lang="en-US" dirty="0"/>
              <a:t> treatment. Which of the following is the appropriate treatment against H. </a:t>
            </a:r>
            <a:r>
              <a:rPr lang="en-US" dirty="0" smtClean="0"/>
              <a:t>pylori? </a:t>
            </a:r>
          </a:p>
          <a:p>
            <a:pPr marL="0" indent="0">
              <a:buNone/>
            </a:pPr>
            <a:r>
              <a:rPr lang="en-US" dirty="0" smtClean="0"/>
              <a:t>(A.) Omeprazole </a:t>
            </a:r>
            <a:r>
              <a:rPr lang="en-US" dirty="0"/>
              <a:t>40mg/cap BID +Clarithromycin 500mg/tab 1 tab OD </a:t>
            </a:r>
            <a:r>
              <a:rPr lang="en-US" dirty="0" smtClean="0"/>
              <a:t>+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Metronidazole </a:t>
            </a:r>
            <a:r>
              <a:rPr lang="en-US" dirty="0"/>
              <a:t>500mg/tab 1 tab BID for </a:t>
            </a:r>
            <a:r>
              <a:rPr lang="en-US" dirty="0" smtClean="0"/>
              <a:t>10 </a:t>
            </a:r>
            <a:r>
              <a:rPr lang="en-US" dirty="0"/>
              <a:t>days. </a:t>
            </a:r>
          </a:p>
          <a:p>
            <a:pPr marL="0" indent="0">
              <a:buNone/>
            </a:pPr>
            <a:r>
              <a:rPr lang="en-US" dirty="0" smtClean="0"/>
              <a:t>(B.) Pantoprazole </a:t>
            </a:r>
            <a:r>
              <a:rPr lang="en-US" dirty="0"/>
              <a:t>40mg/cap OD + Clarithromycin 500mg/tab 1 tab BID </a:t>
            </a:r>
            <a:r>
              <a:rPr lang="en-US" dirty="0" smtClean="0"/>
              <a:t>+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Amoxicillin </a:t>
            </a:r>
            <a:r>
              <a:rPr lang="en-US" dirty="0"/>
              <a:t>500mg/tab 1 cap TID for 7 days. </a:t>
            </a:r>
          </a:p>
          <a:p>
            <a:pPr marL="0" indent="0">
              <a:buNone/>
            </a:pPr>
            <a:r>
              <a:rPr lang="en-US" dirty="0" smtClean="0"/>
              <a:t>(C.) </a:t>
            </a:r>
            <a:r>
              <a:rPr lang="en-US" dirty="0" err="1" smtClean="0"/>
              <a:t>Rabeprazole</a:t>
            </a:r>
            <a:r>
              <a:rPr lang="en-US" dirty="0" smtClean="0"/>
              <a:t> 20mg/cap </a:t>
            </a:r>
            <a:r>
              <a:rPr lang="en-US" dirty="0"/>
              <a:t>BID + Clarithromycin 500mg/tab 1 tab BID </a:t>
            </a:r>
            <a:r>
              <a:rPr lang="en-US" dirty="0" smtClean="0"/>
              <a:t>+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/>
              <a:t>Amoxicillin 500mg/tab 2 caps </a:t>
            </a:r>
            <a:r>
              <a:rPr lang="en-US" dirty="0" smtClean="0"/>
              <a:t>BID </a:t>
            </a:r>
            <a:r>
              <a:rPr lang="en-US" dirty="0"/>
              <a:t>for </a:t>
            </a:r>
            <a:r>
              <a:rPr lang="en-US" dirty="0" smtClean="0"/>
              <a:t>10 days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(D.) Esomeprazole </a:t>
            </a:r>
            <a:r>
              <a:rPr lang="en-US" dirty="0"/>
              <a:t>40mg/cap OD + Amoxicillin 500mg 2 caps BID </a:t>
            </a:r>
            <a:r>
              <a:rPr lang="en-US" dirty="0" smtClean="0"/>
              <a:t>+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Metronidazole </a:t>
            </a:r>
            <a:r>
              <a:rPr lang="en-US" dirty="0"/>
              <a:t>500mg 1 tab BID for 14 days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99160" y="4434841"/>
            <a:ext cx="435015" cy="441959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2. A </a:t>
            </a:r>
            <a:r>
              <a:rPr lang="en-US" dirty="0"/>
              <a:t>57 year old man presented with a 6 month history of daily epigastric discomfort relieved with food intake. He also had difficulty of swallowing </a:t>
            </a:r>
            <a:r>
              <a:rPr lang="en-US" dirty="0" smtClean="0"/>
              <a:t>and odynophagia. He </a:t>
            </a:r>
            <a:r>
              <a:rPr lang="en-US" dirty="0"/>
              <a:t>was otherwise healthy, had no other gastrointestinal complaints, and had not lost weight. He did not smoke and was a social drinker. </a:t>
            </a:r>
            <a:r>
              <a:rPr lang="en-US" dirty="0" smtClean="0"/>
              <a:t>Physical </a:t>
            </a:r>
            <a:r>
              <a:rPr lang="en-US" dirty="0"/>
              <a:t>examination and basic laboratory tests (complete blood count, basic metabolic panel, and urinalysis) were </a:t>
            </a:r>
            <a:r>
              <a:rPr lang="en-US" dirty="0" smtClean="0"/>
              <a:t>normal. What </a:t>
            </a:r>
            <a:r>
              <a:rPr lang="en-US" dirty="0"/>
              <a:t>is the best diagnostic and management strategy for this </a:t>
            </a:r>
            <a:r>
              <a:rPr lang="en-US" dirty="0" smtClean="0"/>
              <a:t>patient? </a:t>
            </a:r>
          </a:p>
          <a:p>
            <a:pPr marL="0" indent="0">
              <a:buNone/>
            </a:pPr>
            <a:r>
              <a:rPr lang="en-US" dirty="0"/>
              <a:t>A. </a:t>
            </a:r>
            <a:r>
              <a:rPr lang="en-US" dirty="0" smtClean="0"/>
              <a:t>Prompt </a:t>
            </a:r>
            <a:r>
              <a:rPr lang="en-US" dirty="0"/>
              <a:t>endoscopy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B. An </a:t>
            </a:r>
            <a:r>
              <a:rPr lang="en-US" dirty="0"/>
              <a:t>empiric trial of anti-secretory drugs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C. </a:t>
            </a:r>
            <a:r>
              <a:rPr lang="en-US" dirty="0" smtClean="0"/>
              <a:t>Test </a:t>
            </a:r>
            <a:r>
              <a:rPr lang="en-US" dirty="0"/>
              <a:t>for </a:t>
            </a:r>
            <a:r>
              <a:rPr lang="en-US" i="1" dirty="0"/>
              <a:t>H. pylori </a:t>
            </a:r>
            <a:r>
              <a:rPr lang="en-US" dirty="0"/>
              <a:t>and treat those who test positive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D. </a:t>
            </a:r>
            <a:r>
              <a:rPr lang="en-US" dirty="0" smtClean="0"/>
              <a:t>Test </a:t>
            </a:r>
            <a:r>
              <a:rPr lang="en-US" dirty="0"/>
              <a:t>for </a:t>
            </a:r>
            <a:r>
              <a:rPr lang="en-US" i="1" dirty="0"/>
              <a:t>H. pylori </a:t>
            </a:r>
            <a:r>
              <a:rPr lang="en-US" dirty="0"/>
              <a:t>and perform endoscopy on those who test positive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E. </a:t>
            </a:r>
            <a:r>
              <a:rPr lang="en-US" dirty="0" smtClean="0"/>
              <a:t>Barium </a:t>
            </a:r>
            <a:r>
              <a:rPr lang="en-US" dirty="0"/>
              <a:t>swallow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22960" y="3855721"/>
            <a:ext cx="435015" cy="441959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DYSPEPSIA &amp; GERD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0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When </a:t>
            </a:r>
            <a:r>
              <a:rPr lang="en-US" dirty="0"/>
              <a:t>a patient presents with indigestion and they have no red flags or indications of alternative </a:t>
            </a:r>
            <a:r>
              <a:rPr lang="en-US" dirty="0" smtClean="0"/>
              <a:t>causes </a:t>
            </a:r>
            <a:r>
              <a:rPr lang="en-US" dirty="0"/>
              <a:t>for their symptoms, which of the following features is the most important in determining </a:t>
            </a:r>
            <a:r>
              <a:rPr lang="en-US" dirty="0" smtClean="0"/>
              <a:t>management?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Belching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Bloating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Early Satiety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Heartburn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Feeling of fullness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4648201"/>
            <a:ext cx="435015" cy="441959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DYSPEPSIA &amp; GERD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0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LEPTOSPIROSIS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 27 y/o truck driver waded in flood waters yesterday when his vehicle stalled in the middle of the road after a torrential downpour. He walked thru flooded alleyways for about 30 minutes. Upon physical examination, he was noted to have an abrasion on his left foot. What post-exposure prophylaxis would you prescribe this patient?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</a:t>
            </a:r>
            <a:r>
              <a:rPr lang="en-US" dirty="0" err="1" smtClean="0"/>
              <a:t>Doxycyline</a:t>
            </a:r>
            <a:r>
              <a:rPr lang="en-US" dirty="0" smtClean="0"/>
              <a:t> 100mg/cap 2 caps daily for 3-5 days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</a:t>
            </a:r>
            <a:r>
              <a:rPr lang="en-US" dirty="0" err="1" smtClean="0"/>
              <a:t>Doxycyline</a:t>
            </a:r>
            <a:r>
              <a:rPr lang="en-US" dirty="0" smtClean="0"/>
              <a:t> 100mg/cap 2 caps as single dose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</a:t>
            </a:r>
            <a:r>
              <a:rPr lang="en-US" dirty="0" err="1" smtClean="0"/>
              <a:t>Doxycyline</a:t>
            </a:r>
            <a:r>
              <a:rPr lang="en-US" dirty="0" smtClean="0"/>
              <a:t> 100mg/cap 2 caps once a week from time of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exposure up to 1 month after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 Azithromycin 500mg/tab 2 tabs OD on day</a:t>
            </a:r>
          </a:p>
        </p:txBody>
      </p:sp>
      <p:sp>
        <p:nvSpPr>
          <p:cNvPr id="4" name="Oval 3"/>
          <p:cNvSpPr/>
          <p:nvPr/>
        </p:nvSpPr>
        <p:spPr>
          <a:xfrm flipH="1">
            <a:off x="1592579" y="3594896"/>
            <a:ext cx="601981" cy="465454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1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LEPTOSPIROSIS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Which among these clinical features of a patient with leptospirosis will warrant prompt hospital admission?</a:t>
            </a:r>
          </a:p>
          <a:p>
            <a:pPr marL="514350" indent="-514350">
              <a:buAutoNum type="alphaUcPeriod"/>
            </a:pPr>
            <a:r>
              <a:rPr lang="en-US" dirty="0" smtClean="0"/>
              <a:t>Stable vital signs</a:t>
            </a:r>
          </a:p>
          <a:p>
            <a:pPr marL="514350" indent="-514350">
              <a:buAutoNum type="alphaUcPeriod"/>
            </a:pPr>
            <a:r>
              <a:rPr lang="en-US" dirty="0" smtClean="0"/>
              <a:t>Absence of </a:t>
            </a:r>
            <a:r>
              <a:rPr lang="en-US" dirty="0" err="1" smtClean="0"/>
              <a:t>mengismus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Good urine output</a:t>
            </a:r>
          </a:p>
          <a:p>
            <a:pPr marL="514350" indent="-514350">
              <a:buAutoNum type="alphaUcPeriod"/>
            </a:pPr>
            <a:r>
              <a:rPr lang="en-US" dirty="0" smtClean="0"/>
              <a:t>Vomiting &amp; diarrhea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 flipH="1">
            <a:off x="769619" y="4219736"/>
            <a:ext cx="601981" cy="465454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1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638</Words>
  <Application>Microsoft Macintosh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Times New Roman</vt:lpstr>
      <vt:lpstr>Arial</vt:lpstr>
      <vt:lpstr>Office Theme</vt:lpstr>
      <vt:lpstr>POST-TEST</vt:lpstr>
      <vt:lpstr>BRONCHIAL ASTHMA</vt:lpstr>
      <vt:lpstr>BRONCHIAL ASTHMA</vt:lpstr>
      <vt:lpstr>BRONCHIAL ASTHMA</vt:lpstr>
      <vt:lpstr>DYSPEPSIA &amp; GERD</vt:lpstr>
      <vt:lpstr>DYSPEPSIA &amp; GERD</vt:lpstr>
      <vt:lpstr>DYSPEPSIA &amp; GERD</vt:lpstr>
      <vt:lpstr>LEPTOSPIROSIS</vt:lpstr>
      <vt:lpstr>LEPTOSPIROSIS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POST-TEST</dc:title>
  <dc:creator>Microsoft Office User</dc:creator>
  <cp:lastModifiedBy>Microsoft Office User</cp:lastModifiedBy>
  <cp:revision>7</cp:revision>
  <dcterms:created xsi:type="dcterms:W3CDTF">2020-08-17T15:47:14Z</dcterms:created>
  <dcterms:modified xsi:type="dcterms:W3CDTF">2020-08-17T18:21:11Z</dcterms:modified>
</cp:coreProperties>
</file>