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78" r:id="rId3"/>
    <p:sldId id="279" r:id="rId4"/>
    <p:sldId id="257" r:id="rId5"/>
    <p:sldId id="281" r:id="rId6"/>
    <p:sldId id="280" r:id="rId7"/>
    <p:sldId id="258" r:id="rId8"/>
    <p:sldId id="260" r:id="rId9"/>
    <p:sldId id="259"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8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4496"/>
  </p:normalViewPr>
  <p:slideViewPr>
    <p:cSldViewPr snapToGrid="0">
      <p:cViewPr varScale="1">
        <p:scale>
          <a:sx n="73" d="100"/>
          <a:sy n="73" d="100"/>
        </p:scale>
        <p:origin x="38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99217A-688E-A440-B110-F954B466A525}" type="datetimeFigureOut">
              <a:rPr lang="en-US" smtClean="0"/>
              <a:t>8/10/20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6B2F6A-CC9D-A048-90A0-B61DC68E246C}" type="slidenum">
              <a:rPr lang="en-US" smtClean="0"/>
              <a:t>‹#›</a:t>
            </a:fld>
            <a:endParaRPr lang="en-US"/>
          </a:p>
        </p:txBody>
      </p:sp>
    </p:spTree>
    <p:extLst>
      <p:ext uri="{BB962C8B-B14F-4D97-AF65-F5344CB8AC3E}">
        <p14:creationId xmlns:p14="http://schemas.microsoft.com/office/powerpoint/2010/main" val="1376264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a:t>Direct person-to-person transmission is the primary means of transmission of severe acute respiratory syndrome coronavirus 2 (SARS-CoV-2). It is thought to occur through close-range contact, mainly via respiratory droplets; virus released in the respiratory secretions when a person with infection coughs, sneezes, or talks can infect another person if it makes direct contact with the mucous membranes; infection might also occur if a person's hands are contaminated by droplets or by touching contaminated surfaces and then they touch their eyes, nose, or mouth. Droplets typically do not travel more than six feet (about two meters). </a:t>
            </a:r>
            <a:endParaRPr lang="en-US" dirty="0"/>
          </a:p>
        </p:txBody>
      </p:sp>
      <p:sp>
        <p:nvSpPr>
          <p:cNvPr id="4" name="Slide Number Placeholder 3"/>
          <p:cNvSpPr>
            <a:spLocks noGrp="1"/>
          </p:cNvSpPr>
          <p:nvPr>
            <p:ph type="sldNum" sz="quarter" idx="5"/>
          </p:nvPr>
        </p:nvSpPr>
        <p:spPr/>
        <p:txBody>
          <a:bodyPr/>
          <a:lstStyle/>
          <a:p>
            <a:fld id="{AC6B2F6A-CC9D-A048-90A0-B61DC68E246C}" type="slidenum">
              <a:rPr lang="en-US" smtClean="0"/>
              <a:t>3</a:t>
            </a:fld>
            <a:endParaRPr lang="en-US"/>
          </a:p>
        </p:txBody>
      </p:sp>
    </p:spTree>
    <p:extLst>
      <p:ext uri="{BB962C8B-B14F-4D97-AF65-F5344CB8AC3E}">
        <p14:creationId xmlns:p14="http://schemas.microsoft.com/office/powerpoint/2010/main" val="325027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DE540-0F1A-45D8-91E0-F8CA7AB685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A6645F-08F3-4101-91EB-6E452A0FCC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0AA04E-5143-4FA3-91CD-59E0CCFE38DD}"/>
              </a:ext>
            </a:extLst>
          </p:cNvPr>
          <p:cNvSpPr>
            <a:spLocks noGrp="1"/>
          </p:cNvSpPr>
          <p:nvPr>
            <p:ph type="dt" sz="half" idx="10"/>
          </p:nvPr>
        </p:nvSpPr>
        <p:spPr/>
        <p:txBody>
          <a:bodyPr/>
          <a:lstStyle/>
          <a:p>
            <a:fld id="{874D184D-8AC2-4F64-B8A0-0CAF0616D884}" type="datetimeFigureOut">
              <a:rPr lang="en-US" smtClean="0"/>
              <a:t>8/10/20</a:t>
            </a:fld>
            <a:endParaRPr lang="en-US"/>
          </a:p>
        </p:txBody>
      </p:sp>
      <p:sp>
        <p:nvSpPr>
          <p:cNvPr id="5" name="Footer Placeholder 4">
            <a:extLst>
              <a:ext uri="{FF2B5EF4-FFF2-40B4-BE49-F238E27FC236}">
                <a16:creationId xmlns:a16="http://schemas.microsoft.com/office/drawing/2014/main" id="{5B4407D1-9865-4DBC-9860-391DE55DF0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248123-AB08-43DB-B5A5-FF5AA539C2D0}"/>
              </a:ext>
            </a:extLst>
          </p:cNvPr>
          <p:cNvSpPr>
            <a:spLocks noGrp="1"/>
          </p:cNvSpPr>
          <p:nvPr>
            <p:ph type="sldNum" sz="quarter" idx="12"/>
          </p:nvPr>
        </p:nvSpPr>
        <p:spPr/>
        <p:txBody>
          <a:bodyPr/>
          <a:lstStyle/>
          <a:p>
            <a:fld id="{9E437972-30E3-41DF-8876-13C7E482E436}" type="slidenum">
              <a:rPr lang="en-US" smtClean="0"/>
              <a:t>‹#›</a:t>
            </a:fld>
            <a:endParaRPr lang="en-US"/>
          </a:p>
        </p:txBody>
      </p:sp>
    </p:spTree>
    <p:extLst>
      <p:ext uri="{BB962C8B-B14F-4D97-AF65-F5344CB8AC3E}">
        <p14:creationId xmlns:p14="http://schemas.microsoft.com/office/powerpoint/2010/main" val="2894643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08053-8E6C-4BD9-882F-404162A9A5B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0FF022-5F64-44D1-A13C-C68871ADE1B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301D8E-6B47-46DB-B8BE-F6E2D760FB67}"/>
              </a:ext>
            </a:extLst>
          </p:cNvPr>
          <p:cNvSpPr>
            <a:spLocks noGrp="1"/>
          </p:cNvSpPr>
          <p:nvPr>
            <p:ph type="dt" sz="half" idx="10"/>
          </p:nvPr>
        </p:nvSpPr>
        <p:spPr/>
        <p:txBody>
          <a:bodyPr/>
          <a:lstStyle/>
          <a:p>
            <a:fld id="{874D184D-8AC2-4F64-B8A0-0CAF0616D884}" type="datetimeFigureOut">
              <a:rPr lang="en-US" smtClean="0"/>
              <a:t>8/10/20</a:t>
            </a:fld>
            <a:endParaRPr lang="en-US"/>
          </a:p>
        </p:txBody>
      </p:sp>
      <p:sp>
        <p:nvSpPr>
          <p:cNvPr id="5" name="Footer Placeholder 4">
            <a:extLst>
              <a:ext uri="{FF2B5EF4-FFF2-40B4-BE49-F238E27FC236}">
                <a16:creationId xmlns:a16="http://schemas.microsoft.com/office/drawing/2014/main" id="{7E9609D9-AFD3-4863-9DA2-F2803819DE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56868A-2F85-4BD7-A970-B5B544F78A7C}"/>
              </a:ext>
            </a:extLst>
          </p:cNvPr>
          <p:cNvSpPr>
            <a:spLocks noGrp="1"/>
          </p:cNvSpPr>
          <p:nvPr>
            <p:ph type="sldNum" sz="quarter" idx="12"/>
          </p:nvPr>
        </p:nvSpPr>
        <p:spPr/>
        <p:txBody>
          <a:bodyPr/>
          <a:lstStyle/>
          <a:p>
            <a:fld id="{9E437972-30E3-41DF-8876-13C7E482E436}" type="slidenum">
              <a:rPr lang="en-US" smtClean="0"/>
              <a:t>‹#›</a:t>
            </a:fld>
            <a:endParaRPr lang="en-US"/>
          </a:p>
        </p:txBody>
      </p:sp>
    </p:spTree>
    <p:extLst>
      <p:ext uri="{BB962C8B-B14F-4D97-AF65-F5344CB8AC3E}">
        <p14:creationId xmlns:p14="http://schemas.microsoft.com/office/powerpoint/2010/main" val="2454126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FBCF4F-7000-44CC-81A4-6721969F32D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9C74878-F0F4-4727-91F8-773E3B24D5D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9CAE43-1CFC-4675-9054-9C4BF0D042F2}"/>
              </a:ext>
            </a:extLst>
          </p:cNvPr>
          <p:cNvSpPr>
            <a:spLocks noGrp="1"/>
          </p:cNvSpPr>
          <p:nvPr>
            <p:ph type="dt" sz="half" idx="10"/>
          </p:nvPr>
        </p:nvSpPr>
        <p:spPr/>
        <p:txBody>
          <a:bodyPr/>
          <a:lstStyle/>
          <a:p>
            <a:fld id="{874D184D-8AC2-4F64-B8A0-0CAF0616D884}" type="datetimeFigureOut">
              <a:rPr lang="en-US" smtClean="0"/>
              <a:t>8/10/20</a:t>
            </a:fld>
            <a:endParaRPr lang="en-US"/>
          </a:p>
        </p:txBody>
      </p:sp>
      <p:sp>
        <p:nvSpPr>
          <p:cNvPr id="5" name="Footer Placeholder 4">
            <a:extLst>
              <a:ext uri="{FF2B5EF4-FFF2-40B4-BE49-F238E27FC236}">
                <a16:creationId xmlns:a16="http://schemas.microsoft.com/office/drawing/2014/main" id="{7B7C344A-0007-4137-BD0D-000B16F91F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508982-7117-4F32-B4A1-B58149A24C64}"/>
              </a:ext>
            </a:extLst>
          </p:cNvPr>
          <p:cNvSpPr>
            <a:spLocks noGrp="1"/>
          </p:cNvSpPr>
          <p:nvPr>
            <p:ph type="sldNum" sz="quarter" idx="12"/>
          </p:nvPr>
        </p:nvSpPr>
        <p:spPr/>
        <p:txBody>
          <a:bodyPr/>
          <a:lstStyle/>
          <a:p>
            <a:fld id="{9E437972-30E3-41DF-8876-13C7E482E436}" type="slidenum">
              <a:rPr lang="en-US" smtClean="0"/>
              <a:t>‹#›</a:t>
            </a:fld>
            <a:endParaRPr lang="en-US"/>
          </a:p>
        </p:txBody>
      </p:sp>
    </p:spTree>
    <p:extLst>
      <p:ext uri="{BB962C8B-B14F-4D97-AF65-F5344CB8AC3E}">
        <p14:creationId xmlns:p14="http://schemas.microsoft.com/office/powerpoint/2010/main" val="2842983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8E8C3-85A9-4747-9EC5-48F467D5DC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73C096-9712-42E3-B9A9-C7E9A9F2C8C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D92194-657E-429F-B74A-D67B6761FDC9}"/>
              </a:ext>
            </a:extLst>
          </p:cNvPr>
          <p:cNvSpPr>
            <a:spLocks noGrp="1"/>
          </p:cNvSpPr>
          <p:nvPr>
            <p:ph type="dt" sz="half" idx="10"/>
          </p:nvPr>
        </p:nvSpPr>
        <p:spPr/>
        <p:txBody>
          <a:bodyPr/>
          <a:lstStyle/>
          <a:p>
            <a:fld id="{874D184D-8AC2-4F64-B8A0-0CAF0616D884}" type="datetimeFigureOut">
              <a:rPr lang="en-US" smtClean="0"/>
              <a:t>8/10/20</a:t>
            </a:fld>
            <a:endParaRPr lang="en-US"/>
          </a:p>
        </p:txBody>
      </p:sp>
      <p:sp>
        <p:nvSpPr>
          <p:cNvPr id="5" name="Footer Placeholder 4">
            <a:extLst>
              <a:ext uri="{FF2B5EF4-FFF2-40B4-BE49-F238E27FC236}">
                <a16:creationId xmlns:a16="http://schemas.microsoft.com/office/drawing/2014/main" id="{9C3311B3-5314-4534-9C16-94C11C4E71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D795A3-C3A2-4CF7-A49F-8B58A778E8AA}"/>
              </a:ext>
            </a:extLst>
          </p:cNvPr>
          <p:cNvSpPr>
            <a:spLocks noGrp="1"/>
          </p:cNvSpPr>
          <p:nvPr>
            <p:ph type="sldNum" sz="quarter" idx="12"/>
          </p:nvPr>
        </p:nvSpPr>
        <p:spPr/>
        <p:txBody>
          <a:bodyPr/>
          <a:lstStyle/>
          <a:p>
            <a:fld id="{9E437972-30E3-41DF-8876-13C7E482E436}" type="slidenum">
              <a:rPr lang="en-US" smtClean="0"/>
              <a:t>‹#›</a:t>
            </a:fld>
            <a:endParaRPr lang="en-US"/>
          </a:p>
        </p:txBody>
      </p:sp>
    </p:spTree>
    <p:extLst>
      <p:ext uri="{BB962C8B-B14F-4D97-AF65-F5344CB8AC3E}">
        <p14:creationId xmlns:p14="http://schemas.microsoft.com/office/powerpoint/2010/main" val="2986060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CDDBE-236F-42AD-BFA3-CCE0A1525E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CA9FA27-593F-46F3-AA41-979F49356A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6869402-1E52-4902-8408-743D4356361D}"/>
              </a:ext>
            </a:extLst>
          </p:cNvPr>
          <p:cNvSpPr>
            <a:spLocks noGrp="1"/>
          </p:cNvSpPr>
          <p:nvPr>
            <p:ph type="dt" sz="half" idx="10"/>
          </p:nvPr>
        </p:nvSpPr>
        <p:spPr/>
        <p:txBody>
          <a:bodyPr/>
          <a:lstStyle/>
          <a:p>
            <a:fld id="{874D184D-8AC2-4F64-B8A0-0CAF0616D884}" type="datetimeFigureOut">
              <a:rPr lang="en-US" smtClean="0"/>
              <a:t>8/10/20</a:t>
            </a:fld>
            <a:endParaRPr lang="en-US"/>
          </a:p>
        </p:txBody>
      </p:sp>
      <p:sp>
        <p:nvSpPr>
          <p:cNvPr id="5" name="Footer Placeholder 4">
            <a:extLst>
              <a:ext uri="{FF2B5EF4-FFF2-40B4-BE49-F238E27FC236}">
                <a16:creationId xmlns:a16="http://schemas.microsoft.com/office/drawing/2014/main" id="{3E835326-909C-4330-8370-B060C11269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7A8597-0754-41BC-961F-52E1A19E96FA}"/>
              </a:ext>
            </a:extLst>
          </p:cNvPr>
          <p:cNvSpPr>
            <a:spLocks noGrp="1"/>
          </p:cNvSpPr>
          <p:nvPr>
            <p:ph type="sldNum" sz="quarter" idx="12"/>
          </p:nvPr>
        </p:nvSpPr>
        <p:spPr/>
        <p:txBody>
          <a:bodyPr/>
          <a:lstStyle/>
          <a:p>
            <a:fld id="{9E437972-30E3-41DF-8876-13C7E482E436}" type="slidenum">
              <a:rPr lang="en-US" smtClean="0"/>
              <a:t>‹#›</a:t>
            </a:fld>
            <a:endParaRPr lang="en-US"/>
          </a:p>
        </p:txBody>
      </p:sp>
    </p:spTree>
    <p:extLst>
      <p:ext uri="{BB962C8B-B14F-4D97-AF65-F5344CB8AC3E}">
        <p14:creationId xmlns:p14="http://schemas.microsoft.com/office/powerpoint/2010/main" val="4071808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19A06-7CF8-4E8A-8C14-725936D2B2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D5C7B9-86E6-4FF1-B638-CE0B29D48F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16A9AA-9114-4560-A3D0-B7A915BAA1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02ACA0-D5B2-4235-A7E7-D2A957C607C2}"/>
              </a:ext>
            </a:extLst>
          </p:cNvPr>
          <p:cNvSpPr>
            <a:spLocks noGrp="1"/>
          </p:cNvSpPr>
          <p:nvPr>
            <p:ph type="dt" sz="half" idx="10"/>
          </p:nvPr>
        </p:nvSpPr>
        <p:spPr/>
        <p:txBody>
          <a:bodyPr/>
          <a:lstStyle/>
          <a:p>
            <a:fld id="{874D184D-8AC2-4F64-B8A0-0CAF0616D884}" type="datetimeFigureOut">
              <a:rPr lang="en-US" smtClean="0"/>
              <a:t>8/10/20</a:t>
            </a:fld>
            <a:endParaRPr lang="en-US"/>
          </a:p>
        </p:txBody>
      </p:sp>
      <p:sp>
        <p:nvSpPr>
          <p:cNvPr id="6" name="Footer Placeholder 5">
            <a:extLst>
              <a:ext uri="{FF2B5EF4-FFF2-40B4-BE49-F238E27FC236}">
                <a16:creationId xmlns:a16="http://schemas.microsoft.com/office/drawing/2014/main" id="{FB99ED87-D929-4507-B1EE-1331194DAF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F701A0-2FDE-4B6D-A580-C8FF2EB1A34C}"/>
              </a:ext>
            </a:extLst>
          </p:cNvPr>
          <p:cNvSpPr>
            <a:spLocks noGrp="1"/>
          </p:cNvSpPr>
          <p:nvPr>
            <p:ph type="sldNum" sz="quarter" idx="12"/>
          </p:nvPr>
        </p:nvSpPr>
        <p:spPr/>
        <p:txBody>
          <a:bodyPr/>
          <a:lstStyle/>
          <a:p>
            <a:fld id="{9E437972-30E3-41DF-8876-13C7E482E436}" type="slidenum">
              <a:rPr lang="en-US" smtClean="0"/>
              <a:t>‹#›</a:t>
            </a:fld>
            <a:endParaRPr lang="en-US"/>
          </a:p>
        </p:txBody>
      </p:sp>
    </p:spTree>
    <p:extLst>
      <p:ext uri="{BB962C8B-B14F-4D97-AF65-F5344CB8AC3E}">
        <p14:creationId xmlns:p14="http://schemas.microsoft.com/office/powerpoint/2010/main" val="650213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5F424-2BE3-4EDA-A730-F38D22C4CC2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4CA6E52-DC21-47AC-B1DD-0679D1B220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084107-37ED-4F76-AC1B-7A1CB09AB2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EB1190B-FBFD-4AE5-9567-0E8908705F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55B520-9C85-4957-8261-A0D462B13AC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623299-694E-4389-9626-57F68BB426D0}"/>
              </a:ext>
            </a:extLst>
          </p:cNvPr>
          <p:cNvSpPr>
            <a:spLocks noGrp="1"/>
          </p:cNvSpPr>
          <p:nvPr>
            <p:ph type="dt" sz="half" idx="10"/>
          </p:nvPr>
        </p:nvSpPr>
        <p:spPr/>
        <p:txBody>
          <a:bodyPr/>
          <a:lstStyle/>
          <a:p>
            <a:fld id="{874D184D-8AC2-4F64-B8A0-0CAF0616D884}" type="datetimeFigureOut">
              <a:rPr lang="en-US" smtClean="0"/>
              <a:t>8/10/20</a:t>
            </a:fld>
            <a:endParaRPr lang="en-US"/>
          </a:p>
        </p:txBody>
      </p:sp>
      <p:sp>
        <p:nvSpPr>
          <p:cNvPr id="8" name="Footer Placeholder 7">
            <a:extLst>
              <a:ext uri="{FF2B5EF4-FFF2-40B4-BE49-F238E27FC236}">
                <a16:creationId xmlns:a16="http://schemas.microsoft.com/office/drawing/2014/main" id="{B827080F-9595-4A5D-AB7C-C4463B0EFC6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460BDAE-CF97-4AEC-B719-008F196C39C6}"/>
              </a:ext>
            </a:extLst>
          </p:cNvPr>
          <p:cNvSpPr>
            <a:spLocks noGrp="1"/>
          </p:cNvSpPr>
          <p:nvPr>
            <p:ph type="sldNum" sz="quarter" idx="12"/>
          </p:nvPr>
        </p:nvSpPr>
        <p:spPr/>
        <p:txBody>
          <a:bodyPr/>
          <a:lstStyle/>
          <a:p>
            <a:fld id="{9E437972-30E3-41DF-8876-13C7E482E436}" type="slidenum">
              <a:rPr lang="en-US" smtClean="0"/>
              <a:t>‹#›</a:t>
            </a:fld>
            <a:endParaRPr lang="en-US"/>
          </a:p>
        </p:txBody>
      </p:sp>
    </p:spTree>
    <p:extLst>
      <p:ext uri="{BB962C8B-B14F-4D97-AF65-F5344CB8AC3E}">
        <p14:creationId xmlns:p14="http://schemas.microsoft.com/office/powerpoint/2010/main" val="3792267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8D205-6507-4EE7-99D3-01470E28949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39380B-ADFC-4A13-A078-7743628DBB19}"/>
              </a:ext>
            </a:extLst>
          </p:cNvPr>
          <p:cNvSpPr>
            <a:spLocks noGrp="1"/>
          </p:cNvSpPr>
          <p:nvPr>
            <p:ph type="dt" sz="half" idx="10"/>
          </p:nvPr>
        </p:nvSpPr>
        <p:spPr/>
        <p:txBody>
          <a:bodyPr/>
          <a:lstStyle/>
          <a:p>
            <a:fld id="{874D184D-8AC2-4F64-B8A0-0CAF0616D884}" type="datetimeFigureOut">
              <a:rPr lang="en-US" smtClean="0"/>
              <a:t>8/10/20</a:t>
            </a:fld>
            <a:endParaRPr lang="en-US"/>
          </a:p>
        </p:txBody>
      </p:sp>
      <p:sp>
        <p:nvSpPr>
          <p:cNvPr id="4" name="Footer Placeholder 3">
            <a:extLst>
              <a:ext uri="{FF2B5EF4-FFF2-40B4-BE49-F238E27FC236}">
                <a16:creationId xmlns:a16="http://schemas.microsoft.com/office/drawing/2014/main" id="{4914209A-B58F-4100-9F08-D13E327EBF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271230B-4FF8-4F58-A142-62144751DAC8}"/>
              </a:ext>
            </a:extLst>
          </p:cNvPr>
          <p:cNvSpPr>
            <a:spLocks noGrp="1"/>
          </p:cNvSpPr>
          <p:nvPr>
            <p:ph type="sldNum" sz="quarter" idx="12"/>
          </p:nvPr>
        </p:nvSpPr>
        <p:spPr/>
        <p:txBody>
          <a:bodyPr/>
          <a:lstStyle/>
          <a:p>
            <a:fld id="{9E437972-30E3-41DF-8876-13C7E482E436}" type="slidenum">
              <a:rPr lang="en-US" smtClean="0"/>
              <a:t>‹#›</a:t>
            </a:fld>
            <a:endParaRPr lang="en-US"/>
          </a:p>
        </p:txBody>
      </p:sp>
    </p:spTree>
    <p:extLst>
      <p:ext uri="{BB962C8B-B14F-4D97-AF65-F5344CB8AC3E}">
        <p14:creationId xmlns:p14="http://schemas.microsoft.com/office/powerpoint/2010/main" val="1534792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8B9CF3-65D1-4FE5-A829-69AEF65E91C9}"/>
              </a:ext>
            </a:extLst>
          </p:cNvPr>
          <p:cNvSpPr>
            <a:spLocks noGrp="1"/>
          </p:cNvSpPr>
          <p:nvPr>
            <p:ph type="dt" sz="half" idx="10"/>
          </p:nvPr>
        </p:nvSpPr>
        <p:spPr/>
        <p:txBody>
          <a:bodyPr/>
          <a:lstStyle/>
          <a:p>
            <a:fld id="{874D184D-8AC2-4F64-B8A0-0CAF0616D884}" type="datetimeFigureOut">
              <a:rPr lang="en-US" smtClean="0"/>
              <a:t>8/10/20</a:t>
            </a:fld>
            <a:endParaRPr lang="en-US"/>
          </a:p>
        </p:txBody>
      </p:sp>
      <p:sp>
        <p:nvSpPr>
          <p:cNvPr id="3" name="Footer Placeholder 2">
            <a:extLst>
              <a:ext uri="{FF2B5EF4-FFF2-40B4-BE49-F238E27FC236}">
                <a16:creationId xmlns:a16="http://schemas.microsoft.com/office/drawing/2014/main" id="{A9522AAC-D0C4-4D2D-BBDD-892304A065A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4FF781-255F-4A51-B47E-F5DA9AF71204}"/>
              </a:ext>
            </a:extLst>
          </p:cNvPr>
          <p:cNvSpPr>
            <a:spLocks noGrp="1"/>
          </p:cNvSpPr>
          <p:nvPr>
            <p:ph type="sldNum" sz="quarter" idx="12"/>
          </p:nvPr>
        </p:nvSpPr>
        <p:spPr/>
        <p:txBody>
          <a:bodyPr/>
          <a:lstStyle/>
          <a:p>
            <a:fld id="{9E437972-30E3-41DF-8876-13C7E482E436}" type="slidenum">
              <a:rPr lang="en-US" smtClean="0"/>
              <a:t>‹#›</a:t>
            </a:fld>
            <a:endParaRPr lang="en-US"/>
          </a:p>
        </p:txBody>
      </p:sp>
    </p:spTree>
    <p:extLst>
      <p:ext uri="{BB962C8B-B14F-4D97-AF65-F5344CB8AC3E}">
        <p14:creationId xmlns:p14="http://schemas.microsoft.com/office/powerpoint/2010/main" val="296931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F619D-78EA-4D5C-AE3F-BE43776C6C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93A736A-4927-45D8-9222-DDD1FD8A8B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335491C-69D3-4ACF-A68F-743B6D75BD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46E433-4398-4F24-9892-175EAE7F8607}"/>
              </a:ext>
            </a:extLst>
          </p:cNvPr>
          <p:cNvSpPr>
            <a:spLocks noGrp="1"/>
          </p:cNvSpPr>
          <p:nvPr>
            <p:ph type="dt" sz="half" idx="10"/>
          </p:nvPr>
        </p:nvSpPr>
        <p:spPr/>
        <p:txBody>
          <a:bodyPr/>
          <a:lstStyle/>
          <a:p>
            <a:fld id="{874D184D-8AC2-4F64-B8A0-0CAF0616D884}" type="datetimeFigureOut">
              <a:rPr lang="en-US" smtClean="0"/>
              <a:t>8/10/20</a:t>
            </a:fld>
            <a:endParaRPr lang="en-US"/>
          </a:p>
        </p:txBody>
      </p:sp>
      <p:sp>
        <p:nvSpPr>
          <p:cNvPr id="6" name="Footer Placeholder 5">
            <a:extLst>
              <a:ext uri="{FF2B5EF4-FFF2-40B4-BE49-F238E27FC236}">
                <a16:creationId xmlns:a16="http://schemas.microsoft.com/office/drawing/2014/main" id="{E0126406-2758-493D-BCC3-CF4488A97B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CA06F6-A6A6-46BF-A13F-92EB596760AB}"/>
              </a:ext>
            </a:extLst>
          </p:cNvPr>
          <p:cNvSpPr>
            <a:spLocks noGrp="1"/>
          </p:cNvSpPr>
          <p:nvPr>
            <p:ph type="sldNum" sz="quarter" idx="12"/>
          </p:nvPr>
        </p:nvSpPr>
        <p:spPr/>
        <p:txBody>
          <a:bodyPr/>
          <a:lstStyle/>
          <a:p>
            <a:fld id="{9E437972-30E3-41DF-8876-13C7E482E436}" type="slidenum">
              <a:rPr lang="en-US" smtClean="0"/>
              <a:t>‹#›</a:t>
            </a:fld>
            <a:endParaRPr lang="en-US"/>
          </a:p>
        </p:txBody>
      </p:sp>
    </p:spTree>
    <p:extLst>
      <p:ext uri="{BB962C8B-B14F-4D97-AF65-F5344CB8AC3E}">
        <p14:creationId xmlns:p14="http://schemas.microsoft.com/office/powerpoint/2010/main" val="2179370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134BF-B7AD-46DD-9449-345DD0F149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C8789A8-0FFB-451C-8810-5D85E9645C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569D384-E142-406A-B7BA-64EAB2F722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2DA9FD-F283-4690-857E-D9CF80887790}"/>
              </a:ext>
            </a:extLst>
          </p:cNvPr>
          <p:cNvSpPr>
            <a:spLocks noGrp="1"/>
          </p:cNvSpPr>
          <p:nvPr>
            <p:ph type="dt" sz="half" idx="10"/>
          </p:nvPr>
        </p:nvSpPr>
        <p:spPr/>
        <p:txBody>
          <a:bodyPr/>
          <a:lstStyle/>
          <a:p>
            <a:fld id="{874D184D-8AC2-4F64-B8A0-0CAF0616D884}" type="datetimeFigureOut">
              <a:rPr lang="en-US" smtClean="0"/>
              <a:t>8/10/20</a:t>
            </a:fld>
            <a:endParaRPr lang="en-US"/>
          </a:p>
        </p:txBody>
      </p:sp>
      <p:sp>
        <p:nvSpPr>
          <p:cNvPr id="6" name="Footer Placeholder 5">
            <a:extLst>
              <a:ext uri="{FF2B5EF4-FFF2-40B4-BE49-F238E27FC236}">
                <a16:creationId xmlns:a16="http://schemas.microsoft.com/office/drawing/2014/main" id="{AF5B369F-301F-4175-936A-4F1771F73B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83BB59-AA1D-434A-B8CA-5B48E2476F16}"/>
              </a:ext>
            </a:extLst>
          </p:cNvPr>
          <p:cNvSpPr>
            <a:spLocks noGrp="1"/>
          </p:cNvSpPr>
          <p:nvPr>
            <p:ph type="sldNum" sz="quarter" idx="12"/>
          </p:nvPr>
        </p:nvSpPr>
        <p:spPr/>
        <p:txBody>
          <a:bodyPr/>
          <a:lstStyle/>
          <a:p>
            <a:fld id="{9E437972-30E3-41DF-8876-13C7E482E436}" type="slidenum">
              <a:rPr lang="en-US" smtClean="0"/>
              <a:t>‹#›</a:t>
            </a:fld>
            <a:endParaRPr lang="en-US"/>
          </a:p>
        </p:txBody>
      </p:sp>
    </p:spTree>
    <p:extLst>
      <p:ext uri="{BB962C8B-B14F-4D97-AF65-F5344CB8AC3E}">
        <p14:creationId xmlns:p14="http://schemas.microsoft.com/office/powerpoint/2010/main" val="3912675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BFAC8E-3B92-4588-9FD9-0609575BD5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8F7C19-FF3B-4FBC-9B97-D307D02622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0A6B77-28DF-4EDE-927B-612CCB78DA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4D184D-8AC2-4F64-B8A0-0CAF0616D884}" type="datetimeFigureOut">
              <a:rPr lang="en-US" smtClean="0"/>
              <a:t>8/10/20</a:t>
            </a:fld>
            <a:endParaRPr lang="en-US"/>
          </a:p>
        </p:txBody>
      </p:sp>
      <p:sp>
        <p:nvSpPr>
          <p:cNvPr id="5" name="Footer Placeholder 4">
            <a:extLst>
              <a:ext uri="{FF2B5EF4-FFF2-40B4-BE49-F238E27FC236}">
                <a16:creationId xmlns:a16="http://schemas.microsoft.com/office/drawing/2014/main" id="{21AABF70-0522-4B8D-946F-198F4766FF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3056F18-4C28-46BB-8993-BBC8BB22A9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437972-30E3-41DF-8876-13C7E482E436}" type="slidenum">
              <a:rPr lang="en-US" smtClean="0"/>
              <a:t>‹#›</a:t>
            </a:fld>
            <a:endParaRPr lang="en-US"/>
          </a:p>
        </p:txBody>
      </p:sp>
    </p:spTree>
    <p:extLst>
      <p:ext uri="{BB962C8B-B14F-4D97-AF65-F5344CB8AC3E}">
        <p14:creationId xmlns:p14="http://schemas.microsoft.com/office/powerpoint/2010/main" val="3540135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
        <p:nvSpPr>
          <p:cNvPr id="2" name="Title 1">
            <a:extLst>
              <a:ext uri="{FF2B5EF4-FFF2-40B4-BE49-F238E27FC236}">
                <a16:creationId xmlns:a16="http://schemas.microsoft.com/office/drawing/2014/main" id="{7D8A7CFE-3DCC-4568-A284-5A5A6FDFABB2}"/>
              </a:ext>
            </a:extLst>
          </p:cNvPr>
          <p:cNvSpPr>
            <a:spLocks noGrp="1"/>
          </p:cNvSpPr>
          <p:nvPr>
            <p:ph type="ctrTitle"/>
          </p:nvPr>
        </p:nvSpPr>
        <p:spPr>
          <a:xfrm>
            <a:off x="1932903" y="949325"/>
            <a:ext cx="8071706" cy="2387600"/>
          </a:xfrm>
        </p:spPr>
        <p:txBody>
          <a:bodyPr>
            <a:normAutofit/>
          </a:bodyPr>
          <a:lstStyle/>
          <a:p>
            <a:pPr algn="l"/>
            <a:r>
              <a:rPr lang="en-US" sz="6600">
                <a:solidFill>
                  <a:schemeClr val="bg1"/>
                </a:solidFill>
              </a:rPr>
              <a:t>DISCUSSION ON COVID-19 </a:t>
            </a:r>
          </a:p>
        </p:txBody>
      </p:sp>
      <p:sp>
        <p:nvSpPr>
          <p:cNvPr id="3" name="Subtitle 2">
            <a:extLst>
              <a:ext uri="{FF2B5EF4-FFF2-40B4-BE49-F238E27FC236}">
                <a16:creationId xmlns:a16="http://schemas.microsoft.com/office/drawing/2014/main" id="{E2226BF7-D1A1-49AB-B122-C7425F1BCF6B}"/>
              </a:ext>
            </a:extLst>
          </p:cNvPr>
          <p:cNvSpPr>
            <a:spLocks noGrp="1"/>
          </p:cNvSpPr>
          <p:nvPr>
            <p:ph type="subTitle" idx="1"/>
          </p:nvPr>
        </p:nvSpPr>
        <p:spPr>
          <a:xfrm>
            <a:off x="1932902" y="3429000"/>
            <a:ext cx="8071697" cy="1655762"/>
          </a:xfrm>
        </p:spPr>
        <p:txBody>
          <a:bodyPr>
            <a:normAutofit/>
          </a:bodyPr>
          <a:lstStyle/>
          <a:p>
            <a:pPr algn="l"/>
            <a:r>
              <a:rPr lang="en-US" sz="2700">
                <a:solidFill>
                  <a:schemeClr val="bg1"/>
                </a:solidFill>
              </a:rPr>
              <a:t>Peter Julian A. Francisco, MD, DFM</a:t>
            </a:r>
          </a:p>
          <a:p>
            <a:pPr algn="l"/>
            <a:r>
              <a:rPr lang="en-US" sz="2700">
                <a:solidFill>
                  <a:schemeClr val="bg1"/>
                </a:solidFill>
              </a:rPr>
              <a:t>Clinical Associate Professor, UP College of Medicine</a:t>
            </a:r>
          </a:p>
          <a:p>
            <a:pPr algn="l"/>
            <a:r>
              <a:rPr lang="en-US" sz="2700">
                <a:solidFill>
                  <a:schemeClr val="bg1"/>
                </a:solidFill>
              </a:rPr>
              <a:t>Department of Family and Community Medicine</a:t>
            </a:r>
          </a:p>
        </p:txBody>
      </p:sp>
      <p:cxnSp>
        <p:nvCxnSpPr>
          <p:cNvPr id="10" name="Straight Connector 9">
            <a:extLst>
              <a:ext uri="{FF2B5EF4-FFF2-40B4-BE49-F238E27FC236}">
                <a16:creationId xmlns:a16="http://schemas.microsoft.com/office/drawing/2014/main" id="{EC4521DE-248E-440D-AAD6-FD9E7D34B3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5285" y="0"/>
            <a:ext cx="0" cy="685800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42C13FA-4C0F-42D0-9626-5BA6040D8C3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6252485"/>
            <a:ext cx="1219200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082378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B24A7-5706-41CE-ADA0-AE6003F63A27}"/>
              </a:ext>
            </a:extLst>
          </p:cNvPr>
          <p:cNvSpPr>
            <a:spLocks noGrp="1"/>
          </p:cNvSpPr>
          <p:nvPr>
            <p:ph type="title"/>
          </p:nvPr>
        </p:nvSpPr>
        <p:spPr/>
        <p:txBody>
          <a:bodyPr/>
          <a:lstStyle/>
          <a:p>
            <a:r>
              <a:rPr lang="en-US" dirty="0"/>
              <a:t>CLINICAL COURSE</a:t>
            </a:r>
          </a:p>
        </p:txBody>
      </p:sp>
      <p:pic>
        <p:nvPicPr>
          <p:cNvPr id="4" name="Picture 3">
            <a:extLst>
              <a:ext uri="{FF2B5EF4-FFF2-40B4-BE49-F238E27FC236}">
                <a16:creationId xmlns:a16="http://schemas.microsoft.com/office/drawing/2014/main" id="{E3FAAA5F-C583-4CB3-A288-030F82803D98}"/>
              </a:ext>
            </a:extLst>
          </p:cNvPr>
          <p:cNvPicPr>
            <a:picLocks noChangeAspect="1"/>
          </p:cNvPicPr>
          <p:nvPr/>
        </p:nvPicPr>
        <p:blipFill>
          <a:blip r:embed="rId2"/>
          <a:stretch>
            <a:fillRect/>
          </a:stretch>
        </p:blipFill>
        <p:spPr>
          <a:xfrm>
            <a:off x="588871" y="1527336"/>
            <a:ext cx="11014257" cy="4965539"/>
          </a:xfrm>
          <a:prstGeom prst="rect">
            <a:avLst/>
          </a:prstGeom>
        </p:spPr>
      </p:pic>
    </p:spTree>
    <p:extLst>
      <p:ext uri="{BB962C8B-B14F-4D97-AF65-F5344CB8AC3E}">
        <p14:creationId xmlns:p14="http://schemas.microsoft.com/office/powerpoint/2010/main" val="342725612"/>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25305-4D41-40EF-8FE4-C16E70B22298}"/>
              </a:ext>
            </a:extLst>
          </p:cNvPr>
          <p:cNvSpPr>
            <a:spLocks noGrp="1"/>
          </p:cNvSpPr>
          <p:nvPr>
            <p:ph type="title"/>
          </p:nvPr>
        </p:nvSpPr>
        <p:spPr/>
        <p:txBody>
          <a:bodyPr/>
          <a:lstStyle/>
          <a:p>
            <a:r>
              <a:rPr lang="en-US" b="1" dirty="0"/>
              <a:t>RISK FACTORS FOR POOR OUTCOME</a:t>
            </a:r>
          </a:p>
        </p:txBody>
      </p:sp>
      <p:sp>
        <p:nvSpPr>
          <p:cNvPr id="3" name="Content Placeholder 2">
            <a:extLst>
              <a:ext uri="{FF2B5EF4-FFF2-40B4-BE49-F238E27FC236}">
                <a16:creationId xmlns:a16="http://schemas.microsoft.com/office/drawing/2014/main" id="{B5332C2D-2D5A-4D7B-99AD-281146449AEF}"/>
              </a:ext>
            </a:extLst>
          </p:cNvPr>
          <p:cNvSpPr>
            <a:spLocks noGrp="1"/>
          </p:cNvSpPr>
          <p:nvPr>
            <p:ph idx="1"/>
          </p:nvPr>
        </p:nvSpPr>
        <p:spPr/>
        <p:txBody>
          <a:bodyPr/>
          <a:lstStyle/>
          <a:p>
            <a:pPr marL="0" indent="0">
              <a:buNone/>
            </a:pPr>
            <a:r>
              <a:rPr lang="en-US" dirty="0"/>
              <a:t>Diabetes or coronary heart disease.</a:t>
            </a:r>
          </a:p>
          <a:p>
            <a:pPr marL="0" indent="0">
              <a:buNone/>
            </a:pPr>
            <a:r>
              <a:rPr lang="en-US" dirty="0"/>
              <a:t>Age, lymphopenia, leukocytosis, elevated ALT, lactate dehydrogenase, high-sensitivity cardiac troponin I, creatine kinase, d-dimer, serum ferritin, IL-6, prothrombin time, creatinine, and procalcitonin were also associated with death on univariate analysis.</a:t>
            </a:r>
          </a:p>
          <a:p>
            <a:pPr marL="0" indent="0">
              <a:buNone/>
            </a:pPr>
            <a:r>
              <a:rPr lang="en-US" dirty="0"/>
              <a:t>Higher SOFA score, and D-dimer greater than 1 </a:t>
            </a:r>
            <a:r>
              <a:rPr lang="en-US" dirty="0" err="1"/>
              <a:t>μg</a:t>
            </a:r>
            <a:r>
              <a:rPr lang="en-US" dirty="0"/>
              <a:t>/mL at admission were associated with increased odds of death. </a:t>
            </a:r>
          </a:p>
        </p:txBody>
      </p:sp>
    </p:spTree>
    <p:extLst>
      <p:ext uri="{BB962C8B-B14F-4D97-AF65-F5344CB8AC3E}">
        <p14:creationId xmlns:p14="http://schemas.microsoft.com/office/powerpoint/2010/main" val="2265656458"/>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DA0D2-E343-4599-A16F-DE7A9DAFCC96}"/>
              </a:ext>
            </a:extLst>
          </p:cNvPr>
          <p:cNvSpPr>
            <a:spLocks noGrp="1"/>
          </p:cNvSpPr>
          <p:nvPr>
            <p:ph type="title"/>
          </p:nvPr>
        </p:nvSpPr>
        <p:spPr/>
        <p:txBody>
          <a:bodyPr/>
          <a:lstStyle/>
          <a:p>
            <a:r>
              <a:rPr lang="en-US" b="1" dirty="0"/>
              <a:t>COMPLICATIONS AND OUTCOMES</a:t>
            </a:r>
          </a:p>
        </p:txBody>
      </p:sp>
      <p:pic>
        <p:nvPicPr>
          <p:cNvPr id="4" name="Content Placeholder 3">
            <a:extLst>
              <a:ext uri="{FF2B5EF4-FFF2-40B4-BE49-F238E27FC236}">
                <a16:creationId xmlns:a16="http://schemas.microsoft.com/office/drawing/2014/main" id="{920B4F0B-D8CD-4510-8853-3D512E193BA6}"/>
              </a:ext>
            </a:extLst>
          </p:cNvPr>
          <p:cNvPicPr>
            <a:picLocks noGrp="1" noChangeAspect="1"/>
          </p:cNvPicPr>
          <p:nvPr>
            <p:ph idx="1"/>
          </p:nvPr>
        </p:nvPicPr>
        <p:blipFill>
          <a:blip r:embed="rId2"/>
          <a:stretch>
            <a:fillRect/>
          </a:stretch>
        </p:blipFill>
        <p:spPr>
          <a:xfrm>
            <a:off x="294141" y="2141316"/>
            <a:ext cx="11734159" cy="3761773"/>
          </a:xfrm>
          <a:prstGeom prst="rect">
            <a:avLst/>
          </a:prstGeom>
        </p:spPr>
      </p:pic>
    </p:spTree>
    <p:extLst>
      <p:ext uri="{BB962C8B-B14F-4D97-AF65-F5344CB8AC3E}">
        <p14:creationId xmlns:p14="http://schemas.microsoft.com/office/powerpoint/2010/main" val="550957626"/>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210CB-8D24-473A-A5D9-E29621099C64}"/>
              </a:ext>
            </a:extLst>
          </p:cNvPr>
          <p:cNvSpPr>
            <a:spLocks noGrp="1"/>
          </p:cNvSpPr>
          <p:nvPr>
            <p:ph type="title"/>
          </p:nvPr>
        </p:nvSpPr>
        <p:spPr/>
        <p:txBody>
          <a:bodyPr/>
          <a:lstStyle/>
          <a:p>
            <a:r>
              <a:rPr lang="en-US" dirty="0"/>
              <a:t>SURVEILLANCE DEFINITIONS</a:t>
            </a:r>
          </a:p>
        </p:txBody>
      </p:sp>
      <p:pic>
        <p:nvPicPr>
          <p:cNvPr id="4" name="Picture 3">
            <a:extLst>
              <a:ext uri="{FF2B5EF4-FFF2-40B4-BE49-F238E27FC236}">
                <a16:creationId xmlns:a16="http://schemas.microsoft.com/office/drawing/2014/main" id="{AD1B02CC-1D91-4F97-AA5B-697B02745C31}"/>
              </a:ext>
            </a:extLst>
          </p:cNvPr>
          <p:cNvPicPr>
            <a:picLocks noChangeAspect="1"/>
          </p:cNvPicPr>
          <p:nvPr/>
        </p:nvPicPr>
        <p:blipFill>
          <a:blip r:embed="rId2"/>
          <a:stretch>
            <a:fillRect/>
          </a:stretch>
        </p:blipFill>
        <p:spPr>
          <a:xfrm>
            <a:off x="615046" y="1550524"/>
            <a:ext cx="10738754" cy="4717390"/>
          </a:xfrm>
          <a:prstGeom prst="rect">
            <a:avLst/>
          </a:prstGeom>
        </p:spPr>
      </p:pic>
    </p:spTree>
    <p:extLst>
      <p:ext uri="{BB962C8B-B14F-4D97-AF65-F5344CB8AC3E}">
        <p14:creationId xmlns:p14="http://schemas.microsoft.com/office/powerpoint/2010/main" val="177235192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9FC29-3626-47A3-89DD-2F644C1F42AD}"/>
              </a:ext>
            </a:extLst>
          </p:cNvPr>
          <p:cNvSpPr>
            <a:spLocks noGrp="1"/>
          </p:cNvSpPr>
          <p:nvPr>
            <p:ph type="title"/>
          </p:nvPr>
        </p:nvSpPr>
        <p:spPr/>
        <p:txBody>
          <a:bodyPr/>
          <a:lstStyle/>
          <a:p>
            <a:r>
              <a:rPr lang="en-US" dirty="0"/>
              <a:t>SURVEILLANCE DEFINITIONS</a:t>
            </a:r>
          </a:p>
        </p:txBody>
      </p:sp>
      <p:pic>
        <p:nvPicPr>
          <p:cNvPr id="4" name="Content Placeholder 3">
            <a:extLst>
              <a:ext uri="{FF2B5EF4-FFF2-40B4-BE49-F238E27FC236}">
                <a16:creationId xmlns:a16="http://schemas.microsoft.com/office/drawing/2014/main" id="{C3750A5E-63D1-424E-8C6D-11E0E25FD79C}"/>
              </a:ext>
            </a:extLst>
          </p:cNvPr>
          <p:cNvPicPr>
            <a:picLocks noGrp="1" noChangeAspect="1"/>
          </p:cNvPicPr>
          <p:nvPr>
            <p:ph idx="1"/>
          </p:nvPr>
        </p:nvPicPr>
        <p:blipFill>
          <a:blip r:embed="rId2"/>
          <a:stretch>
            <a:fillRect/>
          </a:stretch>
        </p:blipFill>
        <p:spPr>
          <a:xfrm>
            <a:off x="376077" y="1574157"/>
            <a:ext cx="11711751" cy="3426106"/>
          </a:xfrm>
          <a:prstGeom prst="rect">
            <a:avLst/>
          </a:prstGeom>
        </p:spPr>
      </p:pic>
    </p:spTree>
    <p:extLst>
      <p:ext uri="{BB962C8B-B14F-4D97-AF65-F5344CB8AC3E}">
        <p14:creationId xmlns:p14="http://schemas.microsoft.com/office/powerpoint/2010/main" val="172408432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CAB41C7-77FE-4614-9FD5-9C11747AE6A1}"/>
              </a:ext>
            </a:extLst>
          </p:cNvPr>
          <p:cNvPicPr>
            <a:picLocks noChangeAspect="1"/>
          </p:cNvPicPr>
          <p:nvPr/>
        </p:nvPicPr>
        <p:blipFill>
          <a:blip r:embed="rId2"/>
          <a:stretch>
            <a:fillRect/>
          </a:stretch>
        </p:blipFill>
        <p:spPr>
          <a:xfrm>
            <a:off x="643467" y="1409337"/>
            <a:ext cx="10905066" cy="4039325"/>
          </a:xfrm>
          <a:prstGeom prst="rect">
            <a:avLst/>
          </a:prstGeom>
        </p:spPr>
      </p:pic>
    </p:spTree>
    <p:extLst>
      <p:ext uri="{BB962C8B-B14F-4D97-AF65-F5344CB8AC3E}">
        <p14:creationId xmlns:p14="http://schemas.microsoft.com/office/powerpoint/2010/main" val="3317145077"/>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0CAD0-591C-47AE-9484-E08E825450CE}"/>
              </a:ext>
            </a:extLst>
          </p:cNvPr>
          <p:cNvSpPr>
            <a:spLocks noGrp="1"/>
          </p:cNvSpPr>
          <p:nvPr>
            <p:ph type="title"/>
          </p:nvPr>
        </p:nvSpPr>
        <p:spPr/>
        <p:txBody>
          <a:bodyPr>
            <a:normAutofit fontScale="90000"/>
          </a:bodyPr>
          <a:lstStyle/>
          <a:p>
            <a:r>
              <a:rPr lang="en-US" dirty="0"/>
              <a:t>CLASSIFICATION OF PATIENTS WITH PROBABLE OR CONFIRMED COVID-19 INFECTION</a:t>
            </a:r>
          </a:p>
        </p:txBody>
      </p:sp>
      <p:pic>
        <p:nvPicPr>
          <p:cNvPr id="4" name="Picture 3">
            <a:extLst>
              <a:ext uri="{FF2B5EF4-FFF2-40B4-BE49-F238E27FC236}">
                <a16:creationId xmlns:a16="http://schemas.microsoft.com/office/drawing/2014/main" id="{89C24123-A744-4ED6-9754-3E6E061793F7}"/>
              </a:ext>
            </a:extLst>
          </p:cNvPr>
          <p:cNvPicPr>
            <a:picLocks noChangeAspect="1"/>
          </p:cNvPicPr>
          <p:nvPr/>
        </p:nvPicPr>
        <p:blipFill>
          <a:blip r:embed="rId2"/>
          <a:stretch>
            <a:fillRect/>
          </a:stretch>
        </p:blipFill>
        <p:spPr>
          <a:xfrm>
            <a:off x="293180" y="2086336"/>
            <a:ext cx="11605639" cy="2685327"/>
          </a:xfrm>
          <a:prstGeom prst="rect">
            <a:avLst/>
          </a:prstGeom>
        </p:spPr>
      </p:pic>
    </p:spTree>
    <p:extLst>
      <p:ext uri="{BB962C8B-B14F-4D97-AF65-F5344CB8AC3E}">
        <p14:creationId xmlns:p14="http://schemas.microsoft.com/office/powerpoint/2010/main" val="88367264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629142B-8FDF-49D7-82A1-5B38A404228E}"/>
              </a:ext>
            </a:extLst>
          </p:cNvPr>
          <p:cNvPicPr>
            <a:picLocks noChangeAspect="1"/>
          </p:cNvPicPr>
          <p:nvPr/>
        </p:nvPicPr>
        <p:blipFill>
          <a:blip r:embed="rId2"/>
          <a:stretch>
            <a:fillRect/>
          </a:stretch>
        </p:blipFill>
        <p:spPr>
          <a:xfrm>
            <a:off x="3171463" y="294486"/>
            <a:ext cx="5960962" cy="6517936"/>
          </a:xfrm>
          <a:prstGeom prst="rect">
            <a:avLst/>
          </a:prstGeom>
        </p:spPr>
      </p:pic>
    </p:spTree>
    <p:extLst>
      <p:ext uri="{BB962C8B-B14F-4D97-AF65-F5344CB8AC3E}">
        <p14:creationId xmlns:p14="http://schemas.microsoft.com/office/powerpoint/2010/main" val="2106522951"/>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79B9-927F-4D46-9B17-69F4344DE58F}"/>
              </a:ext>
            </a:extLst>
          </p:cNvPr>
          <p:cNvSpPr>
            <a:spLocks noGrp="1"/>
          </p:cNvSpPr>
          <p:nvPr>
            <p:ph type="title"/>
          </p:nvPr>
        </p:nvSpPr>
        <p:spPr>
          <a:xfrm>
            <a:off x="260412" y="365125"/>
            <a:ext cx="10515600" cy="1325563"/>
          </a:xfrm>
        </p:spPr>
        <p:txBody>
          <a:bodyPr/>
          <a:lstStyle/>
          <a:p>
            <a:r>
              <a:rPr lang="en-US" b="1" dirty="0"/>
              <a:t>SUPPORTIVE THERAPY AND MONITORING FOR COVID-19 PATIENTS</a:t>
            </a:r>
          </a:p>
        </p:txBody>
      </p:sp>
      <p:sp>
        <p:nvSpPr>
          <p:cNvPr id="3" name="Content Placeholder 2">
            <a:extLst>
              <a:ext uri="{FF2B5EF4-FFF2-40B4-BE49-F238E27FC236}">
                <a16:creationId xmlns:a16="http://schemas.microsoft.com/office/drawing/2014/main" id="{C43E0564-2636-44F0-993D-97DA9FE8FAD5}"/>
              </a:ext>
            </a:extLst>
          </p:cNvPr>
          <p:cNvSpPr>
            <a:spLocks noGrp="1"/>
          </p:cNvSpPr>
          <p:nvPr>
            <p:ph idx="1"/>
          </p:nvPr>
        </p:nvSpPr>
        <p:spPr>
          <a:xfrm>
            <a:off x="221942" y="1690688"/>
            <a:ext cx="11709646" cy="4736745"/>
          </a:xfrm>
        </p:spPr>
        <p:txBody>
          <a:bodyPr>
            <a:normAutofit lnSpcReduction="10000"/>
          </a:bodyPr>
          <a:lstStyle/>
          <a:p>
            <a:pPr marL="0" indent="0">
              <a:buNone/>
            </a:pPr>
            <a:r>
              <a:rPr lang="en-US" b="1" dirty="0"/>
              <a:t>Give supplemental oxygen therapy immediately to patients with severe pneumonia and / or respiratory distress, hypoxemia, or shock and target </a:t>
            </a:r>
          </a:p>
          <a:p>
            <a:pPr marL="0" indent="0">
              <a:buNone/>
            </a:pPr>
            <a:r>
              <a:rPr lang="en-US" b="1" dirty="0"/>
              <a:t>SpO2 &gt;94%. </a:t>
            </a:r>
            <a:endParaRPr lang="en-US" dirty="0"/>
          </a:p>
          <a:p>
            <a:pPr>
              <a:buFontTx/>
              <a:buChar char="-"/>
            </a:pPr>
            <a:r>
              <a:rPr lang="en-US" dirty="0"/>
              <a:t>Initiate oxygen therapy at 5 L/min and titrate flow rates to reach target SpO2 &gt;93% during resuscitation. Use face mask with reservoir bag at 10-15 L/min for critically ill patients. For acute hypoxemic respiratory failure despite conventional oxygen therapy, use high-flow nasal cannula (HFNC), if available. </a:t>
            </a:r>
          </a:p>
          <a:p>
            <a:pPr marL="0" indent="0">
              <a:buNone/>
            </a:pPr>
            <a:r>
              <a:rPr lang="en-US" dirty="0"/>
              <a:t> - Target SpO2 ≥90% in non-pregnant adults, once stable. </a:t>
            </a:r>
          </a:p>
          <a:p>
            <a:pPr marL="0" indent="0">
              <a:buNone/>
            </a:pPr>
            <a:r>
              <a:rPr lang="en-US" dirty="0"/>
              <a:t>-  All areas where patients with pneumonia are cared for should be equipped with pulse oximeters, functioning oxygen systems and disposable, single-use, oxygen-delivering interfaces (simple face mask, and mask with reservoir bag). </a:t>
            </a:r>
          </a:p>
          <a:p>
            <a:endParaRPr lang="en-US" dirty="0"/>
          </a:p>
          <a:p>
            <a:endParaRPr lang="en-US" dirty="0"/>
          </a:p>
        </p:txBody>
      </p:sp>
    </p:spTree>
    <p:extLst>
      <p:ext uri="{BB962C8B-B14F-4D97-AF65-F5344CB8AC3E}">
        <p14:creationId xmlns:p14="http://schemas.microsoft.com/office/powerpoint/2010/main" val="3214768418"/>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79B9-927F-4D46-9B17-69F4344DE58F}"/>
              </a:ext>
            </a:extLst>
          </p:cNvPr>
          <p:cNvSpPr>
            <a:spLocks noGrp="1"/>
          </p:cNvSpPr>
          <p:nvPr>
            <p:ph type="title"/>
          </p:nvPr>
        </p:nvSpPr>
        <p:spPr>
          <a:xfrm>
            <a:off x="260412" y="382710"/>
            <a:ext cx="10515600" cy="1325563"/>
          </a:xfrm>
        </p:spPr>
        <p:txBody>
          <a:bodyPr/>
          <a:lstStyle/>
          <a:p>
            <a:r>
              <a:rPr lang="en-US" b="1" dirty="0"/>
              <a:t>SUPPORTIVE THERAPY AND MONITORING FOR COVID-19 PATIENTS</a:t>
            </a:r>
          </a:p>
        </p:txBody>
      </p:sp>
      <p:sp>
        <p:nvSpPr>
          <p:cNvPr id="3" name="Content Placeholder 2">
            <a:extLst>
              <a:ext uri="{FF2B5EF4-FFF2-40B4-BE49-F238E27FC236}">
                <a16:creationId xmlns:a16="http://schemas.microsoft.com/office/drawing/2014/main" id="{C43E0564-2636-44F0-993D-97DA9FE8FAD5}"/>
              </a:ext>
            </a:extLst>
          </p:cNvPr>
          <p:cNvSpPr>
            <a:spLocks noGrp="1"/>
          </p:cNvSpPr>
          <p:nvPr>
            <p:ph idx="1"/>
          </p:nvPr>
        </p:nvSpPr>
        <p:spPr>
          <a:xfrm>
            <a:off x="221942" y="1690688"/>
            <a:ext cx="11709646" cy="4736745"/>
          </a:xfrm>
        </p:spPr>
        <p:txBody>
          <a:bodyPr>
            <a:normAutofit/>
          </a:bodyPr>
          <a:lstStyle/>
          <a:p>
            <a:pPr>
              <a:buFontTx/>
              <a:buChar char="-"/>
            </a:pPr>
            <a:r>
              <a:rPr lang="en-US" dirty="0"/>
              <a:t>Use conservative fluid management in patients with pneumonia when there is no evidence of shock. </a:t>
            </a:r>
          </a:p>
          <a:p>
            <a:pPr>
              <a:buFontTx/>
              <a:buChar char="-"/>
            </a:pPr>
            <a:r>
              <a:rPr lang="en-US" dirty="0"/>
              <a:t>Patients with pneumonia should be treated cautiously with intravenous fluids, because aggressive fluid resuscitation may worsen oxygenation, especially in settings where there is limited availability of mechanical ventilation. </a:t>
            </a:r>
          </a:p>
          <a:p>
            <a:endParaRPr lang="en-US" dirty="0"/>
          </a:p>
          <a:p>
            <a:pPr marL="0" indent="0">
              <a:buNone/>
            </a:pPr>
            <a:endParaRPr lang="en-US" dirty="0"/>
          </a:p>
        </p:txBody>
      </p:sp>
    </p:spTree>
    <p:extLst>
      <p:ext uri="{BB962C8B-B14F-4D97-AF65-F5344CB8AC3E}">
        <p14:creationId xmlns:p14="http://schemas.microsoft.com/office/powerpoint/2010/main" val="108911015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37CB1-768F-284C-8B4B-59174FDA3B84}"/>
              </a:ext>
            </a:extLst>
          </p:cNvPr>
          <p:cNvSpPr>
            <a:spLocks noGrp="1"/>
          </p:cNvSpPr>
          <p:nvPr>
            <p:ph type="title"/>
          </p:nvPr>
        </p:nvSpPr>
        <p:spPr/>
        <p:txBody>
          <a:bodyPr/>
          <a:lstStyle/>
          <a:p>
            <a:r>
              <a:rPr lang="en-US" b="1" dirty="0"/>
              <a:t>HISTORICAL BACKGROUND</a:t>
            </a:r>
          </a:p>
        </p:txBody>
      </p:sp>
      <p:sp>
        <p:nvSpPr>
          <p:cNvPr id="3" name="Content Placeholder 2">
            <a:extLst>
              <a:ext uri="{FF2B5EF4-FFF2-40B4-BE49-F238E27FC236}">
                <a16:creationId xmlns:a16="http://schemas.microsoft.com/office/drawing/2014/main" id="{B493D4FA-AF62-DD45-9C4E-713743C7E2A0}"/>
              </a:ext>
            </a:extLst>
          </p:cNvPr>
          <p:cNvSpPr>
            <a:spLocks noGrp="1"/>
          </p:cNvSpPr>
          <p:nvPr>
            <p:ph idx="1"/>
          </p:nvPr>
        </p:nvSpPr>
        <p:spPr/>
        <p:txBody>
          <a:bodyPr/>
          <a:lstStyle/>
          <a:p>
            <a:r>
              <a:rPr lang="en-PH" dirty="0"/>
              <a:t>At the end of 2019, a novel coronavirus was identified as the cause of a cluster of pneumonia cases in Wuhan, China.</a:t>
            </a:r>
          </a:p>
          <a:p>
            <a:r>
              <a:rPr lang="en-PH" dirty="0"/>
              <a:t>It rapidly spread, resulting in an epidemic throughout China, followed by an increasing number of cases in other countries throughout the world. </a:t>
            </a:r>
          </a:p>
          <a:p>
            <a:r>
              <a:rPr lang="en-PH" dirty="0"/>
              <a:t>The virus that caused it is designated as Severe Acute Respiratory Syndrome Coronavirus 2 (SARS-COV2).</a:t>
            </a:r>
          </a:p>
          <a:p>
            <a:pPr marL="0" indent="0">
              <a:buNone/>
            </a:pPr>
            <a:endParaRPr lang="en-PH" dirty="0"/>
          </a:p>
          <a:p>
            <a:pPr marL="0" indent="0">
              <a:buNone/>
            </a:pPr>
            <a:endParaRPr lang="en-US" dirty="0"/>
          </a:p>
        </p:txBody>
      </p:sp>
    </p:spTree>
    <p:extLst>
      <p:ext uri="{BB962C8B-B14F-4D97-AF65-F5344CB8AC3E}">
        <p14:creationId xmlns:p14="http://schemas.microsoft.com/office/powerpoint/2010/main" val="3614458583"/>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98016-A185-47A6-9634-0318CF7BB179}"/>
              </a:ext>
            </a:extLst>
          </p:cNvPr>
          <p:cNvSpPr>
            <a:spLocks noGrp="1"/>
          </p:cNvSpPr>
          <p:nvPr>
            <p:ph type="title"/>
          </p:nvPr>
        </p:nvSpPr>
        <p:spPr>
          <a:xfrm>
            <a:off x="838200" y="382710"/>
            <a:ext cx="10515600" cy="1325563"/>
          </a:xfrm>
        </p:spPr>
        <p:txBody>
          <a:bodyPr/>
          <a:lstStyle/>
          <a:p>
            <a:r>
              <a:rPr lang="en-US" b="1" dirty="0"/>
              <a:t>PRE-EXPOSURE OR POST-EXPOSURE PROPHYLAXIS FOR COVID-19</a:t>
            </a:r>
          </a:p>
        </p:txBody>
      </p:sp>
      <p:sp>
        <p:nvSpPr>
          <p:cNvPr id="3" name="Content Placeholder 2">
            <a:extLst>
              <a:ext uri="{FF2B5EF4-FFF2-40B4-BE49-F238E27FC236}">
                <a16:creationId xmlns:a16="http://schemas.microsoft.com/office/drawing/2014/main" id="{C2EAC606-92F4-4AAC-B6CE-9AFD323B5722}"/>
              </a:ext>
            </a:extLst>
          </p:cNvPr>
          <p:cNvSpPr>
            <a:spLocks noGrp="1"/>
          </p:cNvSpPr>
          <p:nvPr>
            <p:ph idx="1"/>
          </p:nvPr>
        </p:nvSpPr>
        <p:spPr/>
        <p:txBody>
          <a:bodyPr/>
          <a:lstStyle/>
          <a:p>
            <a:r>
              <a:rPr lang="en-US" dirty="0"/>
              <a:t>Chloroquine or hydroxychloroquine is NOT recommended for pre-exposure or post-exposure prophylaxis to prevent COVID-19. There is no high-quality direct evidence at this time to support the use of chloroquine or hydroxychloroquine for prophylaxis. </a:t>
            </a:r>
          </a:p>
          <a:p>
            <a:r>
              <a:rPr lang="en-US" dirty="0"/>
              <a:t>Priority protective measures to protect health care workers include proper wearing of PPE, providing rational working shifts for each team (every 4-8 hour-shifts) and providing rest periods for the health care team</a:t>
            </a:r>
            <a:r>
              <a:rPr lang="en-US" b="1" dirty="0"/>
              <a:t>. </a:t>
            </a:r>
            <a:endParaRPr lang="en-US" dirty="0"/>
          </a:p>
        </p:txBody>
      </p:sp>
    </p:spTree>
    <p:extLst>
      <p:ext uri="{BB962C8B-B14F-4D97-AF65-F5344CB8AC3E}">
        <p14:creationId xmlns:p14="http://schemas.microsoft.com/office/powerpoint/2010/main" val="29005754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AF762-C445-471E-9213-42E006C52C40}"/>
              </a:ext>
            </a:extLst>
          </p:cNvPr>
          <p:cNvSpPr>
            <a:spLocks noGrp="1"/>
          </p:cNvSpPr>
          <p:nvPr>
            <p:ph type="title"/>
          </p:nvPr>
        </p:nvSpPr>
        <p:spPr>
          <a:xfrm>
            <a:off x="621436" y="365125"/>
            <a:ext cx="10515600" cy="1325563"/>
          </a:xfrm>
        </p:spPr>
        <p:txBody>
          <a:bodyPr/>
          <a:lstStyle/>
          <a:p>
            <a:r>
              <a:rPr lang="en-US" b="1" dirty="0"/>
              <a:t>RECOMMENDATIONS FOR REPEAT TESTING FOR COVID-19</a:t>
            </a:r>
          </a:p>
        </p:txBody>
      </p:sp>
      <p:sp>
        <p:nvSpPr>
          <p:cNvPr id="3" name="Content Placeholder 2">
            <a:extLst>
              <a:ext uri="{FF2B5EF4-FFF2-40B4-BE49-F238E27FC236}">
                <a16:creationId xmlns:a16="http://schemas.microsoft.com/office/drawing/2014/main" id="{ED2DB730-E7D0-44C7-B72F-A2883E654D84}"/>
              </a:ext>
            </a:extLst>
          </p:cNvPr>
          <p:cNvSpPr>
            <a:spLocks noGrp="1"/>
          </p:cNvSpPr>
          <p:nvPr>
            <p:ph idx="1"/>
          </p:nvPr>
        </p:nvSpPr>
        <p:spPr>
          <a:xfrm>
            <a:off x="621436" y="1852257"/>
            <a:ext cx="11194742" cy="4788239"/>
          </a:xfrm>
        </p:spPr>
        <p:txBody>
          <a:bodyPr>
            <a:normAutofit/>
          </a:bodyPr>
          <a:lstStyle/>
          <a:p>
            <a:pPr marL="0" indent="0">
              <a:buNone/>
            </a:pPr>
            <a:r>
              <a:rPr lang="en-US" b="1" dirty="0"/>
              <a:t>Repeat testing after a positive COVID-19 test (if with available test kits) </a:t>
            </a:r>
            <a:endParaRPr lang="en-US" dirty="0"/>
          </a:p>
          <a:p>
            <a:pPr marL="0" indent="0">
              <a:buNone/>
            </a:pPr>
            <a:r>
              <a:rPr lang="en-US" dirty="0"/>
              <a:t>1. Submit NPS/OPS and lower respiratory tract specimens (if possible) at 14 days from the first positive COVID-19 test, or once patient is afebrile for 72 hours, whichever is longer. </a:t>
            </a:r>
          </a:p>
          <a:p>
            <a:pPr marL="0" indent="0">
              <a:buNone/>
            </a:pPr>
            <a:r>
              <a:rPr lang="en-US" dirty="0"/>
              <a:t>2. If still positive, recollect NPS/OPS and lower respiratory tract specimens (if test kits are available) for COVID-19 testing after 14 days. </a:t>
            </a:r>
          </a:p>
          <a:p>
            <a:pPr marL="0" indent="0">
              <a:buNone/>
            </a:pPr>
            <a:r>
              <a:rPr lang="en-US" dirty="0"/>
              <a:t>3. If test kits are not available, patients may be sent home once asymptomatic and clinically stable. Advice the patient to stay on home quarantine for another 14 days and repeat the test once kits are available. </a:t>
            </a:r>
          </a:p>
          <a:p>
            <a:pPr marL="0" indent="0">
              <a:buNone/>
            </a:pPr>
            <a:endParaRPr lang="en-US" dirty="0"/>
          </a:p>
        </p:txBody>
      </p:sp>
    </p:spTree>
    <p:extLst>
      <p:ext uri="{BB962C8B-B14F-4D97-AF65-F5344CB8AC3E}">
        <p14:creationId xmlns:p14="http://schemas.microsoft.com/office/powerpoint/2010/main" val="2177811830"/>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C99D1-91F2-4790-9179-B7722D09DE62}"/>
              </a:ext>
            </a:extLst>
          </p:cNvPr>
          <p:cNvSpPr>
            <a:spLocks noGrp="1"/>
          </p:cNvSpPr>
          <p:nvPr>
            <p:ph type="title"/>
          </p:nvPr>
        </p:nvSpPr>
        <p:spPr>
          <a:xfrm>
            <a:off x="838200" y="382710"/>
            <a:ext cx="10515600" cy="1325563"/>
          </a:xfrm>
        </p:spPr>
        <p:txBody>
          <a:bodyPr/>
          <a:lstStyle/>
          <a:p>
            <a:r>
              <a:rPr lang="en-US" b="1" dirty="0"/>
              <a:t>REPEAT TESTING AFTER AN INITIAL NEGATIVE COVID-19 TEST</a:t>
            </a:r>
          </a:p>
        </p:txBody>
      </p:sp>
      <p:sp>
        <p:nvSpPr>
          <p:cNvPr id="3" name="Content Placeholder 2">
            <a:extLst>
              <a:ext uri="{FF2B5EF4-FFF2-40B4-BE49-F238E27FC236}">
                <a16:creationId xmlns:a16="http://schemas.microsoft.com/office/drawing/2014/main" id="{3D46ED9A-2491-468B-A735-BA4DBC4BE434}"/>
              </a:ext>
            </a:extLst>
          </p:cNvPr>
          <p:cNvSpPr>
            <a:spLocks noGrp="1"/>
          </p:cNvSpPr>
          <p:nvPr>
            <p:ph idx="1"/>
          </p:nvPr>
        </p:nvSpPr>
        <p:spPr>
          <a:xfrm>
            <a:off x="488272" y="1807869"/>
            <a:ext cx="11523215" cy="4814873"/>
          </a:xfrm>
        </p:spPr>
        <p:txBody>
          <a:bodyPr>
            <a:normAutofit/>
          </a:bodyPr>
          <a:lstStyle/>
          <a:p>
            <a:pPr marL="514350" indent="-514350">
              <a:buAutoNum type="arabicPeriod"/>
            </a:pPr>
            <a:r>
              <a:rPr lang="en-US" dirty="0"/>
              <a:t>Clinical deterioration in the presence of an established disease etiology and with adequate treatment. A single negative test result, particularly if this is from an upper respiratory tract specimen, does not exclude infection. Repeat sampling and testing, preferably of lower respiratory specimen, is strongly recommended in severe or progressive disease. Consider a possible co-infection with COVID-19. </a:t>
            </a:r>
          </a:p>
          <a:p>
            <a:pPr marL="514350" indent="-514350">
              <a:buAutoNum type="arabicPeriod"/>
            </a:pPr>
            <a:r>
              <a:rPr lang="en-US" dirty="0"/>
              <a:t> No other etiology for the patient's signs and symptoms has been identified despite work-up. </a:t>
            </a:r>
          </a:p>
          <a:p>
            <a:pPr marL="514350" indent="-514350">
              <a:buAutoNum type="arabicPeriod"/>
            </a:pPr>
            <a:r>
              <a:rPr lang="en-US" dirty="0"/>
              <a:t>Clinical specimen(s) initially sent was/were deemed to be unsatisfactory or insufficient (delay in transport and processing, only NPS or OPS was sent).</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68882651"/>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3270C-4D6F-44F7-A0B8-292F05B4F66B}"/>
              </a:ext>
            </a:extLst>
          </p:cNvPr>
          <p:cNvSpPr>
            <a:spLocks noGrp="1"/>
          </p:cNvSpPr>
          <p:nvPr>
            <p:ph type="title"/>
          </p:nvPr>
        </p:nvSpPr>
        <p:spPr/>
        <p:txBody>
          <a:bodyPr/>
          <a:lstStyle/>
          <a:p>
            <a:r>
              <a:rPr lang="en-US" b="1" dirty="0"/>
              <a:t>CRITERIA FOR DISCHARGE OF COVID-19 PROBABLE OR SUSPECT CASE</a:t>
            </a:r>
          </a:p>
        </p:txBody>
      </p:sp>
      <p:sp>
        <p:nvSpPr>
          <p:cNvPr id="3" name="Content Placeholder 2">
            <a:extLst>
              <a:ext uri="{FF2B5EF4-FFF2-40B4-BE49-F238E27FC236}">
                <a16:creationId xmlns:a16="http://schemas.microsoft.com/office/drawing/2014/main" id="{4CD3AA18-83E5-4ABF-BAC7-460399EB3F1B}"/>
              </a:ext>
            </a:extLst>
          </p:cNvPr>
          <p:cNvSpPr>
            <a:spLocks noGrp="1"/>
          </p:cNvSpPr>
          <p:nvPr>
            <p:ph idx="1"/>
          </p:nvPr>
        </p:nvSpPr>
        <p:spPr/>
        <p:txBody>
          <a:bodyPr/>
          <a:lstStyle/>
          <a:p>
            <a:pPr marL="0" indent="0">
              <a:buNone/>
            </a:pPr>
            <a:r>
              <a:rPr lang="en-US" dirty="0"/>
              <a:t>A COVID-19 Probable or Suspect Case may be discharged after the initial COVID-19 test is negative AND any of the following conditions are met: </a:t>
            </a:r>
          </a:p>
          <a:p>
            <a:pPr marL="0" indent="0">
              <a:buNone/>
            </a:pPr>
            <a:r>
              <a:rPr lang="en-US" dirty="0"/>
              <a:t>	1. There is clinical improvement. </a:t>
            </a:r>
          </a:p>
          <a:p>
            <a:pPr marL="0" indent="0">
              <a:buNone/>
            </a:pPr>
            <a:r>
              <a:rPr lang="en-US" dirty="0"/>
              <a:t>	2. There is no other indication for admission. </a:t>
            </a:r>
          </a:p>
          <a:p>
            <a:pPr marL="0" indent="0">
              <a:buNone/>
            </a:pPr>
            <a:r>
              <a:rPr lang="en-US" dirty="0"/>
              <a:t>	3. An alternative diagnosis is available. </a:t>
            </a:r>
          </a:p>
          <a:p>
            <a:pPr marL="0" indent="0">
              <a:buNone/>
            </a:pPr>
            <a:r>
              <a:rPr lang="en-US" dirty="0"/>
              <a:t>	4. The probability of COVID-19 has been ruled out. </a:t>
            </a:r>
          </a:p>
          <a:p>
            <a:pPr marL="0" indent="0">
              <a:buNone/>
            </a:pPr>
            <a:endParaRPr lang="en-US" dirty="0"/>
          </a:p>
        </p:txBody>
      </p:sp>
    </p:spTree>
    <p:extLst>
      <p:ext uri="{BB962C8B-B14F-4D97-AF65-F5344CB8AC3E}">
        <p14:creationId xmlns:p14="http://schemas.microsoft.com/office/powerpoint/2010/main" val="4294644802"/>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00183-5C0F-417C-A343-C61D2DD6ECD5}"/>
              </a:ext>
            </a:extLst>
          </p:cNvPr>
          <p:cNvSpPr>
            <a:spLocks noGrp="1"/>
          </p:cNvSpPr>
          <p:nvPr>
            <p:ph type="title"/>
          </p:nvPr>
        </p:nvSpPr>
        <p:spPr/>
        <p:txBody>
          <a:bodyPr/>
          <a:lstStyle/>
          <a:p>
            <a:r>
              <a:rPr lang="en-US" b="1" dirty="0"/>
              <a:t>CRITERIA FOR DISCHARGE OF PATIENTS WITH CONFIRMED COVID-19 INFECTION</a:t>
            </a:r>
          </a:p>
        </p:txBody>
      </p:sp>
      <p:sp>
        <p:nvSpPr>
          <p:cNvPr id="3" name="Content Placeholder 2">
            <a:extLst>
              <a:ext uri="{FF2B5EF4-FFF2-40B4-BE49-F238E27FC236}">
                <a16:creationId xmlns:a16="http://schemas.microsoft.com/office/drawing/2014/main" id="{A10FA40C-0365-468B-BE4F-6CF0FD683F9E}"/>
              </a:ext>
            </a:extLst>
          </p:cNvPr>
          <p:cNvSpPr>
            <a:spLocks noGrp="1"/>
          </p:cNvSpPr>
          <p:nvPr>
            <p:ph idx="1"/>
          </p:nvPr>
        </p:nvSpPr>
        <p:spPr>
          <a:xfrm>
            <a:off x="559293" y="1825624"/>
            <a:ext cx="11070455" cy="4667251"/>
          </a:xfrm>
        </p:spPr>
        <p:txBody>
          <a:bodyPr>
            <a:normAutofit/>
          </a:bodyPr>
          <a:lstStyle/>
          <a:p>
            <a:pPr marL="514350" indent="-514350">
              <a:buAutoNum type="arabicPeriod"/>
            </a:pPr>
            <a:r>
              <a:rPr lang="en-US" dirty="0"/>
              <a:t>Patients who have clinically recovered (with resolution of symptoms) may be discharged from the hospital after a single negative test; if kits are in abundant supply, two consecutive negative tests 24 hours apart for SARS-CoV2 is preferred or at least one negative test prior to discharge. </a:t>
            </a:r>
          </a:p>
          <a:p>
            <a:pPr marL="514350" indent="-514350">
              <a:buAutoNum type="arabicPeriod"/>
            </a:pPr>
            <a:r>
              <a:rPr lang="en-US" dirty="0"/>
              <a:t>If it is not possible to repeat the test, patients can be discharged upon discretion of the healthcare team, but they should remain under strict home quarantine for 14 more days until after resolution of their last symptom. They should be tested at least once after this 14-day period, if the testing kit is available. Either RT-PCR or a rapid antibody test can be done. </a:t>
            </a:r>
          </a:p>
          <a:p>
            <a:pPr marL="0" indent="0">
              <a:buNone/>
            </a:pPr>
            <a:endParaRPr lang="en-US" dirty="0"/>
          </a:p>
        </p:txBody>
      </p:sp>
    </p:spTree>
    <p:extLst>
      <p:ext uri="{BB962C8B-B14F-4D97-AF65-F5344CB8AC3E}">
        <p14:creationId xmlns:p14="http://schemas.microsoft.com/office/powerpoint/2010/main" val="244835582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75758-2990-452D-9A6B-8D902E3EAE0B}"/>
              </a:ext>
            </a:extLst>
          </p:cNvPr>
          <p:cNvSpPr>
            <a:spLocks noGrp="1"/>
          </p:cNvSpPr>
          <p:nvPr>
            <p:ph type="title"/>
          </p:nvPr>
        </p:nvSpPr>
        <p:spPr/>
        <p:txBody>
          <a:bodyPr/>
          <a:lstStyle/>
          <a:p>
            <a:r>
              <a:rPr lang="en-US" b="1" dirty="0"/>
              <a:t>PARAMETERS FOR RESOLUTION OF SYMPTOMS</a:t>
            </a:r>
          </a:p>
        </p:txBody>
      </p:sp>
      <p:sp>
        <p:nvSpPr>
          <p:cNvPr id="3" name="Content Placeholder 2">
            <a:extLst>
              <a:ext uri="{FF2B5EF4-FFF2-40B4-BE49-F238E27FC236}">
                <a16:creationId xmlns:a16="http://schemas.microsoft.com/office/drawing/2014/main" id="{72894B57-008D-4486-A6DF-9C33C1445D39}"/>
              </a:ext>
            </a:extLst>
          </p:cNvPr>
          <p:cNvSpPr>
            <a:spLocks noGrp="1"/>
          </p:cNvSpPr>
          <p:nvPr>
            <p:ph idx="1"/>
          </p:nvPr>
        </p:nvSpPr>
        <p:spPr/>
        <p:txBody>
          <a:bodyPr/>
          <a:lstStyle/>
          <a:p>
            <a:pPr marL="514350" indent="-514350">
              <a:buAutoNum type="arabicPeriod"/>
            </a:pPr>
            <a:r>
              <a:rPr lang="en-US" dirty="0"/>
              <a:t>The body temperature returns to normal&gt; 3 days. </a:t>
            </a:r>
          </a:p>
          <a:p>
            <a:pPr marL="514350" indent="-514350">
              <a:buAutoNum type="arabicPeriod"/>
            </a:pPr>
            <a:r>
              <a:rPr lang="en-US" dirty="0"/>
              <a:t>Respiratory symptoms have improved significantly. </a:t>
            </a:r>
          </a:p>
          <a:p>
            <a:pPr marL="514350" indent="-514350">
              <a:buAutoNum type="arabicPeriod"/>
            </a:pPr>
            <a:r>
              <a:rPr lang="en-US" dirty="0"/>
              <a:t> Chest radiograph shows significant improvement .</a:t>
            </a:r>
          </a:p>
          <a:p>
            <a:pPr marL="0" indent="0">
              <a:buNone/>
            </a:pPr>
            <a:endParaRPr lang="en-US" dirty="0"/>
          </a:p>
        </p:txBody>
      </p:sp>
    </p:spTree>
    <p:extLst>
      <p:ext uri="{BB962C8B-B14F-4D97-AF65-F5344CB8AC3E}">
        <p14:creationId xmlns:p14="http://schemas.microsoft.com/office/powerpoint/2010/main" val="3906388386"/>
      </p:ext>
    </p:extLst>
  </p:cSld>
  <p:clrMapOvr>
    <a:masterClrMapping/>
  </p:clrMapOvr>
  <p:transition spd="slow">
    <p:wheel spokes="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13313-31E8-4206-B7ED-7F5D3316AA2E}"/>
              </a:ext>
            </a:extLst>
          </p:cNvPr>
          <p:cNvSpPr>
            <a:spLocks noGrp="1"/>
          </p:cNvSpPr>
          <p:nvPr>
            <p:ph type="title"/>
          </p:nvPr>
        </p:nvSpPr>
        <p:spPr>
          <a:xfrm>
            <a:off x="683581" y="347540"/>
            <a:ext cx="10515600" cy="1325563"/>
          </a:xfrm>
        </p:spPr>
        <p:txBody>
          <a:bodyPr/>
          <a:lstStyle/>
          <a:p>
            <a:r>
              <a:rPr lang="en-US" b="1" dirty="0"/>
              <a:t>HEALTH MANAGEMENT FOR DISCHARGED PATIENTS</a:t>
            </a:r>
          </a:p>
        </p:txBody>
      </p:sp>
      <p:sp>
        <p:nvSpPr>
          <p:cNvPr id="3" name="Content Placeholder 2">
            <a:extLst>
              <a:ext uri="{FF2B5EF4-FFF2-40B4-BE49-F238E27FC236}">
                <a16:creationId xmlns:a16="http://schemas.microsoft.com/office/drawing/2014/main" id="{AC4CEB4D-C94E-4ED9-99F5-6D1BCD224F18}"/>
              </a:ext>
            </a:extLst>
          </p:cNvPr>
          <p:cNvSpPr>
            <a:spLocks noGrp="1"/>
          </p:cNvSpPr>
          <p:nvPr>
            <p:ph idx="1"/>
          </p:nvPr>
        </p:nvSpPr>
        <p:spPr>
          <a:xfrm>
            <a:off x="683581" y="1825625"/>
            <a:ext cx="11052699" cy="4667250"/>
          </a:xfrm>
        </p:spPr>
        <p:txBody>
          <a:bodyPr>
            <a:normAutofit/>
          </a:bodyPr>
          <a:lstStyle/>
          <a:p>
            <a:pPr marL="0" indent="0">
              <a:buNone/>
            </a:pPr>
            <a:r>
              <a:rPr lang="en-US" dirty="0"/>
              <a:t>For discharged patients, close follow-up is still required. </a:t>
            </a:r>
          </a:p>
          <a:p>
            <a:pPr marL="0" indent="0">
              <a:buNone/>
            </a:pPr>
            <a:r>
              <a:rPr lang="en-US" dirty="0"/>
              <a:t> -When a patient is discharged from the hospital, his place of residence and address should be recorded. </a:t>
            </a:r>
          </a:p>
          <a:p>
            <a:pPr>
              <a:buFontTx/>
              <a:buChar char="-"/>
            </a:pPr>
            <a:r>
              <a:rPr lang="en-US" dirty="0"/>
              <a:t>Patients should rest at home for 2 weeks after leaving the hospital, avoid activities in public places, and must wear masks when going out.</a:t>
            </a:r>
          </a:p>
          <a:p>
            <a:pPr marL="0" indent="0">
              <a:buNone/>
            </a:pPr>
            <a:r>
              <a:rPr lang="en-US" dirty="0"/>
              <a:t>- Monitor the patient’s temperature and health status for 2 weeks. If fever and / or respiratory symptoms recur, the corresponding primary health care facility should assist in sending them to the designated medical institutions in the area for treatment. This should be reported to the corresponding surveillance units of the Department of Health. </a:t>
            </a:r>
          </a:p>
          <a:p>
            <a:endParaRPr lang="en-US" dirty="0"/>
          </a:p>
        </p:txBody>
      </p:sp>
    </p:spTree>
    <p:extLst>
      <p:ext uri="{BB962C8B-B14F-4D97-AF65-F5344CB8AC3E}">
        <p14:creationId xmlns:p14="http://schemas.microsoft.com/office/powerpoint/2010/main" val="3096155753"/>
      </p:ext>
    </p:extLst>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0B7813D-B76D-400E-BFDE-AA4BA0BFAD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17855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3E1B51B8-6EC6-3C46-B55F-A4FF13C9BE97}"/>
              </a:ext>
            </a:extLst>
          </p:cNvPr>
          <p:cNvSpPr>
            <a:spLocks noGrp="1"/>
          </p:cNvSpPr>
          <p:nvPr>
            <p:ph type="ctrTitle"/>
          </p:nvPr>
        </p:nvSpPr>
        <p:spPr>
          <a:xfrm>
            <a:off x="841248" y="600426"/>
            <a:ext cx="10512552" cy="3360625"/>
          </a:xfrm>
        </p:spPr>
        <p:txBody>
          <a:bodyPr>
            <a:normAutofit/>
          </a:bodyPr>
          <a:lstStyle/>
          <a:p>
            <a:pPr algn="l"/>
            <a:r>
              <a:rPr lang="en-US" sz="8200">
                <a:solidFill>
                  <a:schemeClr val="bg1"/>
                </a:solidFill>
              </a:rPr>
              <a:t>THANK YOU VERY MUCH</a:t>
            </a:r>
          </a:p>
        </p:txBody>
      </p:sp>
      <p:sp>
        <p:nvSpPr>
          <p:cNvPr id="5" name="Subtitle 4">
            <a:extLst>
              <a:ext uri="{FF2B5EF4-FFF2-40B4-BE49-F238E27FC236}">
                <a16:creationId xmlns:a16="http://schemas.microsoft.com/office/drawing/2014/main" id="{4EBC2413-BDF9-1B4D-965D-9C04EB450C52}"/>
              </a:ext>
            </a:extLst>
          </p:cNvPr>
          <p:cNvSpPr>
            <a:spLocks noGrp="1"/>
          </p:cNvSpPr>
          <p:nvPr>
            <p:ph type="subTitle" idx="1"/>
          </p:nvPr>
        </p:nvSpPr>
        <p:spPr>
          <a:xfrm>
            <a:off x="859536" y="4119928"/>
            <a:ext cx="10494264" cy="1366472"/>
          </a:xfrm>
        </p:spPr>
        <p:txBody>
          <a:bodyPr>
            <a:normAutofit/>
          </a:bodyPr>
          <a:lstStyle/>
          <a:p>
            <a:pPr algn="l"/>
            <a:endParaRPr lang="en-US" sz="2800">
              <a:solidFill>
                <a:schemeClr val="bg1"/>
              </a:solidFill>
            </a:endParaRPr>
          </a:p>
        </p:txBody>
      </p:sp>
    </p:spTree>
    <p:extLst>
      <p:ext uri="{BB962C8B-B14F-4D97-AF65-F5344CB8AC3E}">
        <p14:creationId xmlns:p14="http://schemas.microsoft.com/office/powerpoint/2010/main" val="2230699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6" name="Rectangle 22">
            <a:extLst>
              <a:ext uri="{FF2B5EF4-FFF2-40B4-BE49-F238E27FC236}">
                <a16:creationId xmlns:a16="http://schemas.microsoft.com/office/drawing/2014/main" id="{BEE73255-8084-4DF9-BB0B-15EAC92E2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19CE520-9200-314D-B59C-5FE69013DFDB}"/>
              </a:ext>
            </a:extLst>
          </p:cNvPr>
          <p:cNvSpPr>
            <a:spLocks noGrp="1"/>
          </p:cNvSpPr>
          <p:nvPr>
            <p:ph type="title"/>
          </p:nvPr>
        </p:nvSpPr>
        <p:spPr>
          <a:xfrm>
            <a:off x="603938" y="640081"/>
            <a:ext cx="2608655" cy="5257799"/>
          </a:xfrm>
        </p:spPr>
        <p:txBody>
          <a:bodyPr vert="horz" lIns="91440" tIns="45720" rIns="91440" bIns="45720" rtlCol="0" anchor="ctr">
            <a:normAutofit/>
          </a:bodyPr>
          <a:lstStyle/>
          <a:p>
            <a:r>
              <a:rPr lang="en-US" sz="2800" b="1" dirty="0">
                <a:solidFill>
                  <a:srgbClr val="2C2C2C"/>
                </a:solidFill>
              </a:rPr>
              <a:t>TRANSMISSION</a:t>
            </a:r>
          </a:p>
        </p:txBody>
      </p:sp>
      <p:sp>
        <p:nvSpPr>
          <p:cNvPr id="25" name="Rounded Rectangle 9">
            <a:extLst>
              <a:ext uri="{FF2B5EF4-FFF2-40B4-BE49-F238E27FC236}">
                <a16:creationId xmlns:a16="http://schemas.microsoft.com/office/drawing/2014/main" id="{67048353-8981-459A-9BC6-9711CE462E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0067"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picture containing clock&#10;&#10;Description automatically generated">
            <a:extLst>
              <a:ext uri="{FF2B5EF4-FFF2-40B4-BE49-F238E27FC236}">
                <a16:creationId xmlns:a16="http://schemas.microsoft.com/office/drawing/2014/main" id="{D445C3EC-4529-474E-A79C-B989A641C5D3}"/>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2701" r="13499" b="-2"/>
          <a:stretch/>
        </p:blipFill>
        <p:spPr>
          <a:xfrm>
            <a:off x="4056611" y="942538"/>
            <a:ext cx="7169575" cy="4812596"/>
          </a:xfrm>
          <a:prstGeom prst="rect">
            <a:avLst/>
          </a:prstGeom>
          <a:effectLst/>
        </p:spPr>
      </p:pic>
    </p:spTree>
    <p:extLst>
      <p:ext uri="{BB962C8B-B14F-4D97-AF65-F5344CB8AC3E}">
        <p14:creationId xmlns:p14="http://schemas.microsoft.com/office/powerpoint/2010/main" val="310726326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AC46A-445F-4784-B7DA-1D556BE51CFE}"/>
              </a:ext>
            </a:extLst>
          </p:cNvPr>
          <p:cNvSpPr>
            <a:spLocks noGrp="1"/>
          </p:cNvSpPr>
          <p:nvPr>
            <p:ph type="title"/>
          </p:nvPr>
        </p:nvSpPr>
        <p:spPr/>
        <p:txBody>
          <a:bodyPr/>
          <a:lstStyle/>
          <a:p>
            <a:r>
              <a:rPr lang="en-US" b="1" dirty="0"/>
              <a:t>VIRAL SHEDDING AND PERIOD OF INFECTIOUSNESS</a:t>
            </a:r>
          </a:p>
        </p:txBody>
      </p:sp>
      <p:sp>
        <p:nvSpPr>
          <p:cNvPr id="3" name="Content Placeholder 2">
            <a:extLst>
              <a:ext uri="{FF2B5EF4-FFF2-40B4-BE49-F238E27FC236}">
                <a16:creationId xmlns:a16="http://schemas.microsoft.com/office/drawing/2014/main" id="{12840A65-C178-4ADF-BE90-92D34C3DFFCB}"/>
              </a:ext>
            </a:extLst>
          </p:cNvPr>
          <p:cNvSpPr>
            <a:spLocks noGrp="1"/>
          </p:cNvSpPr>
          <p:nvPr>
            <p:ph idx="1"/>
          </p:nvPr>
        </p:nvSpPr>
        <p:spPr/>
        <p:txBody>
          <a:bodyPr/>
          <a:lstStyle/>
          <a:p>
            <a:r>
              <a:rPr lang="en-US" dirty="0"/>
              <a:t>SARS-COV2 can be transmitted prior to the development of symptoms and throughout the course of illness, particularly early in the course.</a:t>
            </a:r>
          </a:p>
          <a:p>
            <a:pPr marL="0" indent="0">
              <a:buNone/>
            </a:pPr>
            <a:endParaRPr lang="en-US" b="1" dirty="0"/>
          </a:p>
          <a:p>
            <a:pPr marL="0" indent="0">
              <a:buNone/>
            </a:pPr>
            <a:r>
              <a:rPr lang="en-US" b="1" dirty="0"/>
              <a:t>PERIOD OF GREATEST INFECTIOUSNESS</a:t>
            </a:r>
          </a:p>
          <a:p>
            <a:pPr>
              <a:buFontTx/>
              <a:buChar char="-"/>
            </a:pPr>
            <a:r>
              <a:rPr lang="en-US" dirty="0"/>
              <a:t>Infected individuals are more likely to be infectious in the earlier stages of infection.</a:t>
            </a:r>
          </a:p>
          <a:p>
            <a:pPr>
              <a:buFontTx/>
              <a:buChar char="-"/>
            </a:pPr>
            <a:r>
              <a:rPr lang="en-US" dirty="0"/>
              <a:t>Mean: 5.8 days between the onset of symptoms.</a:t>
            </a:r>
          </a:p>
          <a:p>
            <a:pPr>
              <a:buFontTx/>
              <a:buChar char="-"/>
            </a:pPr>
            <a:endParaRPr lang="en-US" dirty="0"/>
          </a:p>
          <a:p>
            <a:pPr>
              <a:buFontTx/>
              <a:buChar char="-"/>
            </a:pPr>
            <a:endParaRPr lang="en-US" dirty="0"/>
          </a:p>
        </p:txBody>
      </p:sp>
    </p:spTree>
    <p:extLst>
      <p:ext uri="{BB962C8B-B14F-4D97-AF65-F5344CB8AC3E}">
        <p14:creationId xmlns:p14="http://schemas.microsoft.com/office/powerpoint/2010/main" val="288606049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C5A61-2F7F-EE48-B463-7DB2BC937621}"/>
              </a:ext>
            </a:extLst>
          </p:cNvPr>
          <p:cNvSpPr>
            <a:spLocks noGrp="1"/>
          </p:cNvSpPr>
          <p:nvPr>
            <p:ph type="title"/>
          </p:nvPr>
        </p:nvSpPr>
        <p:spPr/>
        <p:txBody>
          <a:bodyPr/>
          <a:lstStyle/>
          <a:p>
            <a:r>
              <a:rPr lang="en-US" b="1" dirty="0"/>
              <a:t>RISK OF TRANSMISSION</a:t>
            </a:r>
          </a:p>
        </p:txBody>
      </p:sp>
      <p:sp>
        <p:nvSpPr>
          <p:cNvPr id="3" name="Content Placeholder 2">
            <a:extLst>
              <a:ext uri="{FF2B5EF4-FFF2-40B4-BE49-F238E27FC236}">
                <a16:creationId xmlns:a16="http://schemas.microsoft.com/office/drawing/2014/main" id="{B315DF66-2CEE-1F4F-8FD0-5FDFC7212122}"/>
              </a:ext>
            </a:extLst>
          </p:cNvPr>
          <p:cNvSpPr>
            <a:spLocks noGrp="1"/>
          </p:cNvSpPr>
          <p:nvPr>
            <p:ph idx="1"/>
          </p:nvPr>
        </p:nvSpPr>
        <p:spPr/>
        <p:txBody>
          <a:bodyPr>
            <a:normAutofit/>
          </a:bodyPr>
          <a:lstStyle/>
          <a:p>
            <a:pPr>
              <a:buFont typeface="Wingdings" pitchFamily="2" charset="2"/>
              <a:buChar char="ü"/>
            </a:pPr>
            <a:r>
              <a:rPr lang="en-US" dirty="0"/>
              <a:t>Increases with the closeness and duration of contact.</a:t>
            </a:r>
          </a:p>
          <a:p>
            <a:pPr>
              <a:buFont typeface="Wingdings" pitchFamily="2" charset="2"/>
              <a:buChar char="ü"/>
            </a:pPr>
            <a:r>
              <a:rPr lang="en-US" dirty="0"/>
              <a:t>Highest with prolonged contact in indoor settings.</a:t>
            </a:r>
          </a:p>
          <a:p>
            <a:pPr marL="0" indent="0">
              <a:buNone/>
            </a:pPr>
            <a:r>
              <a:rPr lang="en-US" dirty="0" err="1"/>
              <a:t>ie</a:t>
            </a:r>
            <a:r>
              <a:rPr lang="en-US" dirty="0"/>
              <a:t>. household contacts, hospitals and long-term care facilities, congregate settings where individuals are residing or working in close quarters.</a:t>
            </a:r>
          </a:p>
          <a:p>
            <a:pPr marL="0" indent="0">
              <a:buNone/>
            </a:pPr>
            <a:r>
              <a:rPr lang="en-US" b="1" dirty="0"/>
              <a:t>INDIRECT TRANSMISSION </a:t>
            </a:r>
          </a:p>
          <a:p>
            <a:pPr>
              <a:buFontTx/>
              <a:buChar char="-"/>
            </a:pPr>
            <a:r>
              <a:rPr lang="en-US" dirty="0"/>
              <a:t>low risk</a:t>
            </a:r>
          </a:p>
          <a:p>
            <a:pPr>
              <a:buFontTx/>
              <a:buChar char="-"/>
            </a:pPr>
            <a:r>
              <a:rPr lang="en-US" dirty="0" err="1"/>
              <a:t>ie</a:t>
            </a:r>
            <a:r>
              <a:rPr lang="en-US" dirty="0"/>
              <a:t>. passing someone with infection on the street, handling items that were previously handled by someone with infection.</a:t>
            </a:r>
          </a:p>
        </p:txBody>
      </p:sp>
    </p:spTree>
    <p:extLst>
      <p:ext uri="{BB962C8B-B14F-4D97-AF65-F5344CB8AC3E}">
        <p14:creationId xmlns:p14="http://schemas.microsoft.com/office/powerpoint/2010/main" val="131451969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AC46A-445F-4784-B7DA-1D556BE51CFE}"/>
              </a:ext>
            </a:extLst>
          </p:cNvPr>
          <p:cNvSpPr>
            <a:spLocks noGrp="1"/>
          </p:cNvSpPr>
          <p:nvPr>
            <p:ph type="title"/>
          </p:nvPr>
        </p:nvSpPr>
        <p:spPr/>
        <p:txBody>
          <a:bodyPr/>
          <a:lstStyle/>
          <a:p>
            <a:r>
              <a:rPr lang="en-US" b="1" dirty="0"/>
              <a:t>DIAGNOSIS</a:t>
            </a:r>
          </a:p>
        </p:txBody>
      </p:sp>
      <p:sp>
        <p:nvSpPr>
          <p:cNvPr id="3" name="Content Placeholder 2">
            <a:extLst>
              <a:ext uri="{FF2B5EF4-FFF2-40B4-BE49-F238E27FC236}">
                <a16:creationId xmlns:a16="http://schemas.microsoft.com/office/drawing/2014/main" id="{12840A65-C178-4ADF-BE90-92D34C3DFFCB}"/>
              </a:ext>
            </a:extLst>
          </p:cNvPr>
          <p:cNvSpPr>
            <a:spLocks noGrp="1"/>
          </p:cNvSpPr>
          <p:nvPr>
            <p:ph idx="1"/>
          </p:nvPr>
        </p:nvSpPr>
        <p:spPr/>
        <p:txBody>
          <a:bodyPr/>
          <a:lstStyle/>
          <a:p>
            <a:r>
              <a:rPr lang="en-US" dirty="0"/>
              <a:t>All individuals with suspected SARS COV-2 respiratory tract infection i.e., Patients Under Investigation (PUIs), should undergo testing for COVID-19 as well as other tests warranted by their clinical condition. </a:t>
            </a:r>
          </a:p>
        </p:txBody>
      </p:sp>
    </p:spTree>
    <p:extLst>
      <p:ext uri="{BB962C8B-B14F-4D97-AF65-F5344CB8AC3E}">
        <p14:creationId xmlns:p14="http://schemas.microsoft.com/office/powerpoint/2010/main" val="403050242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4B952-FC80-4BD8-B107-31317E1FACCF}"/>
              </a:ext>
            </a:extLst>
          </p:cNvPr>
          <p:cNvSpPr>
            <a:spLocks noGrp="1"/>
          </p:cNvSpPr>
          <p:nvPr>
            <p:ph type="title"/>
          </p:nvPr>
        </p:nvSpPr>
        <p:spPr/>
        <p:txBody>
          <a:bodyPr/>
          <a:lstStyle/>
          <a:p>
            <a:r>
              <a:rPr lang="en-US" b="1" dirty="0"/>
              <a:t>TESTS FOR COVID-19</a:t>
            </a:r>
          </a:p>
        </p:txBody>
      </p:sp>
      <p:sp>
        <p:nvSpPr>
          <p:cNvPr id="3" name="Content Placeholder 2">
            <a:extLst>
              <a:ext uri="{FF2B5EF4-FFF2-40B4-BE49-F238E27FC236}">
                <a16:creationId xmlns:a16="http://schemas.microsoft.com/office/drawing/2014/main" id="{3BCBFA74-2DBA-457F-A99B-5D0F462FC8E1}"/>
              </a:ext>
            </a:extLst>
          </p:cNvPr>
          <p:cNvSpPr>
            <a:spLocks noGrp="1"/>
          </p:cNvSpPr>
          <p:nvPr>
            <p:ph idx="1"/>
          </p:nvPr>
        </p:nvSpPr>
        <p:spPr/>
        <p:txBody>
          <a:bodyPr/>
          <a:lstStyle/>
          <a:p>
            <a:r>
              <a:rPr lang="en-US" dirty="0"/>
              <a:t>RT- PCR</a:t>
            </a:r>
          </a:p>
          <a:p>
            <a:r>
              <a:rPr lang="en-US" dirty="0"/>
              <a:t>Rapid Antibody Test</a:t>
            </a:r>
          </a:p>
          <a:p>
            <a:pPr marL="0" indent="0">
              <a:buNone/>
            </a:pPr>
            <a:endParaRPr lang="en-US" dirty="0"/>
          </a:p>
          <a:p>
            <a:pPr marL="0" indent="0">
              <a:buNone/>
            </a:pPr>
            <a:r>
              <a:rPr lang="en-US" dirty="0"/>
              <a:t>OTHER TESTS:</a:t>
            </a:r>
          </a:p>
          <a:p>
            <a:pPr>
              <a:buFontTx/>
              <a:buChar char="-"/>
            </a:pPr>
            <a:r>
              <a:rPr lang="en-US" dirty="0"/>
              <a:t>CBC, </a:t>
            </a:r>
            <a:r>
              <a:rPr lang="en-US" dirty="0" err="1"/>
              <a:t>Crea</a:t>
            </a:r>
            <a:r>
              <a:rPr lang="en-US" dirty="0"/>
              <a:t>, LFTs, Na, K, Mg, Calcium, Albumin, LDH, Ferritin, CRP and procalcitonin.</a:t>
            </a:r>
          </a:p>
          <a:p>
            <a:pPr>
              <a:buFontTx/>
              <a:buChar char="-"/>
            </a:pPr>
            <a:r>
              <a:rPr lang="en-US" dirty="0"/>
              <a:t>Prothrombin and D-Dimer</a:t>
            </a:r>
          </a:p>
          <a:p>
            <a:pPr>
              <a:buFontTx/>
              <a:buChar char="-"/>
            </a:pPr>
            <a:r>
              <a:rPr lang="en-US" dirty="0"/>
              <a:t>ABG; Blood Culture; Sputum; CXR; HRCT and 12L ECG</a:t>
            </a:r>
          </a:p>
        </p:txBody>
      </p:sp>
    </p:spTree>
    <p:extLst>
      <p:ext uri="{BB962C8B-B14F-4D97-AF65-F5344CB8AC3E}">
        <p14:creationId xmlns:p14="http://schemas.microsoft.com/office/powerpoint/2010/main" val="368888783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D8E32-913E-4DD7-B804-8CC34BDD9825}"/>
              </a:ext>
            </a:extLst>
          </p:cNvPr>
          <p:cNvSpPr>
            <a:spLocks noGrp="1"/>
          </p:cNvSpPr>
          <p:nvPr>
            <p:ph type="title"/>
          </p:nvPr>
        </p:nvSpPr>
        <p:spPr/>
        <p:txBody>
          <a:bodyPr/>
          <a:lstStyle/>
          <a:p>
            <a:r>
              <a:rPr lang="en-US" b="1" dirty="0"/>
              <a:t>INCUBATION PERIOD</a:t>
            </a:r>
          </a:p>
        </p:txBody>
      </p:sp>
      <p:sp>
        <p:nvSpPr>
          <p:cNvPr id="3" name="Content Placeholder 2">
            <a:extLst>
              <a:ext uri="{FF2B5EF4-FFF2-40B4-BE49-F238E27FC236}">
                <a16:creationId xmlns:a16="http://schemas.microsoft.com/office/drawing/2014/main" id="{077EBD12-D62A-4E73-8BB4-BA290719B66B}"/>
              </a:ext>
            </a:extLst>
          </p:cNvPr>
          <p:cNvSpPr>
            <a:spLocks noGrp="1"/>
          </p:cNvSpPr>
          <p:nvPr>
            <p:ph idx="1"/>
          </p:nvPr>
        </p:nvSpPr>
        <p:spPr/>
        <p:txBody>
          <a:bodyPr/>
          <a:lstStyle/>
          <a:p>
            <a:r>
              <a:rPr lang="en-US" dirty="0"/>
              <a:t>MEDIAN INCUBATION PERIOD</a:t>
            </a:r>
          </a:p>
          <a:p>
            <a:pPr>
              <a:buFontTx/>
              <a:buChar char="-"/>
            </a:pPr>
            <a:r>
              <a:rPr lang="en-US" dirty="0"/>
              <a:t>5.1 days</a:t>
            </a:r>
          </a:p>
          <a:p>
            <a:pPr>
              <a:buFontTx/>
              <a:buChar char="-"/>
            </a:pPr>
            <a:r>
              <a:rPr lang="en-US" dirty="0"/>
              <a:t>11.5 days (98%)</a:t>
            </a:r>
          </a:p>
        </p:txBody>
      </p:sp>
    </p:spTree>
    <p:extLst>
      <p:ext uri="{BB962C8B-B14F-4D97-AF65-F5344CB8AC3E}">
        <p14:creationId xmlns:p14="http://schemas.microsoft.com/office/powerpoint/2010/main" val="100129373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32932-A309-4449-B427-D0A58CD61EB0}"/>
              </a:ext>
            </a:extLst>
          </p:cNvPr>
          <p:cNvSpPr>
            <a:spLocks noGrp="1"/>
          </p:cNvSpPr>
          <p:nvPr>
            <p:ph type="title"/>
          </p:nvPr>
        </p:nvSpPr>
        <p:spPr/>
        <p:txBody>
          <a:bodyPr/>
          <a:lstStyle/>
          <a:p>
            <a:r>
              <a:rPr lang="en-US" dirty="0"/>
              <a:t>CLINICAL PRESENTATIONS OF PATIENTS WITH COVID-19 INFECTION</a:t>
            </a:r>
          </a:p>
        </p:txBody>
      </p:sp>
      <p:pic>
        <p:nvPicPr>
          <p:cNvPr id="4" name="Content Placeholder 3">
            <a:extLst>
              <a:ext uri="{FF2B5EF4-FFF2-40B4-BE49-F238E27FC236}">
                <a16:creationId xmlns:a16="http://schemas.microsoft.com/office/drawing/2014/main" id="{5448133F-DC38-4608-9E08-2EF8296A9BB6}"/>
              </a:ext>
            </a:extLst>
          </p:cNvPr>
          <p:cNvPicPr>
            <a:picLocks noGrp="1" noChangeAspect="1"/>
          </p:cNvPicPr>
          <p:nvPr>
            <p:ph idx="1"/>
          </p:nvPr>
        </p:nvPicPr>
        <p:blipFill>
          <a:blip r:embed="rId2"/>
          <a:stretch>
            <a:fillRect/>
          </a:stretch>
        </p:blipFill>
        <p:spPr>
          <a:xfrm>
            <a:off x="925975" y="1812262"/>
            <a:ext cx="10637134" cy="4680613"/>
          </a:xfrm>
          <a:prstGeom prst="rect">
            <a:avLst/>
          </a:prstGeom>
        </p:spPr>
      </p:pic>
    </p:spTree>
    <p:extLst>
      <p:ext uri="{BB962C8B-B14F-4D97-AF65-F5344CB8AC3E}">
        <p14:creationId xmlns:p14="http://schemas.microsoft.com/office/powerpoint/2010/main" val="988084555"/>
      </p:ext>
    </p:extLst>
  </p:cSld>
  <p:clrMapOvr>
    <a:masterClrMapping/>
  </p:clrMapOvr>
  <p:transition spd="slow">
    <p:comb/>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3069</TotalTime>
  <Words>1408</Words>
  <Application>Microsoft Macintosh PowerPoint</Application>
  <PresentationFormat>Widescreen</PresentationFormat>
  <Paragraphs>90</Paragraphs>
  <Slides>27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Wingdings</vt:lpstr>
      <vt:lpstr>Office Theme</vt:lpstr>
      <vt:lpstr>DISCUSSION ON COVID-19 </vt:lpstr>
      <vt:lpstr>HISTORICAL BACKGROUND</vt:lpstr>
      <vt:lpstr>TRANSMISSION</vt:lpstr>
      <vt:lpstr>VIRAL SHEDDING AND PERIOD OF INFECTIOUSNESS</vt:lpstr>
      <vt:lpstr>RISK OF TRANSMISSION</vt:lpstr>
      <vt:lpstr>DIAGNOSIS</vt:lpstr>
      <vt:lpstr>TESTS FOR COVID-19</vt:lpstr>
      <vt:lpstr>INCUBATION PERIOD</vt:lpstr>
      <vt:lpstr>CLINICAL PRESENTATIONS OF PATIENTS WITH COVID-19 INFECTION</vt:lpstr>
      <vt:lpstr>CLINICAL COURSE</vt:lpstr>
      <vt:lpstr>RISK FACTORS FOR POOR OUTCOME</vt:lpstr>
      <vt:lpstr>COMPLICATIONS AND OUTCOMES</vt:lpstr>
      <vt:lpstr>SURVEILLANCE DEFINITIONS</vt:lpstr>
      <vt:lpstr>SURVEILLANCE DEFINITIONS</vt:lpstr>
      <vt:lpstr>PowerPoint Presentation</vt:lpstr>
      <vt:lpstr>CLASSIFICATION OF PATIENTS WITH PROBABLE OR CONFIRMED COVID-19 INFECTION</vt:lpstr>
      <vt:lpstr>PowerPoint Presentation</vt:lpstr>
      <vt:lpstr>SUPPORTIVE THERAPY AND MONITORING FOR COVID-19 PATIENTS</vt:lpstr>
      <vt:lpstr>SUPPORTIVE THERAPY AND MONITORING FOR COVID-19 PATIENTS</vt:lpstr>
      <vt:lpstr>PRE-EXPOSURE OR POST-EXPOSURE PROPHYLAXIS FOR COVID-19</vt:lpstr>
      <vt:lpstr>RECOMMENDATIONS FOR REPEAT TESTING FOR COVID-19</vt:lpstr>
      <vt:lpstr>REPEAT TESTING AFTER AN INITIAL NEGATIVE COVID-19 TEST</vt:lpstr>
      <vt:lpstr>CRITERIA FOR DISCHARGE OF COVID-19 PROBABLE OR SUSPECT CASE</vt:lpstr>
      <vt:lpstr>CRITERIA FOR DISCHARGE OF PATIENTS WITH CONFIRMED COVID-19 INFECTION</vt:lpstr>
      <vt:lpstr>PARAMETERS FOR RESOLUTION OF SYMPTOMS</vt:lpstr>
      <vt:lpstr>HEALTH MANAGEMENT FOR DISCHARGED PATIENTS</vt:lpstr>
      <vt:lpstr>THANK YOU VERY MUCH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ON COVID-19 </dc:title>
  <dc:creator>PJ Francisco</dc:creator>
  <cp:lastModifiedBy>PJ Francisco</cp:lastModifiedBy>
  <cp:revision>2</cp:revision>
  <dcterms:created xsi:type="dcterms:W3CDTF">2020-08-10T10:05:48Z</dcterms:created>
  <dcterms:modified xsi:type="dcterms:W3CDTF">2020-08-12T13:15:02Z</dcterms:modified>
</cp:coreProperties>
</file>