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62" r:id="rId4"/>
    <p:sldId id="260" r:id="rId5"/>
    <p:sldId id="280" r:id="rId6"/>
    <p:sldId id="263" r:id="rId7"/>
    <p:sldId id="264" r:id="rId8"/>
    <p:sldId id="266" r:id="rId9"/>
    <p:sldId id="268" r:id="rId10"/>
    <p:sldId id="269" r:id="rId11"/>
    <p:sldId id="270" r:id="rId12"/>
    <p:sldId id="271" r:id="rId13"/>
    <p:sldId id="272" r:id="rId14"/>
    <p:sldId id="278" r:id="rId15"/>
    <p:sldId id="273" r:id="rId16"/>
    <p:sldId id="274" r:id="rId17"/>
    <p:sldId id="275" r:id="rId18"/>
    <p:sldId id="277" r:id="rId19"/>
    <p:sldId id="279" r:id="rId20"/>
    <p:sldId id="281" r:id="rId21"/>
    <p:sldId id="282" r:id="rId22"/>
    <p:sldId id="284" r:id="rId23"/>
    <p:sldId id="285" r:id="rId24"/>
    <p:sldId id="287" r:id="rId25"/>
    <p:sldId id="289" r:id="rId26"/>
    <p:sldId id="291" r:id="rId27"/>
    <p:sldId id="292" r:id="rId28"/>
    <p:sldId id="293" r:id="rId29"/>
    <p:sldId id="294" r:id="rId30"/>
    <p:sldId id="296" r:id="rId31"/>
    <p:sldId id="298" r:id="rId32"/>
    <p:sldId id="297" r:id="rId33"/>
    <p:sldId id="302" r:id="rId34"/>
    <p:sldId id="303" r:id="rId35"/>
    <p:sldId id="304" r:id="rId36"/>
    <p:sldId id="305" r:id="rId37"/>
    <p:sldId id="306" r:id="rId38"/>
    <p:sldId id="307" r:id="rId39"/>
    <p:sldId id="30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78424"/>
  </p:normalViewPr>
  <p:slideViewPr>
    <p:cSldViewPr snapToGrid="0" snapToObjects="1">
      <p:cViewPr varScale="1">
        <p:scale>
          <a:sx n="48" d="100"/>
          <a:sy n="48" d="100"/>
        </p:scale>
        <p:origin x="10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687D3-FF2F-8C44-9115-BD621B32BF12}" type="datetimeFigureOut">
              <a:rPr lang="en-US" smtClean="0"/>
              <a:t>8/14/20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48B5F-54BC-3641-9EF8-E748B04CB3E4}" type="slidenum">
              <a:rPr lang="en-US" smtClean="0"/>
              <a:t>‹#›</a:t>
            </a:fld>
            <a:endParaRPr lang="en-US"/>
          </a:p>
        </p:txBody>
      </p:sp>
    </p:spTree>
    <p:extLst>
      <p:ext uri="{BB962C8B-B14F-4D97-AF65-F5344CB8AC3E}">
        <p14:creationId xmlns:p14="http://schemas.microsoft.com/office/powerpoint/2010/main" val="91602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Nausea can  be secondary to a variety of nonabdominal conditions. Hence, neither bloating nor nausea alone should be considered to identify dyspepsia</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189A461-7A4C-5A4E-8C1E-A7765D8A9000}" type="slidenum">
              <a:rPr lang="en-US" altLang="en-US"/>
              <a:pPr>
                <a:spcBef>
                  <a:spcPct val="0"/>
                </a:spcBef>
              </a:pPr>
              <a:t>3</a:t>
            </a:fld>
            <a:endParaRPr lang="en-US" altLang="en-US"/>
          </a:p>
        </p:txBody>
      </p:sp>
    </p:spTree>
    <p:extLst>
      <p:ext uri="{BB962C8B-B14F-4D97-AF65-F5344CB8AC3E}">
        <p14:creationId xmlns:p14="http://schemas.microsoft.com/office/powerpoint/2010/main" val="15743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PH" altLang="en-US"/>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D00AF8E6-BFF9-BC40-B4F9-7B306EC2BCE0}" type="slidenum">
              <a:rPr lang="en-US" altLang="en-US"/>
              <a:pPr>
                <a:spcBef>
                  <a:spcPct val="0"/>
                </a:spcBef>
              </a:pPr>
              <a:t>22</a:t>
            </a:fld>
            <a:endParaRPr lang="en-US" altLang="en-US"/>
          </a:p>
        </p:txBody>
      </p:sp>
    </p:spTree>
    <p:extLst>
      <p:ext uri="{BB962C8B-B14F-4D97-AF65-F5344CB8AC3E}">
        <p14:creationId xmlns:p14="http://schemas.microsoft.com/office/powerpoint/2010/main" val="67456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Dyspepsia is a syndrome defined by a constellation of symptoms and signs of:</a:t>
            </a:r>
          </a:p>
          <a:p>
            <a:pPr eaLnBrk="1" hangingPunct="1"/>
            <a:r>
              <a:rPr lang="en-US" altLang="en-US"/>
              <a:t>- u</a:t>
            </a:r>
            <a:r>
              <a:rPr lang="en-US" altLang="en-US">
                <a:latin typeface="Arial" charset="0"/>
                <a:ea typeface="Arial" charset="0"/>
                <a:cs typeface="Arial" charset="0"/>
              </a:rPr>
              <a:t>pper abdominal pain/epigastric pain/burning</a:t>
            </a:r>
          </a:p>
          <a:p>
            <a:pPr eaLnBrk="1" hangingPunct="1"/>
            <a:endParaRPr lang="en-US" altLang="en-US">
              <a:latin typeface="Arial" charset="0"/>
              <a:ea typeface="Arial" charset="0"/>
              <a:cs typeface="Arial" charset="0"/>
            </a:endParaRPr>
          </a:p>
          <a:p>
            <a:pPr eaLnBrk="1" hangingPunct="1"/>
            <a:r>
              <a:rPr lang="en-US" altLang="en-US">
                <a:latin typeface="Arial" charset="0"/>
                <a:ea typeface="Arial" charset="0"/>
                <a:cs typeface="Arial" charset="0"/>
              </a:rPr>
              <a:t>- Belching</a:t>
            </a:r>
          </a:p>
          <a:p>
            <a:endParaRPr lang="en-US" altLang="en-US"/>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05207F7-DF91-FB43-A249-C3BAAE418423}" type="slidenum">
              <a:rPr lang="en-US" altLang="en-US"/>
              <a:pPr>
                <a:spcBef>
                  <a:spcPct val="0"/>
                </a:spcBef>
              </a:pPr>
              <a:t>23</a:t>
            </a:fld>
            <a:endParaRPr lang="en-US" altLang="en-US"/>
          </a:p>
        </p:txBody>
      </p:sp>
    </p:spTree>
    <p:extLst>
      <p:ext uri="{BB962C8B-B14F-4D97-AF65-F5344CB8AC3E}">
        <p14:creationId xmlns:p14="http://schemas.microsoft.com/office/powerpoint/2010/main" val="155435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Dyspepsia is a syndrome defined by a constellation of symptoms and signs of:</a:t>
            </a:r>
          </a:p>
          <a:p>
            <a:pPr eaLnBrk="1" hangingPunct="1"/>
            <a:r>
              <a:rPr lang="en-US" altLang="en-US"/>
              <a:t>- u</a:t>
            </a:r>
            <a:r>
              <a:rPr lang="en-US" altLang="en-US">
                <a:latin typeface="Arial" charset="0"/>
                <a:ea typeface="Arial" charset="0"/>
                <a:cs typeface="Arial" charset="0"/>
              </a:rPr>
              <a:t>pper abdominal pain/epigastric pain/burning</a:t>
            </a:r>
          </a:p>
          <a:p>
            <a:pPr eaLnBrk="1" hangingPunct="1"/>
            <a:endParaRPr lang="en-US" altLang="en-US">
              <a:latin typeface="Arial" charset="0"/>
              <a:ea typeface="Arial" charset="0"/>
              <a:cs typeface="Arial" charset="0"/>
            </a:endParaRPr>
          </a:p>
          <a:p>
            <a:pPr eaLnBrk="1" hangingPunct="1"/>
            <a:r>
              <a:rPr lang="en-US" altLang="en-US">
                <a:latin typeface="Arial" charset="0"/>
                <a:ea typeface="Arial" charset="0"/>
                <a:cs typeface="Arial" charset="0"/>
              </a:rPr>
              <a:t>- Belching</a:t>
            </a:r>
          </a:p>
          <a:p>
            <a:endParaRPr lang="en-US" altLang="en-US"/>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165BBB7D-4AFF-3543-AEFF-B1C8BD927B03}" type="slidenum">
              <a:rPr lang="en-US" altLang="en-US"/>
              <a:pPr>
                <a:spcBef>
                  <a:spcPct val="0"/>
                </a:spcBef>
              </a:pPr>
              <a:t>24</a:t>
            </a:fld>
            <a:endParaRPr lang="en-US" altLang="en-US"/>
          </a:p>
        </p:txBody>
      </p:sp>
    </p:spTree>
    <p:extLst>
      <p:ext uri="{BB962C8B-B14F-4D97-AF65-F5344CB8AC3E}">
        <p14:creationId xmlns:p14="http://schemas.microsoft.com/office/powerpoint/2010/main" val="154195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PH" alt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336D15EC-5257-EB45-BD1D-922DCDA1A290}" type="slidenum">
              <a:rPr lang="en-US" altLang="en-US"/>
              <a:pPr>
                <a:spcBef>
                  <a:spcPct val="0"/>
                </a:spcBef>
              </a:pPr>
              <a:t>25</a:t>
            </a:fld>
            <a:endParaRPr lang="en-US" altLang="en-US"/>
          </a:p>
        </p:txBody>
      </p:sp>
    </p:spTree>
    <p:extLst>
      <p:ext uri="{BB962C8B-B14F-4D97-AF65-F5344CB8AC3E}">
        <p14:creationId xmlns:p14="http://schemas.microsoft.com/office/powerpoint/2010/main" val="35756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b="1" i="1" dirty="0" smtClean="0"/>
              <a:t>In general , minimal evidence supports the efficacy of these measures, HOWEVER, clinical experience dictates that subsets of patients are benefitted by specific recommendations, based on their unique history and symptom profile</a:t>
            </a:r>
          </a:p>
          <a:p>
            <a:endParaRPr lang="en-US" dirty="0"/>
          </a:p>
        </p:txBody>
      </p:sp>
      <p:sp>
        <p:nvSpPr>
          <p:cNvPr id="4" name="Slide Number Placeholder 3"/>
          <p:cNvSpPr>
            <a:spLocks noGrp="1"/>
          </p:cNvSpPr>
          <p:nvPr>
            <p:ph type="sldNum" sz="quarter" idx="10"/>
          </p:nvPr>
        </p:nvSpPr>
        <p:spPr/>
        <p:txBody>
          <a:bodyPr/>
          <a:lstStyle/>
          <a:p>
            <a:fld id="{99F48B5F-54BC-3641-9EF8-E748B04CB3E4}" type="slidenum">
              <a:rPr lang="en-US" smtClean="0"/>
              <a:t>32</a:t>
            </a:fld>
            <a:endParaRPr lang="en-US"/>
          </a:p>
        </p:txBody>
      </p:sp>
    </p:spTree>
    <p:extLst>
      <p:ext uri="{BB962C8B-B14F-4D97-AF65-F5344CB8AC3E}">
        <p14:creationId xmlns:p14="http://schemas.microsoft.com/office/powerpoint/2010/main" val="85589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PH" altLang="en-US" dirty="0" smtClean="0"/>
              <a:t>.</a:t>
            </a:r>
            <a:endParaRPr lang="en-PH" altLang="en-US" dirty="0"/>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365DA5D-B3C5-2A4C-A2F3-5D600E3141F7}" type="slidenum">
              <a:rPr lang="en-US" altLang="en-US"/>
              <a:pPr>
                <a:spcBef>
                  <a:spcPct val="0"/>
                </a:spcBef>
              </a:pPr>
              <a:t>6</a:t>
            </a:fld>
            <a:endParaRPr lang="en-US" altLang="en-US"/>
          </a:p>
        </p:txBody>
      </p:sp>
    </p:spTree>
    <p:extLst>
      <p:ext uri="{BB962C8B-B14F-4D97-AF65-F5344CB8AC3E}">
        <p14:creationId xmlns:p14="http://schemas.microsoft.com/office/powerpoint/2010/main" val="194040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PH" altLang="en-US"/>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980714A-2BA4-954E-AEBE-8E20306BF664}" type="slidenum">
              <a:rPr lang="en-US" altLang="en-US"/>
              <a:pPr>
                <a:spcBef>
                  <a:spcPct val="0"/>
                </a:spcBef>
              </a:pPr>
              <a:t>7</a:t>
            </a:fld>
            <a:endParaRPr lang="en-US" altLang="en-US"/>
          </a:p>
        </p:txBody>
      </p:sp>
    </p:spTree>
    <p:extLst>
      <p:ext uri="{BB962C8B-B14F-4D97-AF65-F5344CB8AC3E}">
        <p14:creationId xmlns:p14="http://schemas.microsoft.com/office/powerpoint/2010/main" val="130156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TREATMENT:</a:t>
            </a:r>
          </a:p>
          <a:p>
            <a:pPr lvl="1">
              <a:defRPr/>
            </a:pPr>
            <a:r>
              <a:rPr lang="en-US" b="1" dirty="0" smtClean="0"/>
              <a:t>&gt;Antacids </a:t>
            </a:r>
            <a:r>
              <a:rPr lang="en-US" dirty="0" smtClean="0"/>
              <a:t>are still effective in controlling mild symptoms of GERD. Antacids should be taken after each meal and at bedtime. Mechanism of Action: These neutralize stomach acid and can provide quick relief. But antacids alone won't heal an inflamed esophagus damaged by stomach acid. Overuse of some antacids can cause side effects such as diarrhea or constipation. </a:t>
            </a:r>
          </a:p>
          <a:p>
            <a:pPr lvl="1">
              <a:defRPr/>
            </a:pPr>
            <a:r>
              <a:rPr lang="en-US" b="1" dirty="0" smtClean="0"/>
              <a:t>&gt;Histamine H2-receptor antagonists </a:t>
            </a:r>
            <a:r>
              <a:rPr lang="en-US" dirty="0" smtClean="0"/>
              <a:t>are the first-line agents for patients with mild to moderate symptoms and grades I-II </a:t>
            </a:r>
            <a:r>
              <a:rPr lang="en-US" dirty="0" err="1" smtClean="0"/>
              <a:t>esophagitis</a:t>
            </a:r>
            <a:r>
              <a:rPr lang="en-US" dirty="0" smtClean="0"/>
              <a:t> to reduce morbidity in patients with GERD. </a:t>
            </a:r>
            <a:r>
              <a:rPr lang="en-US" u="sng" dirty="0" smtClean="0">
                <a:solidFill>
                  <a:srgbClr val="FF0000"/>
                </a:solidFill>
              </a:rPr>
              <a:t>Mechanism of action: </a:t>
            </a:r>
            <a:r>
              <a:rPr lang="en-US" dirty="0" smtClean="0"/>
              <a:t>They are reversible competitive blockers of histamine at H2 receptors particularly in gastric parietal cells where they inhibit acid secretion resulting in reduced gastric acid secretion, volume and hydrogen concentrations. They are highly selective and do not affect the H1 receptors. They are effective for healing only mild </a:t>
            </a:r>
            <a:r>
              <a:rPr lang="en-US" dirty="0" err="1" smtClean="0"/>
              <a:t>esophagitis</a:t>
            </a:r>
            <a:r>
              <a:rPr lang="en-US" dirty="0" smtClean="0"/>
              <a:t> in 70-80% of patients with GERD and for providing maintenance therapy to prevent relapse. These are </a:t>
            </a:r>
            <a:r>
              <a:rPr lang="en-US" dirty="0" err="1" smtClean="0"/>
              <a:t>Ranitdine</a:t>
            </a:r>
            <a:r>
              <a:rPr lang="en-US" dirty="0" smtClean="0"/>
              <a:t> 150mg BID-QID or 300mg BID (not established yet in </a:t>
            </a:r>
            <a:r>
              <a:rPr lang="en-US" dirty="0" err="1" smtClean="0"/>
              <a:t>pedia</a:t>
            </a:r>
            <a:r>
              <a:rPr lang="en-US" dirty="0" smtClean="0"/>
              <a:t> and caution in renal/liver impairment),  </a:t>
            </a:r>
            <a:r>
              <a:rPr lang="en-US" dirty="0" err="1" smtClean="0"/>
              <a:t>Famotidine</a:t>
            </a:r>
            <a:r>
              <a:rPr lang="en-US" dirty="0" smtClean="0"/>
              <a:t> 20mg BID or 40mg BID (not established yet in </a:t>
            </a:r>
            <a:r>
              <a:rPr lang="en-US" dirty="0" err="1" smtClean="0"/>
              <a:t>pedia</a:t>
            </a:r>
            <a:r>
              <a:rPr lang="en-US" dirty="0" smtClean="0"/>
              <a:t> and documented hypersensitivity) and </a:t>
            </a:r>
            <a:r>
              <a:rPr lang="en-US" dirty="0" err="1" smtClean="0"/>
              <a:t>Nizatidine</a:t>
            </a:r>
            <a:r>
              <a:rPr lang="en-US" dirty="0" smtClean="0"/>
              <a:t>.</a:t>
            </a:r>
          </a:p>
          <a:p>
            <a:pPr lvl="1">
              <a:defRPr/>
            </a:pPr>
            <a:r>
              <a:rPr lang="en-US" b="1" dirty="0" smtClean="0"/>
              <a:t>&gt;PPIs </a:t>
            </a:r>
            <a:r>
              <a:rPr lang="en-US" dirty="0" smtClean="0"/>
              <a:t>are the most powerful medications available for treating this condition. These agents should be used only when GERD has been objectively documented. </a:t>
            </a:r>
            <a:r>
              <a:rPr lang="en-US" u="sng" dirty="0" smtClean="0"/>
              <a:t>Mechanism of action: </a:t>
            </a:r>
            <a:r>
              <a:rPr lang="en-US" dirty="0" smtClean="0"/>
              <a:t>PPIs work by blocking the final step in the H+ ion secretion by the parietal cell. They have few adverse effects and are well tolerated for long-term use. However, data have shown that PPIs can interfere with calcium homeostasis and aggravate cardiac conduction defects. These agents have also been responsible for hip fracture in postmenopausal women.</a:t>
            </a:r>
          </a:p>
          <a:p>
            <a:pPr lvl="1">
              <a:defRPr/>
            </a:pPr>
            <a:r>
              <a:rPr lang="en-US" dirty="0" smtClean="0"/>
              <a:t>These are </a:t>
            </a:r>
            <a:r>
              <a:rPr lang="en-US" dirty="0" err="1" smtClean="0"/>
              <a:t>Omeprazole</a:t>
            </a:r>
            <a:r>
              <a:rPr lang="en-US" dirty="0" smtClean="0"/>
              <a:t> (used for 4 weeks and use up to 8 weeks for erosive </a:t>
            </a:r>
            <a:r>
              <a:rPr lang="en-US" dirty="0" err="1" smtClean="0"/>
              <a:t>esophagitis</a:t>
            </a:r>
            <a:r>
              <a:rPr lang="en-US" dirty="0" smtClean="0"/>
              <a:t> but not established yet in </a:t>
            </a:r>
            <a:r>
              <a:rPr lang="en-US" dirty="0" err="1" smtClean="0"/>
              <a:t>Pedia</a:t>
            </a:r>
            <a:r>
              <a:rPr lang="en-US" dirty="0" smtClean="0"/>
              <a:t> and documented hypersensitivity) 20mg QID or BID, </a:t>
            </a:r>
            <a:r>
              <a:rPr lang="en-US" dirty="0" err="1" smtClean="0"/>
              <a:t>Lansoprazole</a:t>
            </a:r>
            <a:r>
              <a:rPr lang="en-US" dirty="0" smtClean="0"/>
              <a:t> 15mg BID-60mg QID, </a:t>
            </a:r>
            <a:r>
              <a:rPr lang="en-US" dirty="0" err="1" smtClean="0"/>
              <a:t>Rabeprazole</a:t>
            </a:r>
            <a:r>
              <a:rPr lang="en-US" dirty="0" smtClean="0"/>
              <a:t> 20mg QID for 4-8 weeks (not yet established in </a:t>
            </a:r>
            <a:r>
              <a:rPr lang="en-US" dirty="0" err="1" smtClean="0"/>
              <a:t>Pedia</a:t>
            </a:r>
            <a:r>
              <a:rPr lang="en-US" dirty="0" smtClean="0"/>
              <a:t>) and </a:t>
            </a:r>
            <a:r>
              <a:rPr lang="en-US" dirty="0" err="1" smtClean="0"/>
              <a:t>Esomeprazole</a:t>
            </a:r>
            <a:r>
              <a:rPr lang="en-US" dirty="0" smtClean="0"/>
              <a:t> 20-40mg QID for 4-8 weeks. It inhibits gastric acid secretion by inhibiting H+/K+ </a:t>
            </a:r>
            <a:r>
              <a:rPr lang="en-US" dirty="0" err="1" smtClean="0"/>
              <a:t>ATPse</a:t>
            </a:r>
            <a:r>
              <a:rPr lang="en-US" dirty="0" smtClean="0"/>
              <a:t> enzyme system at a </a:t>
            </a:r>
            <a:r>
              <a:rPr lang="en-US" dirty="0" err="1" smtClean="0"/>
              <a:t>secretory</a:t>
            </a:r>
            <a:r>
              <a:rPr lang="en-US" dirty="0" smtClean="0"/>
              <a:t> surface of gastric parietal </a:t>
            </a:r>
            <a:r>
              <a:rPr lang="en-US" dirty="0" err="1" smtClean="0"/>
              <a:t>cells.A</a:t>
            </a:r>
            <a:r>
              <a:rPr lang="en-US" dirty="0" smtClean="0"/>
              <a:t> research review by the Agency for Healthcare Research and Quality (AHRQ) concluded, on the basis of grade A evidence, that PPIs were superior to histamine H2-receptor antagonists for the resolution of GERD symptoms at 4 weeks and healing of </a:t>
            </a:r>
            <a:r>
              <a:rPr lang="en-US" dirty="0" err="1" smtClean="0"/>
              <a:t>esophagitis</a:t>
            </a:r>
            <a:r>
              <a:rPr lang="en-US" dirty="0" smtClean="0"/>
              <a:t> at 8 weeks.</a:t>
            </a:r>
            <a:r>
              <a:rPr lang="en-US" u="sng" baseline="30000" dirty="0" smtClean="0"/>
              <a:t>8</a:t>
            </a:r>
            <a:r>
              <a:rPr lang="en-US" baseline="30000" dirty="0" smtClean="0"/>
              <a:t> </a:t>
            </a:r>
            <a:r>
              <a:rPr lang="en-US" dirty="0" smtClean="0"/>
              <a:t>In addition, the AHRQ found no difference between individual PPIs (</a:t>
            </a:r>
            <a:r>
              <a:rPr lang="en-US" dirty="0" err="1" smtClean="0"/>
              <a:t>omeprazole</a:t>
            </a:r>
            <a:r>
              <a:rPr lang="en-US" dirty="0" smtClean="0"/>
              <a:t>, </a:t>
            </a:r>
            <a:r>
              <a:rPr lang="en-US" dirty="0" err="1" smtClean="0"/>
              <a:t>lansoprazole</a:t>
            </a:r>
            <a:r>
              <a:rPr lang="en-US" dirty="0" smtClean="0"/>
              <a:t>, </a:t>
            </a:r>
            <a:r>
              <a:rPr lang="en-US" dirty="0" err="1" smtClean="0"/>
              <a:t>pantoprazole</a:t>
            </a:r>
            <a:r>
              <a:rPr lang="en-US" dirty="0" smtClean="0"/>
              <a:t>, and </a:t>
            </a:r>
            <a:r>
              <a:rPr lang="en-US" dirty="0" err="1" smtClean="0"/>
              <a:t>rabeprazole</a:t>
            </a:r>
            <a:r>
              <a:rPr lang="en-US" dirty="0" smtClean="0"/>
              <a:t>) for relief of symptoms at 8 weeks. For symptom relief at 4 weeks, </a:t>
            </a:r>
            <a:r>
              <a:rPr lang="en-US" dirty="0" err="1" smtClean="0"/>
              <a:t>esomeprazole</a:t>
            </a:r>
            <a:r>
              <a:rPr lang="en-US" dirty="0" smtClean="0"/>
              <a:t> 20 mg was equivalent, but </a:t>
            </a:r>
            <a:r>
              <a:rPr lang="en-US" dirty="0" err="1" smtClean="0"/>
              <a:t>esomeprazole</a:t>
            </a:r>
            <a:r>
              <a:rPr lang="en-US" dirty="0" smtClean="0"/>
              <a:t> 40 mg superior, to </a:t>
            </a:r>
            <a:r>
              <a:rPr lang="en-US" dirty="0" err="1" smtClean="0"/>
              <a:t>omeprazole</a:t>
            </a:r>
            <a:r>
              <a:rPr lang="en-US" dirty="0" smtClean="0"/>
              <a:t> 20mg.</a:t>
            </a:r>
            <a:r>
              <a:rPr lang="en-US" u="sng" baseline="30000" dirty="0" smtClean="0"/>
              <a:t>8</a:t>
            </a:r>
            <a:r>
              <a:rPr lang="en-US" baseline="30000" dirty="0" smtClean="0"/>
              <a:t> </a:t>
            </a:r>
            <a:endParaRPr lang="en-US" dirty="0" smtClean="0"/>
          </a:p>
          <a:p>
            <a:pPr>
              <a:defRPr/>
            </a:pPr>
            <a:endParaRPr lang="en-US" dirty="0" smtClean="0"/>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D4A360B3-7AF7-9845-9F43-3CDDFBD66141}" type="slidenum">
              <a:rPr lang="en-US" altLang="en-US"/>
              <a:pPr>
                <a:spcBef>
                  <a:spcPct val="0"/>
                </a:spcBef>
              </a:pPr>
              <a:t>15</a:t>
            </a:fld>
            <a:endParaRPr lang="en-US" altLang="en-US"/>
          </a:p>
        </p:txBody>
      </p:sp>
    </p:spTree>
    <p:extLst>
      <p:ext uri="{BB962C8B-B14F-4D97-AF65-F5344CB8AC3E}">
        <p14:creationId xmlns:p14="http://schemas.microsoft.com/office/powerpoint/2010/main" val="197258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TREATMENT:</a:t>
            </a:r>
          </a:p>
          <a:p>
            <a:pPr lvl="1">
              <a:defRPr/>
            </a:pPr>
            <a:r>
              <a:rPr lang="en-US" b="1" dirty="0" smtClean="0"/>
              <a:t>&gt;Antacids </a:t>
            </a:r>
            <a:r>
              <a:rPr lang="en-US" dirty="0" smtClean="0"/>
              <a:t>are still effective in controlling mild symptoms of GERD. Antacids should be taken after each meal and at bedtime. Mechanism of Action: These neutralize stomach acid and can provide quick relief. But antacids alone won't heal an inflamed esophagus damaged by stomach acid. Overuse of some antacids can cause side effects such as diarrhea or constipation. </a:t>
            </a:r>
          </a:p>
          <a:p>
            <a:pPr lvl="1">
              <a:defRPr/>
            </a:pPr>
            <a:r>
              <a:rPr lang="en-US" b="1" dirty="0" smtClean="0"/>
              <a:t>&gt;Histamine H2-receptor antagonists </a:t>
            </a:r>
            <a:r>
              <a:rPr lang="en-US" dirty="0" smtClean="0"/>
              <a:t>are the first-line agents for patients with mild to moderate symptoms and grades I-II </a:t>
            </a:r>
            <a:r>
              <a:rPr lang="en-US" dirty="0" err="1" smtClean="0"/>
              <a:t>esophagitis</a:t>
            </a:r>
            <a:r>
              <a:rPr lang="en-US" dirty="0" smtClean="0"/>
              <a:t> to reduce morbidity in patients with GERD. </a:t>
            </a:r>
            <a:r>
              <a:rPr lang="en-US" u="sng" dirty="0" smtClean="0">
                <a:solidFill>
                  <a:srgbClr val="FF0000"/>
                </a:solidFill>
              </a:rPr>
              <a:t>Mechanism of action: </a:t>
            </a:r>
            <a:r>
              <a:rPr lang="en-US" dirty="0" smtClean="0"/>
              <a:t>They are reversible competitive blockers of histamine at H2 receptors particularly in gastric parietal cells where they inhibit acid secretion resulting in reduced gastric acid secretion, volume and hydrogen concentrations. They are highly selective and do not affect the H1 receptors. They are effective for healing only mild </a:t>
            </a:r>
            <a:r>
              <a:rPr lang="en-US" dirty="0" err="1" smtClean="0"/>
              <a:t>esophagitis</a:t>
            </a:r>
            <a:r>
              <a:rPr lang="en-US" dirty="0" smtClean="0"/>
              <a:t> in 70-80% of patients with GERD and for providing maintenance therapy to prevent relapse. These are </a:t>
            </a:r>
            <a:r>
              <a:rPr lang="en-US" dirty="0" err="1" smtClean="0"/>
              <a:t>Ranitdine</a:t>
            </a:r>
            <a:r>
              <a:rPr lang="en-US" dirty="0" smtClean="0"/>
              <a:t> 150mg BID-QID or 300mg BID (not established yet in </a:t>
            </a:r>
            <a:r>
              <a:rPr lang="en-US" dirty="0" err="1" smtClean="0"/>
              <a:t>pedia</a:t>
            </a:r>
            <a:r>
              <a:rPr lang="en-US" dirty="0" smtClean="0"/>
              <a:t> and caution in renal/liver impairment),  </a:t>
            </a:r>
            <a:r>
              <a:rPr lang="en-US" dirty="0" err="1" smtClean="0"/>
              <a:t>Famotidine</a:t>
            </a:r>
            <a:r>
              <a:rPr lang="en-US" dirty="0" smtClean="0"/>
              <a:t> 20mg BID or 40mg BID (not established yet in </a:t>
            </a:r>
            <a:r>
              <a:rPr lang="en-US" dirty="0" err="1" smtClean="0"/>
              <a:t>pedia</a:t>
            </a:r>
            <a:r>
              <a:rPr lang="en-US" dirty="0" smtClean="0"/>
              <a:t> and documented hypersensitivity) and </a:t>
            </a:r>
            <a:r>
              <a:rPr lang="en-US" dirty="0" err="1" smtClean="0"/>
              <a:t>Nizatidine</a:t>
            </a:r>
            <a:r>
              <a:rPr lang="en-US" dirty="0" smtClean="0"/>
              <a:t>.</a:t>
            </a:r>
          </a:p>
          <a:p>
            <a:pPr lvl="1">
              <a:defRPr/>
            </a:pPr>
            <a:r>
              <a:rPr lang="en-US" b="1" dirty="0" smtClean="0"/>
              <a:t>&gt;PPIs </a:t>
            </a:r>
            <a:r>
              <a:rPr lang="en-US" dirty="0" smtClean="0"/>
              <a:t>are the most powerful medications available for treating this condition. These agents should be used only when GERD has been objectively documented. </a:t>
            </a:r>
            <a:r>
              <a:rPr lang="en-US" u="sng" dirty="0" smtClean="0"/>
              <a:t>Mechanism of action: </a:t>
            </a:r>
            <a:r>
              <a:rPr lang="en-US" dirty="0" smtClean="0"/>
              <a:t>PPIs work by blocking the final step in the H+ ion secretion by the parietal cell. They have few adverse effects and are well tolerated for long-term use. However, data have shown that PPIs can interfere with calcium homeostasis and aggravate cardiac conduction defects. These agents have also been responsible for hip fracture in postmenopausal women.</a:t>
            </a:r>
          </a:p>
          <a:p>
            <a:pPr lvl="1">
              <a:defRPr/>
            </a:pPr>
            <a:r>
              <a:rPr lang="en-US" dirty="0" smtClean="0"/>
              <a:t>These are </a:t>
            </a:r>
            <a:r>
              <a:rPr lang="en-US" dirty="0" err="1" smtClean="0"/>
              <a:t>Omeprazole</a:t>
            </a:r>
            <a:r>
              <a:rPr lang="en-US" dirty="0" smtClean="0"/>
              <a:t> (used for 4 weeks and use up to 8 weeks for erosive </a:t>
            </a:r>
            <a:r>
              <a:rPr lang="en-US" dirty="0" err="1" smtClean="0"/>
              <a:t>esophagitis</a:t>
            </a:r>
            <a:r>
              <a:rPr lang="en-US" dirty="0" smtClean="0"/>
              <a:t> but not established yet in </a:t>
            </a:r>
            <a:r>
              <a:rPr lang="en-US" dirty="0" err="1" smtClean="0"/>
              <a:t>Pedia</a:t>
            </a:r>
            <a:r>
              <a:rPr lang="en-US" dirty="0" smtClean="0"/>
              <a:t> and documented hypersensitivity) 20mg QID or BID, </a:t>
            </a:r>
            <a:r>
              <a:rPr lang="en-US" dirty="0" err="1" smtClean="0"/>
              <a:t>Lansoprazole</a:t>
            </a:r>
            <a:r>
              <a:rPr lang="en-US" dirty="0" smtClean="0"/>
              <a:t> 15mg BID-60mg QID, </a:t>
            </a:r>
            <a:r>
              <a:rPr lang="en-US" dirty="0" err="1" smtClean="0"/>
              <a:t>Rabeprazole</a:t>
            </a:r>
            <a:r>
              <a:rPr lang="en-US" dirty="0" smtClean="0"/>
              <a:t> 20mg QID for 4-8 weeks (not yet established in </a:t>
            </a:r>
            <a:r>
              <a:rPr lang="en-US" dirty="0" err="1" smtClean="0"/>
              <a:t>Pedia</a:t>
            </a:r>
            <a:r>
              <a:rPr lang="en-US" dirty="0" smtClean="0"/>
              <a:t>) and </a:t>
            </a:r>
            <a:r>
              <a:rPr lang="en-US" dirty="0" err="1" smtClean="0"/>
              <a:t>Esomeprazole</a:t>
            </a:r>
            <a:r>
              <a:rPr lang="en-US" dirty="0" smtClean="0"/>
              <a:t> 20-40mg QID for 4-8 weeks. It inhibits gastric acid secretion by inhibiting H+/K+ </a:t>
            </a:r>
            <a:r>
              <a:rPr lang="en-US" dirty="0" err="1" smtClean="0"/>
              <a:t>ATPse</a:t>
            </a:r>
            <a:r>
              <a:rPr lang="en-US" dirty="0" smtClean="0"/>
              <a:t> enzyme system at a </a:t>
            </a:r>
            <a:r>
              <a:rPr lang="en-US" dirty="0" err="1" smtClean="0"/>
              <a:t>secretory</a:t>
            </a:r>
            <a:r>
              <a:rPr lang="en-US" dirty="0" smtClean="0"/>
              <a:t> surface of gastric parietal </a:t>
            </a:r>
            <a:r>
              <a:rPr lang="en-US" dirty="0" err="1" smtClean="0"/>
              <a:t>cells.A</a:t>
            </a:r>
            <a:r>
              <a:rPr lang="en-US" dirty="0" smtClean="0"/>
              <a:t> research review by the Agency for Healthcare Research and Quality (AHRQ) concluded, on the basis of grade A evidence, that PPIs were superior to histamine H2-receptor antagonists for the resolution of GERD symptoms at 4 weeks and healing of </a:t>
            </a:r>
            <a:r>
              <a:rPr lang="en-US" dirty="0" err="1" smtClean="0"/>
              <a:t>esophagitis</a:t>
            </a:r>
            <a:r>
              <a:rPr lang="en-US" dirty="0" smtClean="0"/>
              <a:t> at 8 weeks.</a:t>
            </a:r>
            <a:r>
              <a:rPr lang="en-US" u="sng" baseline="30000" dirty="0" smtClean="0"/>
              <a:t>8</a:t>
            </a:r>
            <a:r>
              <a:rPr lang="en-US" baseline="30000" dirty="0" smtClean="0"/>
              <a:t> </a:t>
            </a:r>
            <a:r>
              <a:rPr lang="en-US" dirty="0" smtClean="0"/>
              <a:t>In addition, the AHRQ found no difference between individual PPIs (</a:t>
            </a:r>
            <a:r>
              <a:rPr lang="en-US" dirty="0" err="1" smtClean="0"/>
              <a:t>omeprazole</a:t>
            </a:r>
            <a:r>
              <a:rPr lang="en-US" dirty="0" smtClean="0"/>
              <a:t>, </a:t>
            </a:r>
            <a:r>
              <a:rPr lang="en-US" dirty="0" err="1" smtClean="0"/>
              <a:t>lansoprazole</a:t>
            </a:r>
            <a:r>
              <a:rPr lang="en-US" dirty="0" smtClean="0"/>
              <a:t>, </a:t>
            </a:r>
            <a:r>
              <a:rPr lang="en-US" dirty="0" err="1" smtClean="0"/>
              <a:t>pantoprazole</a:t>
            </a:r>
            <a:r>
              <a:rPr lang="en-US" dirty="0" smtClean="0"/>
              <a:t>, and </a:t>
            </a:r>
            <a:r>
              <a:rPr lang="en-US" dirty="0" err="1" smtClean="0"/>
              <a:t>rabeprazole</a:t>
            </a:r>
            <a:r>
              <a:rPr lang="en-US" dirty="0" smtClean="0"/>
              <a:t>) for relief of symptoms at 8 weeks. For symptom relief at 4 weeks, </a:t>
            </a:r>
            <a:r>
              <a:rPr lang="en-US" dirty="0" err="1" smtClean="0"/>
              <a:t>esomeprazole</a:t>
            </a:r>
            <a:r>
              <a:rPr lang="en-US" dirty="0" smtClean="0"/>
              <a:t> 20 mg was equivalent, but </a:t>
            </a:r>
            <a:r>
              <a:rPr lang="en-US" dirty="0" err="1" smtClean="0"/>
              <a:t>esomeprazole</a:t>
            </a:r>
            <a:r>
              <a:rPr lang="en-US" dirty="0" smtClean="0"/>
              <a:t> 40 mg superior, to </a:t>
            </a:r>
            <a:r>
              <a:rPr lang="en-US" dirty="0" err="1" smtClean="0"/>
              <a:t>omeprazole</a:t>
            </a:r>
            <a:r>
              <a:rPr lang="en-US" dirty="0" smtClean="0"/>
              <a:t> 20mg.</a:t>
            </a:r>
            <a:r>
              <a:rPr lang="en-US" u="sng" baseline="30000" dirty="0" smtClean="0"/>
              <a:t>8</a:t>
            </a:r>
            <a:r>
              <a:rPr lang="en-US" baseline="30000" dirty="0" smtClean="0"/>
              <a:t> </a:t>
            </a:r>
            <a:endParaRPr lang="en-US" dirty="0" smtClean="0"/>
          </a:p>
          <a:p>
            <a:pPr>
              <a:defRPr/>
            </a:pPr>
            <a:endParaRPr lang="en-US" dirty="0" smtClean="0"/>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9AB8714-C4CA-BE4F-AF40-4706DF7A69C2}" type="slidenum">
              <a:rPr lang="en-US" altLang="en-US"/>
              <a:pPr>
                <a:spcBef>
                  <a:spcPct val="0"/>
                </a:spcBef>
              </a:pPr>
              <a:t>16</a:t>
            </a:fld>
            <a:endParaRPr lang="en-US" altLang="en-US"/>
          </a:p>
        </p:txBody>
      </p:sp>
    </p:spTree>
    <p:extLst>
      <p:ext uri="{BB962C8B-B14F-4D97-AF65-F5344CB8AC3E}">
        <p14:creationId xmlns:p14="http://schemas.microsoft.com/office/powerpoint/2010/main" val="113937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TREATMENT:</a:t>
            </a:r>
          </a:p>
          <a:p>
            <a:pPr lvl="1">
              <a:defRPr/>
            </a:pPr>
            <a:r>
              <a:rPr lang="en-US" b="1" dirty="0" smtClean="0"/>
              <a:t>&gt;Antacids </a:t>
            </a:r>
            <a:r>
              <a:rPr lang="en-US" dirty="0" smtClean="0"/>
              <a:t>are still effective in controlling mild symptoms of GERD. Antacids should be taken after each meal and at bedtime. Mechanism of Action: These neutralize stomach acid and can provide quick relief. But antacids alone won't heal an inflamed esophagus damaged by stomach acid. Overuse of some antacids can cause side effects such as diarrhea or constipation. </a:t>
            </a:r>
          </a:p>
          <a:p>
            <a:pPr lvl="1">
              <a:defRPr/>
            </a:pPr>
            <a:r>
              <a:rPr lang="en-US" b="1" dirty="0" smtClean="0"/>
              <a:t>&gt;Histamine H2-receptor antagonists </a:t>
            </a:r>
            <a:r>
              <a:rPr lang="en-US" dirty="0" smtClean="0"/>
              <a:t>are the first-line agents for patients with mild to moderate symptoms and grades I-II </a:t>
            </a:r>
            <a:r>
              <a:rPr lang="en-US" dirty="0" err="1" smtClean="0"/>
              <a:t>esophagitis</a:t>
            </a:r>
            <a:r>
              <a:rPr lang="en-US" dirty="0" smtClean="0"/>
              <a:t> to reduce morbidity in patients with GERD. </a:t>
            </a:r>
            <a:r>
              <a:rPr lang="en-US" u="sng" dirty="0" smtClean="0">
                <a:solidFill>
                  <a:srgbClr val="FF0000"/>
                </a:solidFill>
              </a:rPr>
              <a:t>Mechanism of action: </a:t>
            </a:r>
            <a:r>
              <a:rPr lang="en-US" dirty="0" smtClean="0"/>
              <a:t>They are reversible competitive blockers of histamine at H2 receptors particularly in gastric parietal cells where they inhibit acid secretion resulting in reduced gastric acid secretion, volume and hydrogen concentrations. They are highly selective and do not affect the H1 receptors. They are effective for healing only mild </a:t>
            </a:r>
            <a:r>
              <a:rPr lang="en-US" dirty="0" err="1" smtClean="0"/>
              <a:t>esophagitis</a:t>
            </a:r>
            <a:r>
              <a:rPr lang="en-US" dirty="0" smtClean="0"/>
              <a:t> in 70-80% of patients with GERD and for providing maintenance therapy to prevent relapse. These are </a:t>
            </a:r>
            <a:r>
              <a:rPr lang="en-US" dirty="0" err="1" smtClean="0"/>
              <a:t>Ranitdine</a:t>
            </a:r>
            <a:r>
              <a:rPr lang="en-US" dirty="0" smtClean="0"/>
              <a:t> 150mg BID-QID or 300mg BID (not established yet in </a:t>
            </a:r>
            <a:r>
              <a:rPr lang="en-US" dirty="0" err="1" smtClean="0"/>
              <a:t>pedia</a:t>
            </a:r>
            <a:r>
              <a:rPr lang="en-US" dirty="0" smtClean="0"/>
              <a:t> and caution in renal/liver impairment),  </a:t>
            </a:r>
            <a:r>
              <a:rPr lang="en-US" dirty="0" err="1" smtClean="0"/>
              <a:t>Famotidine</a:t>
            </a:r>
            <a:r>
              <a:rPr lang="en-US" dirty="0" smtClean="0"/>
              <a:t> 20mg BID or 40mg BID (not established yet in </a:t>
            </a:r>
            <a:r>
              <a:rPr lang="en-US" dirty="0" err="1" smtClean="0"/>
              <a:t>pedia</a:t>
            </a:r>
            <a:r>
              <a:rPr lang="en-US" dirty="0" smtClean="0"/>
              <a:t> and documented hypersensitivity) and </a:t>
            </a:r>
            <a:r>
              <a:rPr lang="en-US" dirty="0" err="1" smtClean="0"/>
              <a:t>Nizatidine</a:t>
            </a:r>
            <a:r>
              <a:rPr lang="en-US" dirty="0" smtClean="0"/>
              <a:t>.</a:t>
            </a:r>
          </a:p>
          <a:p>
            <a:pPr lvl="1">
              <a:defRPr/>
            </a:pPr>
            <a:r>
              <a:rPr lang="en-US" b="1" dirty="0" smtClean="0"/>
              <a:t>&gt;PPIs </a:t>
            </a:r>
            <a:r>
              <a:rPr lang="en-US" dirty="0" smtClean="0"/>
              <a:t>are the most powerful medications available for treating this condition. These agents should be used only when GERD has been objectively documented. </a:t>
            </a:r>
            <a:r>
              <a:rPr lang="en-US" u="sng" dirty="0" smtClean="0"/>
              <a:t>Mechanism of action: </a:t>
            </a:r>
            <a:r>
              <a:rPr lang="en-US" dirty="0" smtClean="0"/>
              <a:t>PPIs work by blocking the final step in the H+ ion secretion by the parietal cell. They have few adverse effects and are well tolerated for long-term use. However, data have shown that PPIs can interfere with calcium homeostasis and aggravate cardiac conduction defects. These agents have also been responsible for hip fracture in postmenopausal women.</a:t>
            </a:r>
          </a:p>
          <a:p>
            <a:pPr lvl="1">
              <a:defRPr/>
            </a:pPr>
            <a:r>
              <a:rPr lang="en-US" dirty="0" smtClean="0"/>
              <a:t>These are </a:t>
            </a:r>
            <a:r>
              <a:rPr lang="en-US" dirty="0" err="1" smtClean="0"/>
              <a:t>Omeprazole</a:t>
            </a:r>
            <a:r>
              <a:rPr lang="en-US" dirty="0" smtClean="0"/>
              <a:t> (used for 4 weeks and use up to 8 weeks for erosive </a:t>
            </a:r>
            <a:r>
              <a:rPr lang="en-US" dirty="0" err="1" smtClean="0"/>
              <a:t>esophagitis</a:t>
            </a:r>
            <a:r>
              <a:rPr lang="en-US" dirty="0" smtClean="0"/>
              <a:t> but not established yet in </a:t>
            </a:r>
            <a:r>
              <a:rPr lang="en-US" dirty="0" err="1" smtClean="0"/>
              <a:t>Pedia</a:t>
            </a:r>
            <a:r>
              <a:rPr lang="en-US" dirty="0" smtClean="0"/>
              <a:t> and documented hypersensitivity) 20mg QID or BID, </a:t>
            </a:r>
            <a:r>
              <a:rPr lang="en-US" dirty="0" err="1" smtClean="0"/>
              <a:t>Lansoprazole</a:t>
            </a:r>
            <a:r>
              <a:rPr lang="en-US" dirty="0" smtClean="0"/>
              <a:t> 15mg BID-60mg QID, </a:t>
            </a:r>
            <a:r>
              <a:rPr lang="en-US" dirty="0" err="1" smtClean="0"/>
              <a:t>Rabeprazole</a:t>
            </a:r>
            <a:r>
              <a:rPr lang="en-US" dirty="0" smtClean="0"/>
              <a:t> 20mg QID for 4-8 weeks (not yet established in </a:t>
            </a:r>
            <a:r>
              <a:rPr lang="en-US" dirty="0" err="1" smtClean="0"/>
              <a:t>Pedia</a:t>
            </a:r>
            <a:r>
              <a:rPr lang="en-US" dirty="0" smtClean="0"/>
              <a:t>) and </a:t>
            </a:r>
            <a:r>
              <a:rPr lang="en-US" dirty="0" err="1" smtClean="0"/>
              <a:t>Esomeprazole</a:t>
            </a:r>
            <a:r>
              <a:rPr lang="en-US" dirty="0" smtClean="0"/>
              <a:t> 20-40mg QID for 4-8 weeks. It inhibits gastric acid secretion by inhibiting H+/K+ </a:t>
            </a:r>
            <a:r>
              <a:rPr lang="en-US" dirty="0" err="1" smtClean="0"/>
              <a:t>ATPse</a:t>
            </a:r>
            <a:r>
              <a:rPr lang="en-US" dirty="0" smtClean="0"/>
              <a:t> enzyme system at a </a:t>
            </a:r>
            <a:r>
              <a:rPr lang="en-US" dirty="0" err="1" smtClean="0"/>
              <a:t>secretory</a:t>
            </a:r>
            <a:r>
              <a:rPr lang="en-US" dirty="0" smtClean="0"/>
              <a:t> surface of gastric parietal </a:t>
            </a:r>
            <a:r>
              <a:rPr lang="en-US" dirty="0" err="1" smtClean="0"/>
              <a:t>cells.A</a:t>
            </a:r>
            <a:r>
              <a:rPr lang="en-US" dirty="0" smtClean="0"/>
              <a:t> research review by the Agency for Healthcare Research and Quality (AHRQ) concluded, on the basis of grade A evidence, that PPIs were superior to histamine H2-receptor antagonists for the resolution of GERD symptoms at 4 weeks and healing of </a:t>
            </a:r>
            <a:r>
              <a:rPr lang="en-US" dirty="0" err="1" smtClean="0"/>
              <a:t>esophagitis</a:t>
            </a:r>
            <a:r>
              <a:rPr lang="en-US" dirty="0" smtClean="0"/>
              <a:t> at 8 weeks.</a:t>
            </a:r>
            <a:r>
              <a:rPr lang="en-US" u="sng" baseline="30000" dirty="0" smtClean="0"/>
              <a:t>8</a:t>
            </a:r>
            <a:r>
              <a:rPr lang="en-US" baseline="30000" dirty="0" smtClean="0"/>
              <a:t> </a:t>
            </a:r>
            <a:r>
              <a:rPr lang="en-US" dirty="0" smtClean="0"/>
              <a:t>In addition, the AHRQ found no difference between individual PPIs (</a:t>
            </a:r>
            <a:r>
              <a:rPr lang="en-US" dirty="0" err="1" smtClean="0"/>
              <a:t>omeprazole</a:t>
            </a:r>
            <a:r>
              <a:rPr lang="en-US" dirty="0" smtClean="0"/>
              <a:t>, </a:t>
            </a:r>
            <a:r>
              <a:rPr lang="en-US" dirty="0" err="1" smtClean="0"/>
              <a:t>lansoprazole</a:t>
            </a:r>
            <a:r>
              <a:rPr lang="en-US" dirty="0" smtClean="0"/>
              <a:t>, </a:t>
            </a:r>
            <a:r>
              <a:rPr lang="en-US" dirty="0" err="1" smtClean="0"/>
              <a:t>pantoprazole</a:t>
            </a:r>
            <a:r>
              <a:rPr lang="en-US" dirty="0" smtClean="0"/>
              <a:t>, and </a:t>
            </a:r>
            <a:r>
              <a:rPr lang="en-US" dirty="0" err="1" smtClean="0"/>
              <a:t>rabeprazole</a:t>
            </a:r>
            <a:r>
              <a:rPr lang="en-US" dirty="0" smtClean="0"/>
              <a:t>) for relief of symptoms at 8 weeks. For symptom relief at 4 weeks, </a:t>
            </a:r>
            <a:r>
              <a:rPr lang="en-US" dirty="0" err="1" smtClean="0"/>
              <a:t>esomeprazole</a:t>
            </a:r>
            <a:r>
              <a:rPr lang="en-US" dirty="0" smtClean="0"/>
              <a:t> 20 mg was equivalent, but </a:t>
            </a:r>
            <a:r>
              <a:rPr lang="en-US" dirty="0" err="1" smtClean="0"/>
              <a:t>esomeprazole</a:t>
            </a:r>
            <a:r>
              <a:rPr lang="en-US" dirty="0" smtClean="0"/>
              <a:t> 40 mg superior, to </a:t>
            </a:r>
            <a:r>
              <a:rPr lang="en-US" dirty="0" err="1" smtClean="0"/>
              <a:t>omeprazole</a:t>
            </a:r>
            <a:r>
              <a:rPr lang="en-US" dirty="0" smtClean="0"/>
              <a:t> 20mg.</a:t>
            </a:r>
            <a:r>
              <a:rPr lang="en-US" u="sng" baseline="30000" dirty="0" smtClean="0"/>
              <a:t>8</a:t>
            </a:r>
            <a:r>
              <a:rPr lang="en-US" baseline="30000" dirty="0" smtClean="0"/>
              <a:t> </a:t>
            </a:r>
            <a:endParaRPr lang="en-US" dirty="0" smtClean="0"/>
          </a:p>
          <a:p>
            <a:pPr>
              <a:defRPr/>
            </a:pPr>
            <a:endParaRPr lang="en-US" dirty="0" smtClean="0"/>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66493EF-843F-114C-B968-FC7BBB845BF1}" type="slidenum">
              <a:rPr lang="en-US" altLang="en-US"/>
              <a:pPr>
                <a:spcBef>
                  <a:spcPct val="0"/>
                </a:spcBef>
              </a:pPr>
              <a:t>17</a:t>
            </a:fld>
            <a:endParaRPr lang="en-US" altLang="en-US"/>
          </a:p>
        </p:txBody>
      </p:sp>
    </p:spTree>
    <p:extLst>
      <p:ext uri="{BB962C8B-B14F-4D97-AF65-F5344CB8AC3E}">
        <p14:creationId xmlns:p14="http://schemas.microsoft.com/office/powerpoint/2010/main" val="103854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TREATMENT:</a:t>
            </a:r>
          </a:p>
          <a:p>
            <a:pPr lvl="1">
              <a:defRPr/>
            </a:pPr>
            <a:r>
              <a:rPr lang="en-US" b="1" dirty="0" smtClean="0"/>
              <a:t>&gt;Antacids </a:t>
            </a:r>
            <a:r>
              <a:rPr lang="en-US" dirty="0" smtClean="0"/>
              <a:t>are still effective in controlling mild symptoms of GERD. Antacids should be taken after each meal and at bedtime. Mechanism of Action: These neutralize stomach acid and can provide quick relief. But antacids alone won't heal an inflamed esophagus damaged by stomach acid. Overuse of some antacids can cause side effects such as diarrhea or constipation. </a:t>
            </a:r>
          </a:p>
          <a:p>
            <a:pPr lvl="1">
              <a:defRPr/>
            </a:pPr>
            <a:r>
              <a:rPr lang="en-US" b="1" dirty="0" smtClean="0"/>
              <a:t>&gt;Histamine H2-receptor antagonists </a:t>
            </a:r>
            <a:r>
              <a:rPr lang="en-US" dirty="0" smtClean="0"/>
              <a:t>are the first-line agents for patients with mild to moderate symptoms and grades I-II </a:t>
            </a:r>
            <a:r>
              <a:rPr lang="en-US" dirty="0" err="1" smtClean="0"/>
              <a:t>esophagitis</a:t>
            </a:r>
            <a:r>
              <a:rPr lang="en-US" dirty="0" smtClean="0"/>
              <a:t> to reduce morbidity in patients with GERD. </a:t>
            </a:r>
            <a:r>
              <a:rPr lang="en-US" u="sng" dirty="0" smtClean="0">
                <a:solidFill>
                  <a:srgbClr val="FF0000"/>
                </a:solidFill>
              </a:rPr>
              <a:t>Mechanism of action: </a:t>
            </a:r>
            <a:r>
              <a:rPr lang="en-US" dirty="0" smtClean="0"/>
              <a:t>They are reversible competitive blockers of histamine at H2 receptors particularly in gastric parietal cells where they inhibit acid secretion resulting in reduced gastric acid secretion, volume and hydrogen concentrations. They are highly selective and do not affect the H1 receptors. They are effective for healing only mild </a:t>
            </a:r>
            <a:r>
              <a:rPr lang="en-US" dirty="0" err="1" smtClean="0"/>
              <a:t>esophagitis</a:t>
            </a:r>
            <a:r>
              <a:rPr lang="en-US" dirty="0" smtClean="0"/>
              <a:t> in 70-80% of patients with GERD and for providing maintenance therapy to prevent relapse. These are </a:t>
            </a:r>
            <a:r>
              <a:rPr lang="en-US" dirty="0" err="1" smtClean="0"/>
              <a:t>Ranitdine</a:t>
            </a:r>
            <a:r>
              <a:rPr lang="en-US" dirty="0" smtClean="0"/>
              <a:t> 150mg BID-QID or 300mg BID (not established yet in </a:t>
            </a:r>
            <a:r>
              <a:rPr lang="en-US" dirty="0" err="1" smtClean="0"/>
              <a:t>pedia</a:t>
            </a:r>
            <a:r>
              <a:rPr lang="en-US" dirty="0" smtClean="0"/>
              <a:t> and caution in renal/liver impairment),  </a:t>
            </a:r>
            <a:r>
              <a:rPr lang="en-US" dirty="0" err="1" smtClean="0"/>
              <a:t>Famotidine</a:t>
            </a:r>
            <a:r>
              <a:rPr lang="en-US" dirty="0" smtClean="0"/>
              <a:t> 20mg BID or 40mg BID (not established yet in </a:t>
            </a:r>
            <a:r>
              <a:rPr lang="en-US" dirty="0" err="1" smtClean="0"/>
              <a:t>pedia</a:t>
            </a:r>
            <a:r>
              <a:rPr lang="en-US" dirty="0" smtClean="0"/>
              <a:t> and documented hypersensitivity) and </a:t>
            </a:r>
            <a:r>
              <a:rPr lang="en-US" dirty="0" err="1" smtClean="0"/>
              <a:t>Nizatidine</a:t>
            </a:r>
            <a:r>
              <a:rPr lang="en-US" dirty="0" smtClean="0"/>
              <a:t>.</a:t>
            </a:r>
          </a:p>
          <a:p>
            <a:pPr lvl="1">
              <a:defRPr/>
            </a:pPr>
            <a:r>
              <a:rPr lang="en-US" b="1" dirty="0" smtClean="0"/>
              <a:t>&gt;PPIs </a:t>
            </a:r>
            <a:r>
              <a:rPr lang="en-US" dirty="0" smtClean="0"/>
              <a:t>are the most powerful medications available for treating this condition. These agents should be used only when GERD has been objectively documented. </a:t>
            </a:r>
            <a:r>
              <a:rPr lang="en-US" u="sng" dirty="0" smtClean="0"/>
              <a:t>Mechanism of action: </a:t>
            </a:r>
            <a:r>
              <a:rPr lang="en-US" dirty="0" smtClean="0"/>
              <a:t>PPIs work by blocking the final step in the H+ ion secretion by the parietal cell. They have few adverse effects and are well tolerated for long-term use. However, data have shown that PPIs can interfere with calcium homeostasis and aggravate cardiac conduction defects. These agents have also been responsible for hip fracture in postmenopausal women.</a:t>
            </a:r>
          </a:p>
          <a:p>
            <a:pPr lvl="1">
              <a:defRPr/>
            </a:pPr>
            <a:r>
              <a:rPr lang="en-US" dirty="0" smtClean="0"/>
              <a:t>These are </a:t>
            </a:r>
            <a:r>
              <a:rPr lang="en-US" dirty="0" err="1" smtClean="0"/>
              <a:t>Omeprazole</a:t>
            </a:r>
            <a:r>
              <a:rPr lang="en-US" dirty="0" smtClean="0"/>
              <a:t> (used for 4 weeks and use up to 8 weeks for erosive </a:t>
            </a:r>
            <a:r>
              <a:rPr lang="en-US" dirty="0" err="1" smtClean="0"/>
              <a:t>esophagitis</a:t>
            </a:r>
            <a:r>
              <a:rPr lang="en-US" dirty="0" smtClean="0"/>
              <a:t> but not established yet in </a:t>
            </a:r>
            <a:r>
              <a:rPr lang="en-US" dirty="0" err="1" smtClean="0"/>
              <a:t>Pedia</a:t>
            </a:r>
            <a:r>
              <a:rPr lang="en-US" dirty="0" smtClean="0"/>
              <a:t> and documented hypersensitivity) 20mg QID or BID, </a:t>
            </a:r>
            <a:r>
              <a:rPr lang="en-US" dirty="0" err="1" smtClean="0"/>
              <a:t>Lansoprazole</a:t>
            </a:r>
            <a:r>
              <a:rPr lang="en-US" dirty="0" smtClean="0"/>
              <a:t> 15mg BID-60mg QID, </a:t>
            </a:r>
            <a:r>
              <a:rPr lang="en-US" dirty="0" err="1" smtClean="0"/>
              <a:t>Rabeprazole</a:t>
            </a:r>
            <a:r>
              <a:rPr lang="en-US" dirty="0" smtClean="0"/>
              <a:t> 20mg QID for 4-8 weeks (not yet established in </a:t>
            </a:r>
            <a:r>
              <a:rPr lang="en-US" dirty="0" err="1" smtClean="0"/>
              <a:t>Pedia</a:t>
            </a:r>
            <a:r>
              <a:rPr lang="en-US" dirty="0" smtClean="0"/>
              <a:t>) and </a:t>
            </a:r>
            <a:r>
              <a:rPr lang="en-US" dirty="0" err="1" smtClean="0"/>
              <a:t>Esomeprazole</a:t>
            </a:r>
            <a:r>
              <a:rPr lang="en-US" dirty="0" smtClean="0"/>
              <a:t> 20-40mg QID for 4-8 weeks. It inhibits gastric acid secretion by inhibiting H+/K+ </a:t>
            </a:r>
            <a:r>
              <a:rPr lang="en-US" dirty="0" err="1" smtClean="0"/>
              <a:t>ATPse</a:t>
            </a:r>
            <a:r>
              <a:rPr lang="en-US" dirty="0" smtClean="0"/>
              <a:t> enzyme system at a </a:t>
            </a:r>
            <a:r>
              <a:rPr lang="en-US" dirty="0" err="1" smtClean="0"/>
              <a:t>secretory</a:t>
            </a:r>
            <a:r>
              <a:rPr lang="en-US" dirty="0" smtClean="0"/>
              <a:t> surface of gastric parietal </a:t>
            </a:r>
            <a:r>
              <a:rPr lang="en-US" dirty="0" err="1" smtClean="0"/>
              <a:t>cells.A</a:t>
            </a:r>
            <a:r>
              <a:rPr lang="en-US" dirty="0" smtClean="0"/>
              <a:t> research review by the Agency for Healthcare Research and Quality (AHRQ) concluded, on the basis of grade A evidence, that PPIs were superior to histamine H2-receptor antagonists for the resolution of GERD symptoms at 4 weeks and healing of </a:t>
            </a:r>
            <a:r>
              <a:rPr lang="en-US" dirty="0" err="1" smtClean="0"/>
              <a:t>esophagitis</a:t>
            </a:r>
            <a:r>
              <a:rPr lang="en-US" dirty="0" smtClean="0"/>
              <a:t> at 8 weeks.</a:t>
            </a:r>
            <a:r>
              <a:rPr lang="en-US" u="sng" baseline="30000" dirty="0" smtClean="0"/>
              <a:t>8</a:t>
            </a:r>
            <a:r>
              <a:rPr lang="en-US" baseline="30000" dirty="0" smtClean="0"/>
              <a:t> </a:t>
            </a:r>
            <a:r>
              <a:rPr lang="en-US" dirty="0" smtClean="0"/>
              <a:t>In addition, the AHRQ found no difference between individual PPIs (</a:t>
            </a:r>
            <a:r>
              <a:rPr lang="en-US" dirty="0" err="1" smtClean="0"/>
              <a:t>omeprazole</a:t>
            </a:r>
            <a:r>
              <a:rPr lang="en-US" dirty="0" smtClean="0"/>
              <a:t>, </a:t>
            </a:r>
            <a:r>
              <a:rPr lang="en-US" dirty="0" err="1" smtClean="0"/>
              <a:t>lansoprazole</a:t>
            </a:r>
            <a:r>
              <a:rPr lang="en-US" dirty="0" smtClean="0"/>
              <a:t>, </a:t>
            </a:r>
            <a:r>
              <a:rPr lang="en-US" dirty="0" err="1" smtClean="0"/>
              <a:t>pantoprazole</a:t>
            </a:r>
            <a:r>
              <a:rPr lang="en-US" dirty="0" smtClean="0"/>
              <a:t>, and </a:t>
            </a:r>
            <a:r>
              <a:rPr lang="en-US" dirty="0" err="1" smtClean="0"/>
              <a:t>rabeprazole</a:t>
            </a:r>
            <a:r>
              <a:rPr lang="en-US" dirty="0" smtClean="0"/>
              <a:t>) for relief of symptoms at 8 weeks. For symptom relief at 4 weeks, </a:t>
            </a:r>
            <a:r>
              <a:rPr lang="en-US" dirty="0" err="1" smtClean="0"/>
              <a:t>esomeprazole</a:t>
            </a:r>
            <a:r>
              <a:rPr lang="en-US" dirty="0" smtClean="0"/>
              <a:t> 20 mg was equivalent, but </a:t>
            </a:r>
            <a:r>
              <a:rPr lang="en-US" dirty="0" err="1" smtClean="0"/>
              <a:t>esomeprazole</a:t>
            </a:r>
            <a:r>
              <a:rPr lang="en-US" dirty="0" smtClean="0"/>
              <a:t> 40 mg superior, to </a:t>
            </a:r>
            <a:r>
              <a:rPr lang="en-US" dirty="0" err="1" smtClean="0"/>
              <a:t>omeprazole</a:t>
            </a:r>
            <a:r>
              <a:rPr lang="en-US" dirty="0" smtClean="0"/>
              <a:t> 20mg.</a:t>
            </a:r>
            <a:r>
              <a:rPr lang="en-US" u="sng" baseline="30000" dirty="0" smtClean="0"/>
              <a:t>8</a:t>
            </a:r>
            <a:r>
              <a:rPr lang="en-US" baseline="30000" dirty="0" smtClean="0"/>
              <a:t> </a:t>
            </a:r>
            <a:endParaRPr lang="en-US" dirty="0" smtClean="0"/>
          </a:p>
          <a:p>
            <a:pPr>
              <a:defRPr/>
            </a:pPr>
            <a:endParaRPr lang="en-US" dirty="0"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5495A9C7-1745-4742-B918-64382D4D3C82}" type="slidenum">
              <a:rPr lang="en-US" altLang="en-US"/>
              <a:pPr>
                <a:spcBef>
                  <a:spcPct val="0"/>
                </a:spcBef>
              </a:pPr>
              <a:t>18</a:t>
            </a:fld>
            <a:endParaRPr lang="en-US" altLang="en-US"/>
          </a:p>
        </p:txBody>
      </p:sp>
    </p:spTree>
    <p:extLst>
      <p:ext uri="{BB962C8B-B14F-4D97-AF65-F5344CB8AC3E}">
        <p14:creationId xmlns:p14="http://schemas.microsoft.com/office/powerpoint/2010/main" val="462525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is important to be aware that GERD is defined by consensus and as such is a disease comprising symptoms, end-organ effects and complications related to the reflux of gastric contents into the esophagus, oral cavity, and/or the lung.</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59187870-F873-9B48-BAA7-335386A0D9B3}" type="slidenum">
              <a:rPr lang="en-US" altLang="en-US"/>
              <a:pPr>
                <a:spcBef>
                  <a:spcPct val="0"/>
                </a:spcBef>
              </a:pPr>
              <a:t>20</a:t>
            </a:fld>
            <a:endParaRPr lang="en-US" altLang="en-US"/>
          </a:p>
        </p:txBody>
      </p:sp>
    </p:spTree>
    <p:extLst>
      <p:ext uri="{BB962C8B-B14F-4D97-AF65-F5344CB8AC3E}">
        <p14:creationId xmlns:p14="http://schemas.microsoft.com/office/powerpoint/2010/main" val="177461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When we swallow, the lower esophageal sphincter — a circular band of muscle around the bottom part of the esophagus — relaxes to allow food and liquid to flow down into your stomach. Then it closes again. However, if this valve relaxes abnormally or weakens, stomach acid can flow back up into your esophagus, causing frequent heartburn and disrupting your daily life. The acid backup is worse when you bend over or lie down. This constant backwash of acid or when the amount of gastric acid that exceeds the normal limit happens, this can irritate the lining of the esophagus, causing it to become inflamed  called esophagitis. Over time, the inflammation can erode the esophagus, producing bleeding, or narrow the esophagus, causing difficulty swallowing or even breathing problems. When there's evidence of esophageal irritation or inflammation, you have GERD. However, many people with GERD will have a normal-appearing esophagus despite symptoms. </a:t>
            </a:r>
            <a:endParaRPr lang="en-US" altLang="en-US"/>
          </a:p>
          <a:p>
            <a:pPr eaLnBrk="1" hangingPunct="1">
              <a:spcBef>
                <a:spcPct val="0"/>
              </a:spcBef>
            </a:pPr>
            <a:endParaRPr lang="en-US" altLang="en-US"/>
          </a:p>
          <a:p>
            <a:pPr eaLnBrk="1" hangingPunct="1">
              <a:spcBef>
                <a:spcPct val="0"/>
              </a:spcBef>
            </a:pPr>
            <a:r>
              <a:rPr lang="en-US" altLang="en-US"/>
              <a:t>GERD (Gastro-esophageal reflux Disease) is a condition in which stomach acid or, occasionally, bile refluxes into the esophagus. The constant acid reflux can irritate the lining of the esophagus and cause inflammation. Such irritation can lead to complications such as narrowing of the esophagus, ulcers and even a slightly increased risk of esophageal cancer. </a:t>
            </a:r>
          </a:p>
          <a:p>
            <a:pPr eaLnBrk="1" hangingPunct="1">
              <a:spcBef>
                <a:spcPct val="0"/>
              </a:spcBef>
            </a:pPr>
            <a:endParaRPr lang="en-US" altLang="en-US"/>
          </a:p>
          <a:p>
            <a:endParaRPr lang="en-PH" altLang="en-US"/>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3170BF9-FBFA-9E47-9461-42EC5CEB32A9}" type="slidenum">
              <a:rPr lang="en-US" altLang="en-US"/>
              <a:pPr>
                <a:spcBef>
                  <a:spcPct val="0"/>
                </a:spcBef>
              </a:pPr>
              <a:t>21</a:t>
            </a:fld>
            <a:endParaRPr lang="en-US" altLang="en-US"/>
          </a:p>
        </p:txBody>
      </p:sp>
    </p:spTree>
    <p:extLst>
      <p:ext uri="{BB962C8B-B14F-4D97-AF65-F5344CB8AC3E}">
        <p14:creationId xmlns:p14="http://schemas.microsoft.com/office/powerpoint/2010/main" val="3365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EEA2E-0C14-1345-A53A-96C00CB8C94B}" type="datetimeFigureOut">
              <a:rPr lang="en-US" smtClean="0"/>
              <a:t>8/14/20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29801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EEA2E-0C14-1345-A53A-96C00CB8C94B}" type="datetimeFigureOut">
              <a:rPr lang="en-US" smtClean="0"/>
              <a:t>8/14/20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7066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EEA2E-0C14-1345-A53A-96C00CB8C94B}" type="datetimeFigureOut">
              <a:rPr lang="en-US" smtClean="0"/>
              <a:t>8/14/20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48988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EEA2E-0C14-1345-A53A-96C00CB8C94B}" type="datetimeFigureOut">
              <a:rPr lang="en-US" smtClean="0"/>
              <a:t>8/14/20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1776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EEA2E-0C14-1345-A53A-96C00CB8C94B}" type="datetimeFigureOut">
              <a:rPr lang="en-US" smtClean="0"/>
              <a:t>8/14/20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64796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EEA2E-0C14-1345-A53A-96C00CB8C94B}" type="datetimeFigureOut">
              <a:rPr lang="en-US" smtClean="0"/>
              <a:t>8/14/20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23199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EEA2E-0C14-1345-A53A-96C00CB8C94B}" type="datetimeFigureOut">
              <a:rPr lang="en-US" smtClean="0"/>
              <a:t>8/14/20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8097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EEA2E-0C14-1345-A53A-96C00CB8C94B}" type="datetimeFigureOut">
              <a:rPr lang="en-US" smtClean="0"/>
              <a:t>8/14/20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86129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EA2E-0C14-1345-A53A-96C00CB8C94B}" type="datetimeFigureOut">
              <a:rPr lang="en-US" smtClean="0"/>
              <a:t>8/14/20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70526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EEA2E-0C14-1345-A53A-96C00CB8C94B}" type="datetimeFigureOut">
              <a:rPr lang="en-US" smtClean="0"/>
              <a:t>8/14/20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0156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EEA2E-0C14-1345-A53A-96C00CB8C94B}" type="datetimeFigureOut">
              <a:rPr lang="en-US" smtClean="0"/>
              <a:t>8/14/20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2E83E-05DE-F046-BEC1-EBA7C1CFD25A}" type="slidenum">
              <a:rPr lang="en-US" smtClean="0"/>
              <a:t>‹#›</a:t>
            </a:fld>
            <a:endParaRPr lang="en-US"/>
          </a:p>
        </p:txBody>
      </p:sp>
    </p:spTree>
    <p:extLst>
      <p:ext uri="{BB962C8B-B14F-4D97-AF65-F5344CB8AC3E}">
        <p14:creationId xmlns:p14="http://schemas.microsoft.com/office/powerpoint/2010/main" val="18977291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EEA2E-0C14-1345-A53A-96C00CB8C94B}" type="datetimeFigureOut">
              <a:rPr lang="en-US" smtClean="0"/>
              <a:t>8/14/20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2E83E-05DE-F046-BEC1-EBA7C1CFD25A}" type="slidenum">
              <a:rPr lang="en-US" smtClean="0"/>
              <a:t>‹#›</a:t>
            </a:fld>
            <a:endParaRPr lang="en-US"/>
          </a:p>
        </p:txBody>
      </p:sp>
    </p:spTree>
    <p:extLst>
      <p:ext uri="{BB962C8B-B14F-4D97-AF65-F5344CB8AC3E}">
        <p14:creationId xmlns:p14="http://schemas.microsoft.com/office/powerpoint/2010/main" val="34864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4381" y="218103"/>
            <a:ext cx="9853534" cy="2387600"/>
          </a:xfrm>
        </p:spPr>
        <p:txBody>
          <a:bodyPr>
            <a:normAutofit fontScale="90000"/>
          </a:bodyPr>
          <a:lstStyle/>
          <a:p>
            <a:r>
              <a:rPr lang="en-US" dirty="0" smtClean="0">
                <a:latin typeface="Abadi MT Condensed Extra Bold" charset="0"/>
                <a:ea typeface="Abadi MT Condensed Extra Bold" charset="0"/>
                <a:cs typeface="Abadi MT Condensed Extra Bold" charset="0"/>
              </a:rPr>
              <a:t>APPROACH IN THE DIAGNOSIS AND MANAGEMENT OF DYSPEPSIA &amp; GERD</a:t>
            </a:r>
            <a:endParaRPr lang="en-US" dirty="0">
              <a:latin typeface="Abadi MT Condensed Extra Bold" charset="0"/>
              <a:ea typeface="Abadi MT Condensed Extra Bold" charset="0"/>
              <a:cs typeface="Abadi MT Condensed Extra Bold" charset="0"/>
            </a:endParaRPr>
          </a:p>
        </p:txBody>
      </p:sp>
      <p:sp>
        <p:nvSpPr>
          <p:cNvPr id="3" name="Subtitle 2"/>
          <p:cNvSpPr>
            <a:spLocks noGrp="1"/>
          </p:cNvSpPr>
          <p:nvPr>
            <p:ph type="subTitle" idx="1"/>
          </p:nvPr>
        </p:nvSpPr>
        <p:spPr>
          <a:xfrm>
            <a:off x="1299148" y="4726300"/>
            <a:ext cx="9144000" cy="1655762"/>
          </a:xfrm>
        </p:spPr>
        <p:txBody>
          <a:bodyPr>
            <a:normAutofit/>
          </a:bodyPr>
          <a:lstStyle/>
          <a:p>
            <a:r>
              <a:rPr lang="en-US" sz="3200" b="1" dirty="0" smtClean="0">
                <a:solidFill>
                  <a:srgbClr val="FF7E79"/>
                </a:solidFill>
              </a:rPr>
              <a:t>Department of Family &amp; Community Medicine</a:t>
            </a:r>
          </a:p>
          <a:p>
            <a:r>
              <a:rPr lang="en-US" sz="3200" b="1" dirty="0" smtClean="0">
                <a:solidFill>
                  <a:srgbClr val="FF7E79"/>
                </a:solidFill>
              </a:rPr>
              <a:t>UP-PGH</a:t>
            </a:r>
            <a:endParaRPr lang="en-US" sz="3200" b="1" dirty="0">
              <a:solidFill>
                <a:srgbClr val="FF7E7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230" y="3132003"/>
            <a:ext cx="2032746" cy="1355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148" y="3132003"/>
            <a:ext cx="2028784" cy="1355164"/>
          </a:xfrm>
          <a:prstGeom prst="rect">
            <a:avLst/>
          </a:prstGeom>
        </p:spPr>
      </p:pic>
    </p:spTree>
    <p:extLst>
      <p:ext uri="{BB962C8B-B14F-4D97-AF65-F5344CB8AC3E}">
        <p14:creationId xmlns:p14="http://schemas.microsoft.com/office/powerpoint/2010/main" val="161651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712940" y="315021"/>
            <a:ext cx="10515600" cy="1325563"/>
          </a:xfrm>
        </p:spPr>
        <p:txBody>
          <a:bodyPr/>
          <a:lstStyle/>
          <a:p>
            <a:pPr algn="ctr"/>
            <a:r>
              <a:rPr lang="en-PH" altLang="en-US" b="1" dirty="0" smtClean="0"/>
              <a:t>TREATMENT</a:t>
            </a:r>
            <a:endParaRPr lang="en-PH" altLang="en-US" b="1" dirty="0"/>
          </a:p>
        </p:txBody>
      </p:sp>
      <p:sp>
        <p:nvSpPr>
          <p:cNvPr id="110594" name="Content Placeholder 2"/>
          <p:cNvSpPr>
            <a:spLocks noGrp="1"/>
          </p:cNvSpPr>
          <p:nvPr>
            <p:ph idx="1"/>
          </p:nvPr>
        </p:nvSpPr>
        <p:spPr>
          <a:xfrm>
            <a:off x="1051143" y="1838151"/>
            <a:ext cx="10515600" cy="4351338"/>
          </a:xfrm>
        </p:spPr>
        <p:txBody>
          <a:bodyPr>
            <a:normAutofit/>
          </a:bodyPr>
          <a:lstStyle/>
          <a:p>
            <a:pPr marL="0" indent="0">
              <a:buNone/>
            </a:pPr>
            <a:r>
              <a:rPr lang="en-PH" altLang="en-US" sz="4000" dirty="0" smtClean="0"/>
              <a:t>EMPIRIC ANTI-SECRETORY THERAPY</a:t>
            </a:r>
            <a:endParaRPr lang="en-PH" altLang="en-US" sz="4000" dirty="0"/>
          </a:p>
          <a:p>
            <a:r>
              <a:rPr lang="en-PH" altLang="en-US" sz="3200" dirty="0" smtClean="0"/>
              <a:t>Guideline </a:t>
            </a:r>
            <a:r>
              <a:rPr lang="en-PH" altLang="en-US" sz="3200" dirty="0"/>
              <a:t>proposed by the American College of Physicians  and is still widely applied in practice</a:t>
            </a:r>
          </a:p>
        </p:txBody>
      </p:sp>
    </p:spTree>
    <p:extLst>
      <p:ext uri="{BB962C8B-B14F-4D97-AF65-F5344CB8AC3E}">
        <p14:creationId xmlns:p14="http://schemas.microsoft.com/office/powerpoint/2010/main" val="649493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838200" y="264916"/>
            <a:ext cx="10515600" cy="1325563"/>
          </a:xfrm>
        </p:spPr>
        <p:txBody>
          <a:bodyPr/>
          <a:lstStyle/>
          <a:p>
            <a:r>
              <a:rPr lang="en-PH" altLang="en-US" b="1" dirty="0">
                <a:solidFill>
                  <a:srgbClr val="C00000"/>
                </a:solidFill>
              </a:rPr>
              <a:t>Treatment of choice for H. pylori infected patients</a:t>
            </a:r>
          </a:p>
        </p:txBody>
      </p:sp>
      <p:sp>
        <p:nvSpPr>
          <p:cNvPr id="111618" name="Content Placeholder 2"/>
          <p:cNvSpPr>
            <a:spLocks noGrp="1"/>
          </p:cNvSpPr>
          <p:nvPr>
            <p:ph idx="1"/>
          </p:nvPr>
        </p:nvSpPr>
        <p:spPr>
          <a:solidFill>
            <a:schemeClr val="accent2">
              <a:lumMod val="20000"/>
              <a:lumOff val="80000"/>
            </a:schemeClr>
          </a:solidFill>
        </p:spPr>
        <p:txBody>
          <a:bodyPr>
            <a:normAutofit fontScale="92500" lnSpcReduction="20000"/>
          </a:bodyPr>
          <a:lstStyle/>
          <a:p>
            <a:pPr marL="0" indent="0">
              <a:buNone/>
            </a:pPr>
            <a:r>
              <a:rPr lang="en-PH" altLang="en-US" sz="3200" dirty="0"/>
              <a:t>Combination </a:t>
            </a:r>
            <a:r>
              <a:rPr lang="en-PH" altLang="en-US" sz="3200" dirty="0" smtClean="0"/>
              <a:t>of: </a:t>
            </a:r>
            <a:endParaRPr lang="en-PH" altLang="en-US" sz="3200" dirty="0"/>
          </a:p>
          <a:p>
            <a:pPr lvl="1">
              <a:buFont typeface="Wingdings" charset="2"/>
              <a:buChar char="§"/>
            </a:pPr>
            <a:r>
              <a:rPr lang="en-PH" altLang="en-US" sz="3200" b="1" dirty="0"/>
              <a:t>PPI </a:t>
            </a:r>
            <a:r>
              <a:rPr lang="en-PH" altLang="en-US" sz="3200" dirty="0" smtClean="0"/>
              <a:t>- standard </a:t>
            </a:r>
            <a:r>
              <a:rPr lang="en-PH" altLang="en-US" sz="3200" dirty="0"/>
              <a:t>dose twice </a:t>
            </a:r>
            <a:r>
              <a:rPr lang="en-PH" altLang="en-US" sz="3200" dirty="0" smtClean="0"/>
              <a:t>daily</a:t>
            </a:r>
            <a:endParaRPr lang="en-PH" altLang="en-US" sz="3200" dirty="0"/>
          </a:p>
          <a:p>
            <a:pPr lvl="1">
              <a:buFont typeface="Wingdings" charset="2"/>
              <a:buChar char="§"/>
            </a:pPr>
            <a:r>
              <a:rPr lang="en-PH" altLang="en-US" sz="3200" b="1" dirty="0"/>
              <a:t>Amoxicillin</a:t>
            </a:r>
            <a:r>
              <a:rPr lang="en-PH" altLang="en-US" sz="3200" dirty="0"/>
              <a:t> </a:t>
            </a:r>
            <a:r>
              <a:rPr lang="en-PH" altLang="en-US" sz="3200" dirty="0" smtClean="0"/>
              <a:t>1 </a:t>
            </a:r>
            <a:r>
              <a:rPr lang="en-PH" altLang="en-US" sz="3200" dirty="0"/>
              <a:t>g twice </a:t>
            </a:r>
            <a:r>
              <a:rPr lang="en-PH" altLang="en-US" sz="3200" dirty="0" smtClean="0"/>
              <a:t>daily</a:t>
            </a:r>
            <a:endParaRPr lang="en-PH" altLang="en-US" sz="3200" dirty="0"/>
          </a:p>
          <a:p>
            <a:pPr lvl="1">
              <a:buFont typeface="Wingdings" charset="2"/>
              <a:buChar char="§"/>
            </a:pPr>
            <a:r>
              <a:rPr lang="en-PH" altLang="en-US" sz="3200" b="1" dirty="0"/>
              <a:t>Clarithromycin</a:t>
            </a:r>
            <a:r>
              <a:rPr lang="en-PH" altLang="en-US" sz="3200" dirty="0"/>
              <a:t> 500 mg twice </a:t>
            </a:r>
            <a:r>
              <a:rPr lang="en-PH" altLang="en-US" sz="3200" dirty="0" smtClean="0"/>
              <a:t>daily</a:t>
            </a:r>
            <a:endParaRPr lang="en-PH" altLang="en-US" sz="3200" dirty="0"/>
          </a:p>
          <a:p>
            <a:pPr lvl="1"/>
            <a:endParaRPr lang="en-PH" altLang="en-US" sz="3200" dirty="0" smtClean="0"/>
          </a:p>
          <a:p>
            <a:pPr lvl="1"/>
            <a:r>
              <a:rPr lang="en-PH" altLang="en-US" sz="3000" dirty="0" smtClean="0"/>
              <a:t>Administered </a:t>
            </a:r>
            <a:r>
              <a:rPr lang="en-PH" altLang="en-US" sz="3000" dirty="0"/>
              <a:t>for </a:t>
            </a:r>
            <a:r>
              <a:rPr lang="en-PH" altLang="en-US" sz="3000" b="1" dirty="0"/>
              <a:t>7-10 days </a:t>
            </a:r>
            <a:endParaRPr lang="en-PH" altLang="en-US" sz="3000" b="1" dirty="0" smtClean="0"/>
          </a:p>
          <a:p>
            <a:pPr lvl="3"/>
            <a:r>
              <a:rPr lang="en-PH" altLang="en-US" sz="2600" dirty="0" smtClean="0"/>
              <a:t>7-day </a:t>
            </a:r>
            <a:r>
              <a:rPr lang="en-PH" altLang="en-US" sz="2600" dirty="0"/>
              <a:t>therapy is approved with </a:t>
            </a:r>
            <a:r>
              <a:rPr lang="en-PH" altLang="en-US" sz="2600" dirty="0" err="1" smtClean="0"/>
              <a:t>rabepraozle</a:t>
            </a:r>
            <a:endParaRPr lang="en-PH" altLang="en-US" sz="2600" dirty="0" smtClean="0"/>
          </a:p>
          <a:p>
            <a:pPr lvl="3"/>
            <a:r>
              <a:rPr lang="en-PH" altLang="en-US" sz="2600" dirty="0" smtClean="0"/>
              <a:t>10-day </a:t>
            </a:r>
            <a:r>
              <a:rPr lang="en-PH" altLang="en-US" sz="2600" dirty="0"/>
              <a:t>therapy is approved with lansoprazole, omeprazole, pantoprazole, and </a:t>
            </a:r>
            <a:r>
              <a:rPr lang="en-PH" altLang="en-US" sz="2600" dirty="0" smtClean="0"/>
              <a:t>esomeprazole</a:t>
            </a:r>
          </a:p>
          <a:p>
            <a:pPr lvl="3"/>
            <a:endParaRPr lang="en-PH" altLang="en-US" sz="2600" dirty="0"/>
          </a:p>
          <a:p>
            <a:pPr lvl="1"/>
            <a:r>
              <a:rPr lang="en-PH" altLang="en-US" sz="3000" b="1" dirty="0"/>
              <a:t>Metronidazole </a:t>
            </a:r>
            <a:r>
              <a:rPr lang="en-PH" altLang="en-US" sz="3000" dirty="0" smtClean="0"/>
              <a:t>(500 </a:t>
            </a:r>
            <a:r>
              <a:rPr lang="en-PH" altLang="en-US" sz="3000" dirty="0"/>
              <a:t>mg </a:t>
            </a:r>
            <a:r>
              <a:rPr lang="en-PH" altLang="en-US" sz="3000" dirty="0" smtClean="0"/>
              <a:t>twice </a:t>
            </a:r>
            <a:r>
              <a:rPr lang="en-PH" altLang="en-US" sz="3000" dirty="0"/>
              <a:t>daily) may be substituted for amoxicillin </a:t>
            </a:r>
            <a:r>
              <a:rPr lang="en-PH" altLang="en-US" sz="3000" dirty="0" smtClean="0"/>
              <a:t>if </a:t>
            </a:r>
            <a:r>
              <a:rPr lang="en-PH" altLang="en-US" sz="3000" dirty="0"/>
              <a:t>patient is allergic to penicillin</a:t>
            </a:r>
          </a:p>
        </p:txBody>
      </p:sp>
    </p:spTree>
    <p:extLst>
      <p:ext uri="{BB962C8B-B14F-4D97-AF65-F5344CB8AC3E}">
        <p14:creationId xmlns:p14="http://schemas.microsoft.com/office/powerpoint/2010/main" val="383624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PH" altLang="en-US" b="1" dirty="0">
                <a:solidFill>
                  <a:srgbClr val="C00000"/>
                </a:solidFill>
              </a:rPr>
              <a:t>Treatment of choice for H. pylori infected patients</a:t>
            </a:r>
          </a:p>
        </p:txBody>
      </p:sp>
      <p:sp>
        <p:nvSpPr>
          <p:cNvPr id="112642" name="Content Placeholder 2"/>
          <p:cNvSpPr>
            <a:spLocks noGrp="1"/>
          </p:cNvSpPr>
          <p:nvPr>
            <p:ph idx="1"/>
          </p:nvPr>
        </p:nvSpPr>
        <p:spPr/>
        <p:txBody>
          <a:bodyPr>
            <a:normAutofit/>
          </a:bodyPr>
          <a:lstStyle/>
          <a:p>
            <a:r>
              <a:rPr lang="en-PH" altLang="en-US" sz="3200" dirty="0"/>
              <a:t>Alternative strategy using  combination of </a:t>
            </a:r>
          </a:p>
          <a:p>
            <a:pPr lvl="1"/>
            <a:r>
              <a:rPr lang="en-PH" altLang="en-US" sz="2800" dirty="0"/>
              <a:t>Bismuth (Bismuth subsalicylate (</a:t>
            </a:r>
            <a:r>
              <a:rPr lang="en-PH" altLang="en-US" sz="2800" dirty="0" err="1"/>
              <a:t>Pepto</a:t>
            </a:r>
            <a:r>
              <a:rPr lang="en-PH" altLang="en-US" sz="2800" dirty="0"/>
              <a:t> </a:t>
            </a:r>
            <a:r>
              <a:rPr lang="en-PH" altLang="en-US" sz="2800" dirty="0" err="1"/>
              <a:t>Bismol</a:t>
            </a:r>
            <a:r>
              <a:rPr lang="en-PH" altLang="en-US" sz="2800" dirty="0"/>
              <a:t>) 525 mg QID)</a:t>
            </a:r>
          </a:p>
          <a:p>
            <a:pPr lvl="1"/>
            <a:r>
              <a:rPr lang="en-PH" altLang="en-US" sz="2800" dirty="0"/>
              <a:t>Metronidazole 250 mg QID</a:t>
            </a:r>
          </a:p>
          <a:p>
            <a:pPr lvl="1"/>
            <a:r>
              <a:rPr lang="en-PH" altLang="en-US" sz="2800" dirty="0"/>
              <a:t>Tetracycline 500 mg QID</a:t>
            </a:r>
          </a:p>
          <a:p>
            <a:pPr lvl="1"/>
            <a:r>
              <a:rPr lang="en-PH" altLang="en-US" sz="2800" dirty="0"/>
              <a:t>PPI for 14 </a:t>
            </a:r>
            <a:r>
              <a:rPr lang="en-PH" altLang="en-US" sz="2800" dirty="0" smtClean="0"/>
              <a:t>days</a:t>
            </a:r>
          </a:p>
          <a:p>
            <a:pPr lvl="1"/>
            <a:endParaRPr lang="en-PH" altLang="en-US" sz="2800" dirty="0"/>
          </a:p>
          <a:p>
            <a:pPr marL="0" indent="0">
              <a:buNone/>
            </a:pPr>
            <a:r>
              <a:rPr lang="en-PH" altLang="en-US" sz="3200" dirty="0" smtClean="0"/>
              <a:t>*</a:t>
            </a:r>
            <a:r>
              <a:rPr lang="en-PH" altLang="en-US" sz="3200" dirty="0" err="1" smtClean="0"/>
              <a:t>Vonoprazan</a:t>
            </a:r>
            <a:r>
              <a:rPr lang="en-PH" altLang="en-US" sz="3200" dirty="0" smtClean="0"/>
              <a:t> – documented in several studies to be more effective than PPI in the eradication of H. pylori.</a:t>
            </a:r>
          </a:p>
          <a:p>
            <a:pPr lvl="1"/>
            <a:endParaRPr lang="en-PH" altLang="en-US" sz="2800" dirty="0"/>
          </a:p>
        </p:txBody>
      </p:sp>
    </p:spTree>
    <p:extLst>
      <p:ext uri="{BB962C8B-B14F-4D97-AF65-F5344CB8AC3E}">
        <p14:creationId xmlns:p14="http://schemas.microsoft.com/office/powerpoint/2010/main" val="83598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algn="ctr"/>
            <a:r>
              <a:rPr lang="en-PH" altLang="en-US" b="1" dirty="0"/>
              <a:t>Management </a:t>
            </a:r>
            <a:r>
              <a:rPr lang="en-PH" altLang="en-US" b="1" dirty="0" smtClean="0"/>
              <a:t>of </a:t>
            </a:r>
            <a:r>
              <a:rPr lang="en-PH" altLang="en-US" b="1" dirty="0"/>
              <a:t>Functional Dyspepsia</a:t>
            </a:r>
          </a:p>
        </p:txBody>
      </p:sp>
      <p:sp>
        <p:nvSpPr>
          <p:cNvPr id="113666" name="Content Placeholder 2"/>
          <p:cNvSpPr>
            <a:spLocks noGrp="1"/>
          </p:cNvSpPr>
          <p:nvPr>
            <p:ph idx="1"/>
          </p:nvPr>
        </p:nvSpPr>
        <p:spPr/>
        <p:txBody>
          <a:bodyPr>
            <a:normAutofit lnSpcReduction="10000"/>
          </a:bodyPr>
          <a:lstStyle/>
          <a:p>
            <a:pPr marL="0" indent="0">
              <a:buNone/>
            </a:pPr>
            <a:r>
              <a:rPr lang="en-US" sz="3600" dirty="0">
                <a:solidFill>
                  <a:srgbClr val="C00000"/>
                </a:solidFill>
              </a:rPr>
              <a:t>Pharmacologic Treatment: </a:t>
            </a:r>
          </a:p>
          <a:p>
            <a:r>
              <a:rPr lang="en-US" sz="3200" dirty="0"/>
              <a:t>2-4 </a:t>
            </a:r>
            <a:r>
              <a:rPr lang="en-US" sz="3200" dirty="0" err="1"/>
              <a:t>wks</a:t>
            </a:r>
            <a:r>
              <a:rPr lang="en-US" sz="3200" dirty="0"/>
              <a:t> Proton Pump Inhibitors, 1 tab OD pre- breakfast. </a:t>
            </a:r>
            <a:endParaRPr lang="en-US" sz="3200" dirty="0" smtClean="0"/>
          </a:p>
          <a:p>
            <a:endParaRPr lang="en-US" dirty="0"/>
          </a:p>
          <a:p>
            <a:r>
              <a:rPr lang="en-US" sz="3200" dirty="0"/>
              <a:t>NSAIDS should be discontinued </a:t>
            </a:r>
            <a:endParaRPr lang="en-US" sz="3200" dirty="0" smtClean="0"/>
          </a:p>
          <a:p>
            <a:endParaRPr lang="en-US" dirty="0"/>
          </a:p>
          <a:p>
            <a:r>
              <a:rPr lang="en-US" dirty="0"/>
              <a:t>Watch Out </a:t>
            </a:r>
            <a:r>
              <a:rPr lang="en-US" dirty="0" smtClean="0"/>
              <a:t>For:</a:t>
            </a:r>
            <a:endParaRPr lang="en-US" dirty="0"/>
          </a:p>
          <a:p>
            <a:pPr lvl="1"/>
            <a:r>
              <a:rPr lang="en-US" dirty="0" smtClean="0"/>
              <a:t>increased </a:t>
            </a:r>
            <a:r>
              <a:rPr lang="en-US" dirty="0"/>
              <a:t>abdominal pain </a:t>
            </a:r>
            <a:r>
              <a:rPr lang="en-US" dirty="0" smtClean="0">
                <a:latin typeface="Wingdings" charset="2"/>
              </a:rPr>
              <a:t> </a:t>
            </a:r>
          </a:p>
          <a:p>
            <a:pPr lvl="1"/>
            <a:r>
              <a:rPr lang="en-US" dirty="0" smtClean="0"/>
              <a:t>alarm </a:t>
            </a:r>
            <a:r>
              <a:rPr lang="en-US" dirty="0"/>
              <a:t>symptoms </a:t>
            </a:r>
            <a:endParaRPr lang="en-US" dirty="0" smtClean="0"/>
          </a:p>
          <a:p>
            <a:pPr lvl="1"/>
            <a:r>
              <a:rPr lang="en-US" dirty="0" smtClean="0"/>
              <a:t>absence </a:t>
            </a:r>
            <a:r>
              <a:rPr lang="en-US" dirty="0"/>
              <a:t>of improvement after &gt;7days of treatment </a:t>
            </a:r>
          </a:p>
          <a:p>
            <a:endParaRPr lang="en-PH" altLang="en-US" dirty="0"/>
          </a:p>
        </p:txBody>
      </p:sp>
    </p:spTree>
    <p:extLst>
      <p:ext uri="{BB962C8B-B14F-4D97-AF65-F5344CB8AC3E}">
        <p14:creationId xmlns:p14="http://schemas.microsoft.com/office/powerpoint/2010/main" val="1606532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PROTON PUMP INHIBITORS</a:t>
            </a:r>
            <a:endParaRPr lang="en-US" b="1" dirty="0">
              <a:solidFill>
                <a:schemeClr val="accent5">
                  <a:lumMod val="75000"/>
                </a:schemeClr>
              </a:solidFill>
            </a:endParaRPr>
          </a:p>
        </p:txBody>
      </p:sp>
      <p:sp>
        <p:nvSpPr>
          <p:cNvPr id="3" name="Content Placeholder 2"/>
          <p:cNvSpPr>
            <a:spLocks noGrp="1"/>
          </p:cNvSpPr>
          <p:nvPr>
            <p:ph idx="1"/>
          </p:nvPr>
        </p:nvSpPr>
        <p:spPr>
          <a:xfrm>
            <a:off x="838200" y="1825625"/>
            <a:ext cx="10134600" cy="3704318"/>
          </a:xfrm>
          <a:solidFill>
            <a:schemeClr val="accent6">
              <a:lumMod val="20000"/>
              <a:lumOff val="80000"/>
            </a:schemeClr>
          </a:solidFill>
        </p:spPr>
        <p:txBody>
          <a:bodyPr>
            <a:normAutofit/>
          </a:bodyPr>
          <a:lstStyle/>
          <a:p>
            <a:r>
              <a:rPr lang="en-US" sz="3200" dirty="0"/>
              <a:t>Omeprazole 20 and 40mg OD </a:t>
            </a:r>
            <a:endParaRPr lang="en-US" sz="3200" dirty="0">
              <a:latin typeface="Wingdings" charset="2"/>
            </a:endParaRPr>
          </a:p>
          <a:p>
            <a:r>
              <a:rPr lang="en-US" sz="3200" dirty="0" smtClean="0"/>
              <a:t>Esomeprazole </a:t>
            </a:r>
            <a:r>
              <a:rPr lang="en-US" sz="3200" dirty="0"/>
              <a:t>20 and 40mg OD </a:t>
            </a:r>
            <a:endParaRPr lang="en-US" sz="3200" dirty="0" smtClean="0">
              <a:latin typeface="Wingdings" charset="2"/>
            </a:endParaRPr>
          </a:p>
          <a:p>
            <a:r>
              <a:rPr lang="en-US" sz="3200" dirty="0" smtClean="0"/>
              <a:t>Pantoprazole </a:t>
            </a:r>
            <a:r>
              <a:rPr lang="en-US" sz="3200" dirty="0"/>
              <a:t>40mg </a:t>
            </a:r>
            <a:r>
              <a:rPr lang="en-US" sz="3200" dirty="0" smtClean="0"/>
              <a:t>OD</a:t>
            </a:r>
            <a:endParaRPr lang="en-US" sz="3200" dirty="0"/>
          </a:p>
          <a:p>
            <a:r>
              <a:rPr lang="en-US" sz="3200" dirty="0" err="1" smtClean="0"/>
              <a:t>Rabeprazole</a:t>
            </a:r>
            <a:r>
              <a:rPr lang="en-US" sz="3200" dirty="0" smtClean="0"/>
              <a:t> </a:t>
            </a:r>
            <a:r>
              <a:rPr lang="en-US" sz="3200" dirty="0"/>
              <a:t>20mg OD </a:t>
            </a:r>
          </a:p>
          <a:p>
            <a:r>
              <a:rPr lang="en-US" sz="3200" dirty="0" smtClean="0"/>
              <a:t>Lansoprazole </a:t>
            </a:r>
            <a:r>
              <a:rPr lang="en-US" sz="3200" dirty="0"/>
              <a:t>15 and 30 mg OD </a:t>
            </a:r>
          </a:p>
        </p:txBody>
      </p:sp>
    </p:spTree>
    <p:extLst>
      <p:ext uri="{BB962C8B-B14F-4D97-AF65-F5344CB8AC3E}">
        <p14:creationId xmlns:p14="http://schemas.microsoft.com/office/powerpoint/2010/main" val="1074090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2099152" y="427973"/>
            <a:ext cx="8229600" cy="1143000"/>
          </a:xfrm>
        </p:spPr>
        <p:txBody>
          <a:bodyPr>
            <a:noAutofit/>
          </a:bodyPr>
          <a:lstStyle/>
          <a:p>
            <a:pPr algn="ctr" eaLnBrk="1" hangingPunct="1"/>
            <a:r>
              <a:rPr lang="en-US" altLang="en-US" sz="4000" dirty="0">
                <a:latin typeface="Arial" charset="0"/>
                <a:ea typeface="Arial" charset="0"/>
                <a:cs typeface="Arial" charset="0"/>
              </a:rPr>
              <a:t>TREATMENT</a:t>
            </a:r>
            <a:br>
              <a:rPr lang="en-US" altLang="en-US" sz="4000" dirty="0">
                <a:latin typeface="Arial" charset="0"/>
                <a:ea typeface="Arial" charset="0"/>
                <a:cs typeface="Arial" charset="0"/>
              </a:rPr>
            </a:br>
            <a:endParaRPr lang="en-US" altLang="en-US" sz="4000" dirty="0">
              <a:latin typeface="Arial" charset="0"/>
              <a:ea typeface="Arial" charset="0"/>
              <a:cs typeface="Arial" charset="0"/>
            </a:endParaRPr>
          </a:p>
        </p:txBody>
      </p:sp>
      <p:sp>
        <p:nvSpPr>
          <p:cNvPr id="2" name="Content Placeholder 2"/>
          <p:cNvSpPr>
            <a:spLocks noGrp="1"/>
          </p:cNvSpPr>
          <p:nvPr>
            <p:ph idx="1"/>
          </p:nvPr>
        </p:nvSpPr>
        <p:spPr>
          <a:xfrm>
            <a:off x="1267216" y="1207937"/>
            <a:ext cx="9893473" cy="5241925"/>
          </a:xfrm>
        </p:spPr>
        <p:txBody>
          <a:bodyPr>
            <a:normAutofit/>
          </a:bodyPr>
          <a:lstStyle/>
          <a:p>
            <a:pPr eaLnBrk="1" hangingPunct="1">
              <a:buClr>
                <a:srgbClr val="FEB80A"/>
              </a:buClr>
              <a:buFont typeface="Arial" charset="0"/>
              <a:buNone/>
            </a:pPr>
            <a:r>
              <a:rPr lang="en-US" altLang="en-US" sz="3600" dirty="0">
                <a:solidFill>
                  <a:srgbClr val="C00000"/>
                </a:solidFill>
                <a:latin typeface="Arial" charset="0"/>
                <a:ea typeface="Arial" charset="0"/>
                <a:cs typeface="Arial" charset="0"/>
              </a:rPr>
              <a:t>Pharmacologic therapy</a:t>
            </a:r>
            <a:endParaRPr lang="en-US" altLang="en-US" sz="3500" b="1" dirty="0">
              <a:latin typeface="Arial" charset="0"/>
              <a:ea typeface="Arial" charset="0"/>
              <a:cs typeface="Arial" charset="0"/>
            </a:endParaRPr>
          </a:p>
          <a:p>
            <a:pPr eaLnBrk="1" hangingPunct="1">
              <a:lnSpc>
                <a:spcPct val="150000"/>
              </a:lnSpc>
              <a:buClr>
                <a:srgbClr val="FEB80A"/>
              </a:buClr>
              <a:buFont typeface="Arial" charset="0"/>
              <a:buChar char="•"/>
            </a:pPr>
            <a:r>
              <a:rPr lang="en-US" altLang="en-US" dirty="0">
                <a:latin typeface="Arial" charset="0"/>
                <a:ea typeface="Arial" charset="0"/>
                <a:cs typeface="Arial" charset="0"/>
              </a:rPr>
              <a:t>Antacids and sucralfate were NOT superior to placebo in functional dyspepsia</a:t>
            </a:r>
          </a:p>
          <a:p>
            <a:pPr eaLnBrk="1" hangingPunct="1">
              <a:lnSpc>
                <a:spcPct val="150000"/>
              </a:lnSpc>
              <a:buClr>
                <a:srgbClr val="FEB80A"/>
              </a:buClr>
              <a:buFont typeface="Arial" charset="0"/>
              <a:buChar char="•"/>
            </a:pPr>
            <a:r>
              <a:rPr lang="en-US" altLang="en-US" dirty="0">
                <a:latin typeface="Arial" charset="0"/>
                <a:ea typeface="Arial" charset="0"/>
                <a:cs typeface="Arial" charset="0"/>
              </a:rPr>
              <a:t>Simethicone has suggested potential benefit compared with </a:t>
            </a:r>
            <a:r>
              <a:rPr lang="en-US" altLang="en-US" dirty="0" smtClean="0">
                <a:latin typeface="Arial" charset="0"/>
                <a:ea typeface="Arial" charset="0"/>
                <a:cs typeface="Arial" charset="0"/>
              </a:rPr>
              <a:t>placebo, equivalent </a:t>
            </a:r>
            <a:r>
              <a:rPr lang="en-US" altLang="en-US" dirty="0">
                <a:latin typeface="Arial" charset="0"/>
                <a:ea typeface="Arial" charset="0"/>
                <a:cs typeface="Arial" charset="0"/>
              </a:rPr>
              <a:t>with </a:t>
            </a:r>
            <a:r>
              <a:rPr lang="en-US" altLang="en-US" dirty="0" err="1">
                <a:latin typeface="Arial" charset="0"/>
                <a:ea typeface="Arial" charset="0"/>
                <a:cs typeface="Arial" charset="0"/>
              </a:rPr>
              <a:t>cisapride</a:t>
            </a:r>
            <a:endParaRPr lang="en-US" altLang="en-US" dirty="0">
              <a:latin typeface="Arial" charset="0"/>
              <a:ea typeface="Arial" charset="0"/>
              <a:cs typeface="Arial" charset="0"/>
            </a:endParaRPr>
          </a:p>
          <a:p>
            <a:pPr eaLnBrk="1" hangingPunct="1">
              <a:lnSpc>
                <a:spcPct val="150000"/>
              </a:lnSpc>
              <a:buClr>
                <a:srgbClr val="FEB80A"/>
              </a:buClr>
              <a:buFont typeface="Arial" charset="0"/>
              <a:buChar char="•"/>
            </a:pPr>
            <a:r>
              <a:rPr lang="en-US" altLang="en-US" dirty="0">
                <a:latin typeface="Arial" charset="0"/>
                <a:ea typeface="Arial" charset="0"/>
                <a:cs typeface="Arial" charset="0"/>
              </a:rPr>
              <a:t>Histamine H2-receptor </a:t>
            </a:r>
            <a:r>
              <a:rPr lang="en-US" altLang="en-US" dirty="0" smtClean="0">
                <a:latin typeface="Arial" charset="0"/>
                <a:ea typeface="Arial" charset="0"/>
                <a:cs typeface="Arial" charset="0"/>
              </a:rPr>
              <a:t>antagonists</a:t>
            </a:r>
          </a:p>
          <a:p>
            <a:pPr>
              <a:lnSpc>
                <a:spcPct val="150000"/>
              </a:lnSpc>
              <a:buClr>
                <a:srgbClr val="FEB80A"/>
              </a:buClr>
              <a:buFont typeface="Arial" charset="0"/>
              <a:buChar char="•"/>
            </a:pPr>
            <a:r>
              <a:rPr lang="en-US" altLang="en-US" dirty="0" err="1" smtClean="0">
                <a:latin typeface="Arial" charset="0"/>
                <a:ea typeface="Arial" charset="0"/>
                <a:cs typeface="Arial" charset="0"/>
              </a:rPr>
              <a:t>Vonoprazan</a:t>
            </a:r>
            <a:r>
              <a:rPr lang="en-US" altLang="en-US" dirty="0" smtClean="0">
                <a:latin typeface="Arial" charset="0"/>
                <a:ea typeface="Arial" charset="0"/>
                <a:cs typeface="Arial" charset="0"/>
              </a:rPr>
              <a:t> – novel </a:t>
            </a:r>
            <a:r>
              <a:rPr lang="en-US" sz="3200" dirty="0" smtClean="0"/>
              <a:t>reversible </a:t>
            </a:r>
            <a:r>
              <a:rPr lang="en-US" sz="3200" dirty="0"/>
              <a:t>H</a:t>
            </a:r>
            <a:r>
              <a:rPr lang="en-US" sz="3200" baseline="30000" dirty="0"/>
              <a:t>+</a:t>
            </a:r>
            <a:r>
              <a:rPr lang="en-US" sz="3200" dirty="0"/>
              <a:t>-</a:t>
            </a:r>
            <a:r>
              <a:rPr lang="en-US" sz="3200" dirty="0" err="1"/>
              <a:t>K</a:t>
            </a:r>
            <a:r>
              <a:rPr lang="en-US" sz="3200" baseline="30000" dirty="0" err="1"/>
              <a:t>+</a:t>
            </a:r>
            <a:r>
              <a:rPr lang="en-US" sz="3200" dirty="0" err="1"/>
              <a:t>ATPase</a:t>
            </a:r>
            <a:r>
              <a:rPr lang="en-US" sz="3200" dirty="0"/>
              <a:t> </a:t>
            </a:r>
            <a:r>
              <a:rPr lang="en-US" sz="3200" dirty="0" smtClean="0"/>
              <a:t>inhibitor </a:t>
            </a:r>
            <a:endParaRPr lang="en-US" altLang="en-US" sz="3200" dirty="0">
              <a:latin typeface="Arial" charset="0"/>
              <a:ea typeface="Arial" charset="0"/>
              <a:cs typeface="Arial" charset="0"/>
            </a:endParaRPr>
          </a:p>
          <a:p>
            <a:pPr eaLnBrk="1" hangingPunct="1">
              <a:lnSpc>
                <a:spcPct val="150000"/>
              </a:lnSpc>
              <a:buClr>
                <a:srgbClr val="FEB80A"/>
              </a:buClr>
              <a:buFont typeface="Arial" charset="0"/>
              <a:buChar char="•"/>
            </a:pPr>
            <a:endParaRPr lang="en-US" altLang="en-US" dirty="0"/>
          </a:p>
          <a:p>
            <a:pPr eaLnBrk="1" hangingPunct="1">
              <a:lnSpc>
                <a:spcPct val="150000"/>
              </a:lnSpc>
              <a:buClr>
                <a:srgbClr val="FEB80A"/>
              </a:buClr>
              <a:buFont typeface="Arial" charset="0"/>
              <a:buChar char="•"/>
            </a:pPr>
            <a:endParaRPr lang="en-US" altLang="en-US" sz="2400" dirty="0"/>
          </a:p>
          <a:p>
            <a:pPr eaLnBrk="1" hangingPunct="1">
              <a:buClr>
                <a:srgbClr val="FEB80A"/>
              </a:buClr>
              <a:buFont typeface="Arial" charset="0"/>
              <a:buChar char="•"/>
            </a:pPr>
            <a:endParaRPr lang="en-US" altLang="en-US" sz="2400" dirty="0"/>
          </a:p>
        </p:txBody>
      </p:sp>
    </p:spTree>
    <p:extLst>
      <p:ext uri="{BB962C8B-B14F-4D97-AF65-F5344CB8AC3E}">
        <p14:creationId xmlns:p14="http://schemas.microsoft.com/office/powerpoint/2010/main" val="680253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185780" y="460332"/>
            <a:ext cx="8229600" cy="1143000"/>
          </a:xfrm>
        </p:spPr>
        <p:txBody>
          <a:bodyPr>
            <a:normAutofit fontScale="90000"/>
          </a:bodyPr>
          <a:lstStyle/>
          <a:p>
            <a:pPr eaLnBrk="1" hangingPunct="1"/>
            <a:r>
              <a:rPr lang="en-US" altLang="en-US" sz="4000">
                <a:latin typeface="Arial" charset="0"/>
                <a:ea typeface="Arial" charset="0"/>
                <a:cs typeface="Arial" charset="0"/>
              </a:rPr>
              <a:t>TREATMENT</a:t>
            </a:r>
            <a:br>
              <a:rPr lang="en-US" altLang="en-US" sz="4000">
                <a:latin typeface="Arial" charset="0"/>
                <a:ea typeface="Arial" charset="0"/>
                <a:cs typeface="Arial" charset="0"/>
              </a:rPr>
            </a:br>
            <a:endParaRPr lang="en-US" altLang="en-US" sz="4000">
              <a:latin typeface="Arial" charset="0"/>
              <a:ea typeface="Arial" charset="0"/>
              <a:cs typeface="Arial" charset="0"/>
            </a:endParaRPr>
          </a:p>
        </p:txBody>
      </p:sp>
      <p:sp>
        <p:nvSpPr>
          <p:cNvPr id="2" name="Content Placeholder 2"/>
          <p:cNvSpPr>
            <a:spLocks noGrp="1"/>
          </p:cNvSpPr>
          <p:nvPr>
            <p:ph idx="1"/>
          </p:nvPr>
        </p:nvSpPr>
        <p:spPr>
          <a:xfrm>
            <a:off x="953022" y="1361163"/>
            <a:ext cx="10032304" cy="5241925"/>
          </a:xfrm>
        </p:spPr>
        <p:txBody>
          <a:bodyPr>
            <a:normAutofit/>
          </a:bodyPr>
          <a:lstStyle/>
          <a:p>
            <a:pPr algn="just" eaLnBrk="1" hangingPunct="1">
              <a:lnSpc>
                <a:spcPct val="90000"/>
              </a:lnSpc>
              <a:buClr>
                <a:srgbClr val="FEB80A"/>
              </a:buClr>
              <a:buFont typeface="Arial" charset="0"/>
              <a:buNone/>
            </a:pPr>
            <a:r>
              <a:rPr lang="en-US" altLang="en-US" sz="3600" dirty="0">
                <a:solidFill>
                  <a:srgbClr val="C00000"/>
                </a:solidFill>
                <a:latin typeface="Arial" charset="0"/>
                <a:ea typeface="Arial" charset="0"/>
                <a:cs typeface="Arial" charset="0"/>
              </a:rPr>
              <a:t>Pharmacologic therapy</a:t>
            </a:r>
            <a:endParaRPr lang="en-US" altLang="en-US" sz="3500" dirty="0">
              <a:latin typeface="Arial" charset="0"/>
              <a:ea typeface="Arial" charset="0"/>
              <a:cs typeface="Arial" charset="0"/>
            </a:endParaRPr>
          </a:p>
          <a:p>
            <a:pPr algn="just" eaLnBrk="1" hangingPunct="1">
              <a:lnSpc>
                <a:spcPct val="90000"/>
              </a:lnSpc>
              <a:buClr>
                <a:srgbClr val="FEB80A"/>
              </a:buClr>
              <a:buFont typeface="Arial" charset="0"/>
              <a:buChar char="•"/>
            </a:pPr>
            <a:r>
              <a:rPr lang="en-US" altLang="en-US" dirty="0">
                <a:latin typeface="Arial" charset="0"/>
                <a:ea typeface="Arial" charset="0"/>
                <a:cs typeface="Arial" charset="0"/>
              </a:rPr>
              <a:t>Cochrane review included 12 trials w/ </a:t>
            </a:r>
            <a:r>
              <a:rPr lang="en-US" altLang="en-US" dirty="0" err="1">
                <a:latin typeface="Arial" charset="0"/>
                <a:ea typeface="Arial" charset="0"/>
                <a:cs typeface="Arial" charset="0"/>
              </a:rPr>
              <a:t>prokinetics</a:t>
            </a:r>
            <a:r>
              <a:rPr lang="en-US" altLang="en-US" dirty="0">
                <a:latin typeface="Arial" charset="0"/>
                <a:ea typeface="Arial" charset="0"/>
                <a:cs typeface="Arial" charset="0"/>
              </a:rPr>
              <a:t> comprising 829 patients and showed that there was a relative risk reduction of 50% compared w/ placebo, but most of the studies were w/ </a:t>
            </a:r>
            <a:r>
              <a:rPr lang="en-US" altLang="en-US" dirty="0" err="1" smtClean="0">
                <a:latin typeface="Arial" charset="0"/>
                <a:ea typeface="Arial" charset="0"/>
                <a:cs typeface="Arial" charset="0"/>
              </a:rPr>
              <a:t>cisapride</a:t>
            </a:r>
            <a:endParaRPr lang="en-US" altLang="en-US" dirty="0" smtClean="0">
              <a:latin typeface="Arial" charset="0"/>
              <a:ea typeface="Arial" charset="0"/>
              <a:cs typeface="Arial" charset="0"/>
            </a:endParaRPr>
          </a:p>
          <a:p>
            <a:pPr algn="just" eaLnBrk="1" hangingPunct="1">
              <a:lnSpc>
                <a:spcPct val="90000"/>
              </a:lnSpc>
              <a:buClr>
                <a:srgbClr val="FEB80A"/>
              </a:buClr>
              <a:buFont typeface="Arial" charset="0"/>
              <a:buChar char="•"/>
            </a:pPr>
            <a:endParaRPr lang="en-US" altLang="en-US" dirty="0">
              <a:latin typeface="Arial" charset="0"/>
              <a:ea typeface="Arial" charset="0"/>
              <a:cs typeface="Arial" charset="0"/>
            </a:endParaRPr>
          </a:p>
          <a:p>
            <a:pPr algn="just" eaLnBrk="1" hangingPunct="1">
              <a:lnSpc>
                <a:spcPct val="90000"/>
              </a:lnSpc>
              <a:buClr>
                <a:srgbClr val="FEB80A"/>
              </a:buClr>
              <a:buFont typeface="Arial" charset="0"/>
              <a:buChar char="•"/>
            </a:pPr>
            <a:r>
              <a:rPr lang="en-US" altLang="en-US" dirty="0" err="1">
                <a:latin typeface="Arial" charset="0"/>
                <a:ea typeface="Arial" charset="0"/>
                <a:cs typeface="Arial" charset="0"/>
              </a:rPr>
              <a:t>Prokinetics</a:t>
            </a:r>
            <a:r>
              <a:rPr lang="en-US" altLang="en-US" dirty="0">
                <a:latin typeface="Arial" charset="0"/>
                <a:ea typeface="Arial" charset="0"/>
                <a:cs typeface="Arial" charset="0"/>
              </a:rPr>
              <a:t> should be reserved for difficult cases as options in the US are few and current agents (e.g. metoclopramide, erythromycin, </a:t>
            </a:r>
            <a:r>
              <a:rPr lang="en-US" altLang="en-US" dirty="0" err="1">
                <a:latin typeface="Arial" charset="0"/>
                <a:ea typeface="Arial" charset="0"/>
                <a:cs typeface="Arial" charset="0"/>
              </a:rPr>
              <a:t>tegaserod</a:t>
            </a:r>
            <a:r>
              <a:rPr lang="en-US" altLang="en-US" dirty="0">
                <a:latin typeface="Arial" charset="0"/>
                <a:ea typeface="Arial" charset="0"/>
                <a:cs typeface="Arial" charset="0"/>
              </a:rPr>
              <a:t>) have </a:t>
            </a:r>
            <a:r>
              <a:rPr lang="en-US" altLang="en-US" dirty="0" smtClean="0">
                <a:latin typeface="Arial" charset="0"/>
                <a:ea typeface="Arial" charset="0"/>
                <a:cs typeface="Arial" charset="0"/>
              </a:rPr>
              <a:t>limited </a:t>
            </a:r>
            <a:r>
              <a:rPr lang="en-US" altLang="en-US" dirty="0">
                <a:latin typeface="Arial" charset="0"/>
                <a:ea typeface="Arial" charset="0"/>
                <a:cs typeface="Arial" charset="0"/>
              </a:rPr>
              <a:t>or poorly established efficacy, or side-effects are common</a:t>
            </a:r>
            <a:endParaRPr lang="en-US" altLang="en-US" dirty="0"/>
          </a:p>
          <a:p>
            <a:pPr eaLnBrk="1" hangingPunct="1">
              <a:lnSpc>
                <a:spcPct val="90000"/>
              </a:lnSpc>
              <a:buClr>
                <a:srgbClr val="FEB80A"/>
              </a:buClr>
              <a:buFont typeface="Arial" charset="0"/>
              <a:buChar char="•"/>
            </a:pPr>
            <a:endParaRPr lang="en-US" altLang="en-US" sz="2400" dirty="0"/>
          </a:p>
          <a:p>
            <a:pPr eaLnBrk="1" hangingPunct="1">
              <a:lnSpc>
                <a:spcPct val="90000"/>
              </a:lnSpc>
              <a:buClr>
                <a:srgbClr val="FEB80A"/>
              </a:buClr>
              <a:buFont typeface="Arial" charset="0"/>
              <a:buChar char="•"/>
            </a:pPr>
            <a:endParaRPr lang="en-US" altLang="en-US" sz="2400" dirty="0"/>
          </a:p>
        </p:txBody>
      </p:sp>
    </p:spTree>
    <p:extLst>
      <p:ext uri="{BB962C8B-B14F-4D97-AF65-F5344CB8AC3E}">
        <p14:creationId xmlns:p14="http://schemas.microsoft.com/office/powerpoint/2010/main" val="363838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567841" y="381001"/>
            <a:ext cx="8229600" cy="1143000"/>
          </a:xfrm>
        </p:spPr>
        <p:txBody>
          <a:bodyPr>
            <a:normAutofit fontScale="90000"/>
          </a:bodyPr>
          <a:lstStyle/>
          <a:p>
            <a:pPr algn="ctr" eaLnBrk="1" hangingPunct="1"/>
            <a:r>
              <a:rPr lang="en-US" altLang="en-US" sz="4000" dirty="0">
                <a:latin typeface="Arial" charset="0"/>
                <a:ea typeface="Arial" charset="0"/>
                <a:cs typeface="Arial" charset="0"/>
              </a:rPr>
              <a:t>TREATMENT</a:t>
            </a:r>
            <a:br>
              <a:rPr lang="en-US" altLang="en-US" sz="4000" dirty="0">
                <a:latin typeface="Arial" charset="0"/>
                <a:ea typeface="Arial" charset="0"/>
                <a:cs typeface="Arial" charset="0"/>
              </a:rPr>
            </a:br>
            <a:endParaRPr lang="en-US" altLang="en-US" sz="4000" dirty="0">
              <a:latin typeface="Arial" charset="0"/>
              <a:ea typeface="Arial" charset="0"/>
              <a:cs typeface="Arial" charset="0"/>
            </a:endParaRPr>
          </a:p>
        </p:txBody>
      </p:sp>
      <p:sp>
        <p:nvSpPr>
          <p:cNvPr id="2" name="Content Placeholder 2"/>
          <p:cNvSpPr>
            <a:spLocks noGrp="1"/>
          </p:cNvSpPr>
          <p:nvPr>
            <p:ph idx="1"/>
          </p:nvPr>
        </p:nvSpPr>
        <p:spPr>
          <a:xfrm>
            <a:off x="1366380" y="1398740"/>
            <a:ext cx="9631471" cy="5241925"/>
          </a:xfrm>
        </p:spPr>
        <p:txBody>
          <a:bodyPr>
            <a:normAutofit lnSpcReduction="10000"/>
          </a:bodyPr>
          <a:lstStyle/>
          <a:p>
            <a:pPr eaLnBrk="1" hangingPunct="1">
              <a:buClr>
                <a:srgbClr val="FEB80A"/>
              </a:buClr>
              <a:buFont typeface="Arial" charset="0"/>
              <a:buNone/>
            </a:pPr>
            <a:r>
              <a:rPr lang="en-US" altLang="en-US" sz="3600" dirty="0">
                <a:solidFill>
                  <a:srgbClr val="C00000"/>
                </a:solidFill>
                <a:latin typeface="Arial" charset="0"/>
                <a:ea typeface="Arial" charset="0"/>
                <a:cs typeface="Arial" charset="0"/>
              </a:rPr>
              <a:t>Pharmacologic </a:t>
            </a:r>
            <a:r>
              <a:rPr lang="en-US" altLang="en-US" sz="3600" dirty="0" smtClean="0">
                <a:solidFill>
                  <a:srgbClr val="C00000"/>
                </a:solidFill>
                <a:latin typeface="Arial" charset="0"/>
                <a:ea typeface="Arial" charset="0"/>
                <a:cs typeface="Arial" charset="0"/>
              </a:rPr>
              <a:t>therapy</a:t>
            </a:r>
            <a:endParaRPr lang="en-US" altLang="en-US" dirty="0">
              <a:latin typeface="Arial" charset="0"/>
              <a:ea typeface="Arial" charset="0"/>
              <a:cs typeface="Arial" charset="0"/>
            </a:endParaRPr>
          </a:p>
          <a:p>
            <a:pPr algn="just" eaLnBrk="1" hangingPunct="1">
              <a:buClr>
                <a:srgbClr val="FEB80A"/>
              </a:buClr>
              <a:buFont typeface="Arial" charset="0"/>
              <a:buChar char="•"/>
            </a:pPr>
            <a:r>
              <a:rPr lang="en-US" altLang="en-US" dirty="0">
                <a:latin typeface="Arial" charset="0"/>
                <a:ea typeface="Arial" charset="0"/>
                <a:cs typeface="Arial" charset="0"/>
              </a:rPr>
              <a:t>Drugs that relax the gastric fundus (e.g., </a:t>
            </a:r>
            <a:r>
              <a:rPr lang="en-US" altLang="en-US" dirty="0" err="1">
                <a:latin typeface="Arial" charset="0"/>
                <a:ea typeface="Arial" charset="0"/>
                <a:cs typeface="Arial" charset="0"/>
              </a:rPr>
              <a:t>tegaserod</a:t>
            </a:r>
            <a:r>
              <a:rPr lang="en-US" altLang="en-US" dirty="0">
                <a:latin typeface="Arial" charset="0"/>
                <a:ea typeface="Arial" charset="0"/>
                <a:cs typeface="Arial" charset="0"/>
              </a:rPr>
              <a:t>, </a:t>
            </a:r>
            <a:r>
              <a:rPr lang="en-US" altLang="en-US" dirty="0" err="1">
                <a:latin typeface="Arial" charset="0"/>
                <a:ea typeface="Arial" charset="0"/>
                <a:cs typeface="Arial" charset="0"/>
              </a:rPr>
              <a:t>cisapride</a:t>
            </a:r>
            <a:r>
              <a:rPr lang="en-US" altLang="en-US" dirty="0">
                <a:latin typeface="Arial" charset="0"/>
                <a:ea typeface="Arial" charset="0"/>
                <a:cs typeface="Arial" charset="0"/>
              </a:rPr>
              <a:t>, </a:t>
            </a:r>
            <a:r>
              <a:rPr lang="en-US" altLang="en-US" dirty="0" err="1">
                <a:latin typeface="Arial" charset="0"/>
                <a:ea typeface="Arial" charset="0"/>
                <a:cs typeface="Arial" charset="0"/>
              </a:rPr>
              <a:t>sumatriptan</a:t>
            </a:r>
            <a:r>
              <a:rPr lang="en-US" altLang="en-US" dirty="0">
                <a:latin typeface="Arial" charset="0"/>
                <a:ea typeface="Arial" charset="0"/>
                <a:cs typeface="Arial" charset="0"/>
              </a:rPr>
              <a:t>, </a:t>
            </a:r>
            <a:r>
              <a:rPr lang="en-US" altLang="en-US" dirty="0" err="1">
                <a:latin typeface="Arial" charset="0"/>
                <a:ea typeface="Arial" charset="0"/>
                <a:cs typeface="Arial" charset="0"/>
              </a:rPr>
              <a:t>buspirone</a:t>
            </a:r>
            <a:r>
              <a:rPr lang="en-US" altLang="en-US" dirty="0">
                <a:latin typeface="Arial" charset="0"/>
                <a:ea typeface="Arial" charset="0"/>
                <a:cs typeface="Arial" charset="0"/>
              </a:rPr>
              <a:t>, clonidine, some SSRIs, nitric oxide donors) may theoretically improve some </a:t>
            </a:r>
            <a:r>
              <a:rPr lang="en-US" altLang="en-US" dirty="0" err="1">
                <a:latin typeface="Arial" charset="0"/>
                <a:ea typeface="Arial" charset="0"/>
                <a:cs typeface="Arial" charset="0"/>
              </a:rPr>
              <a:t>dysmotility</a:t>
            </a:r>
            <a:r>
              <a:rPr lang="en-US" altLang="en-US" dirty="0">
                <a:latin typeface="Arial" charset="0"/>
                <a:ea typeface="Arial" charset="0"/>
                <a:cs typeface="Arial" charset="0"/>
              </a:rPr>
              <a:t>-like dyspepsia but adequate randomized controlled trials are </a:t>
            </a:r>
            <a:r>
              <a:rPr lang="en-US" altLang="en-US" dirty="0" smtClean="0">
                <a:latin typeface="Arial" charset="0"/>
                <a:ea typeface="Arial" charset="0"/>
                <a:cs typeface="Arial" charset="0"/>
              </a:rPr>
              <a:t>lacking</a:t>
            </a:r>
          </a:p>
          <a:p>
            <a:pPr algn="just" eaLnBrk="1" hangingPunct="1">
              <a:buClr>
                <a:srgbClr val="FEB80A"/>
              </a:buClr>
              <a:buFont typeface="Arial" charset="0"/>
              <a:buChar char="•"/>
            </a:pPr>
            <a:endParaRPr lang="en-US" altLang="en-US" sz="2400" dirty="0">
              <a:latin typeface="Arial" charset="0"/>
              <a:ea typeface="Arial" charset="0"/>
              <a:cs typeface="Arial" charset="0"/>
            </a:endParaRPr>
          </a:p>
          <a:p>
            <a:pPr algn="just">
              <a:buClr>
                <a:srgbClr val="FEB80A"/>
              </a:buClr>
              <a:buFont typeface="Arial" charset="0"/>
              <a:buChar char="•"/>
            </a:pPr>
            <a:r>
              <a:rPr lang="en-US" altLang="en-US" dirty="0">
                <a:latin typeface="Arial" charset="0"/>
                <a:ea typeface="Arial" charset="0"/>
                <a:cs typeface="Arial" charset="0"/>
              </a:rPr>
              <a:t>Antidepressants are also of uncertain efficacy in functional dyspepsia but are often prescribed</a:t>
            </a:r>
          </a:p>
          <a:p>
            <a:pPr algn="just">
              <a:buClr>
                <a:srgbClr val="FEB80A"/>
              </a:buClr>
              <a:buFont typeface="Arial" charset="0"/>
              <a:buChar char="•"/>
            </a:pPr>
            <a:endParaRPr lang="en-US" altLang="en-US" dirty="0">
              <a:latin typeface="Arial" charset="0"/>
              <a:ea typeface="Arial" charset="0"/>
              <a:cs typeface="Arial" charset="0"/>
            </a:endParaRPr>
          </a:p>
          <a:p>
            <a:pPr algn="just">
              <a:buClr>
                <a:srgbClr val="FEB80A"/>
              </a:buClr>
              <a:buFont typeface="Arial" charset="0"/>
              <a:buChar char="•"/>
            </a:pPr>
            <a:r>
              <a:rPr lang="en-US" altLang="en-US" dirty="0">
                <a:latin typeface="Arial" charset="0"/>
                <a:ea typeface="Arial" charset="0"/>
                <a:cs typeface="Arial" charset="0"/>
              </a:rPr>
              <a:t>Insufficient data on use of tricyclic antidepressants such as </a:t>
            </a:r>
            <a:r>
              <a:rPr lang="en-US" altLang="en-US" dirty="0" err="1">
                <a:latin typeface="Arial" charset="0"/>
                <a:ea typeface="Arial" charset="0"/>
                <a:cs typeface="Arial" charset="0"/>
              </a:rPr>
              <a:t>amitripytyline</a:t>
            </a:r>
            <a:r>
              <a:rPr lang="en-US" altLang="en-US" dirty="0">
                <a:latin typeface="Arial" charset="0"/>
                <a:ea typeface="Arial" charset="0"/>
                <a:cs typeface="Arial" charset="0"/>
              </a:rPr>
              <a:t> in dyspepsia, but small studies have suggest benefit</a:t>
            </a:r>
          </a:p>
          <a:p>
            <a:pPr algn="just" eaLnBrk="1" hangingPunct="1">
              <a:buClr>
                <a:srgbClr val="FEB80A"/>
              </a:buClr>
              <a:buFont typeface="Arial" charset="0"/>
              <a:buChar char="•"/>
            </a:pPr>
            <a:endParaRPr lang="en-US" altLang="en-US" dirty="0"/>
          </a:p>
        </p:txBody>
      </p:sp>
    </p:spTree>
    <p:extLst>
      <p:ext uri="{BB962C8B-B14F-4D97-AF65-F5344CB8AC3E}">
        <p14:creationId xmlns:p14="http://schemas.microsoft.com/office/powerpoint/2010/main" val="33725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968674" y="573066"/>
            <a:ext cx="8229600" cy="1143000"/>
          </a:xfrm>
        </p:spPr>
        <p:txBody>
          <a:bodyPr>
            <a:normAutofit fontScale="90000"/>
          </a:bodyPr>
          <a:lstStyle/>
          <a:p>
            <a:pPr algn="ctr" eaLnBrk="1" hangingPunct="1"/>
            <a:r>
              <a:rPr lang="en-US" altLang="en-US" sz="4000">
                <a:latin typeface="Arial" charset="0"/>
                <a:ea typeface="Arial" charset="0"/>
                <a:cs typeface="Arial" charset="0"/>
              </a:rPr>
              <a:t>TREATMENT</a:t>
            </a:r>
            <a:br>
              <a:rPr lang="en-US" altLang="en-US" sz="4000">
                <a:latin typeface="Arial" charset="0"/>
                <a:ea typeface="Arial" charset="0"/>
                <a:cs typeface="Arial" charset="0"/>
              </a:rPr>
            </a:br>
            <a:endParaRPr lang="en-US" altLang="en-US" sz="4000">
              <a:latin typeface="Arial" charset="0"/>
              <a:ea typeface="Arial" charset="0"/>
              <a:cs typeface="Arial" charset="0"/>
            </a:endParaRPr>
          </a:p>
        </p:txBody>
      </p:sp>
      <p:sp>
        <p:nvSpPr>
          <p:cNvPr id="2" name="Content Placeholder 2"/>
          <p:cNvSpPr>
            <a:spLocks noGrp="1"/>
          </p:cNvSpPr>
          <p:nvPr>
            <p:ph idx="1"/>
          </p:nvPr>
        </p:nvSpPr>
        <p:spPr>
          <a:xfrm>
            <a:off x="1127343" y="1524001"/>
            <a:ext cx="10359024" cy="5241925"/>
          </a:xfrm>
        </p:spPr>
        <p:txBody>
          <a:bodyPr>
            <a:normAutofit/>
          </a:bodyPr>
          <a:lstStyle/>
          <a:p>
            <a:pPr eaLnBrk="1" hangingPunct="1">
              <a:buClr>
                <a:srgbClr val="FEB80A"/>
              </a:buClr>
              <a:buFont typeface="Arial" charset="0"/>
              <a:buNone/>
            </a:pPr>
            <a:r>
              <a:rPr lang="en-US" altLang="en-US" sz="3600" dirty="0">
                <a:solidFill>
                  <a:srgbClr val="C00000"/>
                </a:solidFill>
                <a:latin typeface="Arial" charset="0"/>
                <a:ea typeface="Arial" charset="0"/>
                <a:cs typeface="Arial" charset="0"/>
              </a:rPr>
              <a:t>Pharmacologic therapy</a:t>
            </a:r>
            <a:endParaRPr lang="en-US" altLang="en-US" sz="3500" b="1" dirty="0">
              <a:latin typeface="Arial" charset="0"/>
              <a:ea typeface="Arial" charset="0"/>
              <a:cs typeface="Arial" charset="0"/>
            </a:endParaRPr>
          </a:p>
          <a:p>
            <a:pPr algn="just" eaLnBrk="1" hangingPunct="1">
              <a:buClr>
                <a:srgbClr val="FEB80A"/>
              </a:buClr>
              <a:buFont typeface="Arial" charset="0"/>
              <a:buChar char="•"/>
            </a:pPr>
            <a:r>
              <a:rPr lang="en-US" altLang="en-US" dirty="0">
                <a:latin typeface="Arial" charset="0"/>
                <a:ea typeface="Arial" charset="0"/>
                <a:cs typeface="Arial" charset="0"/>
              </a:rPr>
              <a:t>Psychological therapies are promising, particularly hypnotherapy, but more data are needed in larger patient populations before these can be recommended for routine </a:t>
            </a:r>
            <a:r>
              <a:rPr lang="en-US" altLang="en-US" dirty="0" smtClean="0">
                <a:latin typeface="Arial" charset="0"/>
                <a:ea typeface="Arial" charset="0"/>
                <a:cs typeface="Arial" charset="0"/>
              </a:rPr>
              <a:t>use</a:t>
            </a:r>
          </a:p>
          <a:p>
            <a:pPr algn="just" eaLnBrk="1" hangingPunct="1">
              <a:buClr>
                <a:srgbClr val="FEB80A"/>
              </a:buClr>
              <a:buFont typeface="Arial" charset="0"/>
              <a:buChar char="•"/>
            </a:pPr>
            <a:endParaRPr lang="en-US" altLang="en-US" dirty="0">
              <a:latin typeface="Arial" charset="0"/>
              <a:ea typeface="Arial" charset="0"/>
              <a:cs typeface="Arial" charset="0"/>
            </a:endParaRPr>
          </a:p>
          <a:p>
            <a:pPr algn="just" eaLnBrk="1" hangingPunct="1">
              <a:buClr>
                <a:srgbClr val="FEB80A"/>
              </a:buClr>
              <a:buFont typeface="Arial" charset="0"/>
              <a:buChar char="•"/>
            </a:pPr>
            <a:r>
              <a:rPr lang="en-US" altLang="en-US" dirty="0">
                <a:latin typeface="Arial" charset="0"/>
                <a:ea typeface="Arial" charset="0"/>
                <a:cs typeface="Arial" charset="0"/>
              </a:rPr>
              <a:t>Other alternative therapies such as herbal preparations remain of unproven value</a:t>
            </a:r>
            <a:endParaRPr lang="en-US" altLang="en-US" sz="2400" dirty="0"/>
          </a:p>
        </p:txBody>
      </p:sp>
    </p:spTree>
    <p:extLst>
      <p:ext uri="{BB962C8B-B14F-4D97-AF65-F5344CB8AC3E}">
        <p14:creationId xmlns:p14="http://schemas.microsoft.com/office/powerpoint/2010/main" val="197820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205" y="327547"/>
            <a:ext cx="10515600" cy="1325563"/>
          </a:xfrm>
        </p:spPr>
        <p:txBody>
          <a:bodyPr/>
          <a:lstStyle/>
          <a:p>
            <a:pPr algn="ctr"/>
            <a:r>
              <a:rPr lang="en-US" b="1" dirty="0" smtClean="0"/>
              <a:t>ADVISE</a:t>
            </a:r>
            <a:endParaRPr lang="en-US" b="1" dirty="0"/>
          </a:p>
        </p:txBody>
      </p:sp>
      <p:sp>
        <p:nvSpPr>
          <p:cNvPr id="3" name="Content Placeholder 2"/>
          <p:cNvSpPr>
            <a:spLocks noGrp="1"/>
          </p:cNvSpPr>
          <p:nvPr>
            <p:ph idx="1"/>
          </p:nvPr>
        </p:nvSpPr>
        <p:spPr/>
        <p:txBody>
          <a:bodyPr>
            <a:normAutofit/>
          </a:bodyPr>
          <a:lstStyle/>
          <a:p>
            <a:r>
              <a:rPr lang="en-US" sz="3200" dirty="0"/>
              <a:t>Small frequent feedings </a:t>
            </a:r>
          </a:p>
          <a:p>
            <a:r>
              <a:rPr lang="en-US" sz="3200" dirty="0" smtClean="0"/>
              <a:t>Avoid </a:t>
            </a:r>
            <a:r>
              <a:rPr lang="en-US" sz="3200" dirty="0"/>
              <a:t>skipping meals </a:t>
            </a:r>
          </a:p>
          <a:p>
            <a:r>
              <a:rPr lang="en-US" sz="3200" dirty="0" smtClean="0"/>
              <a:t>Avoid </a:t>
            </a:r>
            <a:r>
              <a:rPr lang="en-US" sz="3200" dirty="0"/>
              <a:t>alcohol, milk, tea, carbonated drinks, coffee, acidic food/beverages </a:t>
            </a:r>
          </a:p>
          <a:p>
            <a:r>
              <a:rPr lang="en-US" sz="3200" dirty="0" smtClean="0"/>
              <a:t>Avoid </a:t>
            </a:r>
            <a:r>
              <a:rPr lang="en-US" sz="3200" dirty="0"/>
              <a:t>smoking </a:t>
            </a:r>
          </a:p>
          <a:p>
            <a:r>
              <a:rPr lang="en-US" sz="3200" dirty="0" smtClean="0"/>
              <a:t>Head </a:t>
            </a:r>
            <a:r>
              <a:rPr lang="en-US" sz="3200" dirty="0"/>
              <a:t>elevation at bedtime </a:t>
            </a:r>
          </a:p>
          <a:p>
            <a:r>
              <a:rPr lang="en-US" sz="3200" dirty="0" smtClean="0"/>
              <a:t>Last </a:t>
            </a:r>
            <a:r>
              <a:rPr lang="en-US" sz="3200" dirty="0"/>
              <a:t>meal should be two hours before bedtime </a:t>
            </a:r>
            <a:endParaRPr lang="en-US" sz="3200" dirty="0">
              <a:effectLst/>
            </a:endParaRPr>
          </a:p>
        </p:txBody>
      </p:sp>
    </p:spTree>
    <p:extLst>
      <p:ext uri="{BB962C8B-B14F-4D97-AF65-F5344CB8AC3E}">
        <p14:creationId xmlns:p14="http://schemas.microsoft.com/office/powerpoint/2010/main" val="115149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PH" altLang="en-US" b="1" dirty="0"/>
              <a:t>DYSPEPSIA</a:t>
            </a:r>
          </a:p>
        </p:txBody>
      </p:sp>
      <p:sp>
        <p:nvSpPr>
          <p:cNvPr id="95234" name="Content Placeholder 2"/>
          <p:cNvSpPr>
            <a:spLocks noGrp="1"/>
          </p:cNvSpPr>
          <p:nvPr>
            <p:ph idx="1"/>
          </p:nvPr>
        </p:nvSpPr>
        <p:spPr>
          <a:xfrm>
            <a:off x="838200" y="1800573"/>
            <a:ext cx="10397647" cy="4351338"/>
          </a:xfrm>
        </p:spPr>
        <p:txBody>
          <a:bodyPr>
            <a:normAutofit/>
          </a:bodyPr>
          <a:lstStyle/>
          <a:p>
            <a:pPr algn="just"/>
            <a:r>
              <a:rPr lang="en-PH" altLang="en-US" sz="3200" dirty="0"/>
              <a:t>Chronic or recurrent pain or discomfort centered in the upper </a:t>
            </a:r>
            <a:r>
              <a:rPr lang="en-PH" altLang="en-US" sz="3200" dirty="0" smtClean="0"/>
              <a:t>abdomen </a:t>
            </a:r>
            <a:r>
              <a:rPr lang="en-PH" sz="3200" dirty="0"/>
              <a:t>in the absence of an organic disease such as peptic ulcer, GI malignancy, gastroesophageal reflux disease, or pancreatitis. </a:t>
            </a:r>
            <a:endParaRPr lang="en-PH" altLang="en-US" sz="3200" dirty="0" smtClean="0"/>
          </a:p>
          <a:p>
            <a:pPr algn="just"/>
            <a:endParaRPr lang="en-PH" altLang="en-US" sz="3200" dirty="0"/>
          </a:p>
          <a:p>
            <a:pPr algn="just"/>
            <a:r>
              <a:rPr lang="en-PH" altLang="en-US" sz="3200" dirty="0"/>
              <a:t>Discomfort is defined as a subjective negative feeling that is </a:t>
            </a:r>
            <a:r>
              <a:rPr lang="en-PH" altLang="en-US" sz="3200" dirty="0" smtClean="0"/>
              <a:t>non-painful</a:t>
            </a:r>
            <a:r>
              <a:rPr lang="en-PH" altLang="en-US" sz="3200" dirty="0"/>
              <a:t>, and can incorporate a variety of symptoms including early satiety or upper </a:t>
            </a:r>
            <a:r>
              <a:rPr lang="en-PH" altLang="en-US" sz="3200" dirty="0" smtClean="0"/>
              <a:t>abdominal fullness</a:t>
            </a:r>
          </a:p>
          <a:p>
            <a:pPr algn="just"/>
            <a:endParaRPr lang="en-PH" altLang="en-US" dirty="0" smtClean="0"/>
          </a:p>
          <a:p>
            <a:pPr marL="0" indent="0" algn="just">
              <a:buNone/>
            </a:pPr>
            <a:endParaRPr lang="en-PH" altLang="en-US" dirty="0"/>
          </a:p>
        </p:txBody>
      </p:sp>
    </p:spTree>
    <p:extLst>
      <p:ext uri="{BB962C8B-B14F-4D97-AF65-F5344CB8AC3E}">
        <p14:creationId xmlns:p14="http://schemas.microsoft.com/office/powerpoint/2010/main" val="1429243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n-US" dirty="0">
                <a:latin typeface="Arial" charset="0"/>
                <a:ea typeface="Arial" charset="0"/>
                <a:cs typeface="Arial" charset="0"/>
              </a:rPr>
              <a:t>Gastroesophageal Reflux Disease (GERD)</a:t>
            </a:r>
          </a:p>
        </p:txBody>
      </p:sp>
      <p:sp>
        <p:nvSpPr>
          <p:cNvPr id="22531" name="Content Placeholder 2"/>
          <p:cNvSpPr>
            <a:spLocks noGrp="1"/>
          </p:cNvSpPr>
          <p:nvPr>
            <p:ph idx="1"/>
          </p:nvPr>
        </p:nvSpPr>
        <p:spPr>
          <a:xfrm>
            <a:off x="939800" y="2016352"/>
            <a:ext cx="10515600" cy="4525962"/>
          </a:xfrm>
        </p:spPr>
        <p:txBody>
          <a:bodyPr rtlCol="0">
            <a:normAutofit/>
          </a:bodyPr>
          <a:lstStyle/>
          <a:p>
            <a:pPr marL="274320" indent="-274320" algn="just">
              <a:buClr>
                <a:schemeClr val="accent3"/>
              </a:buClr>
              <a:buFont typeface="Arial" pitchFamily="34" charset="0"/>
              <a:buChar char="•"/>
              <a:defRPr/>
            </a:pPr>
            <a:r>
              <a:rPr lang="en-US" sz="3500" dirty="0">
                <a:latin typeface="Arial" pitchFamily="34" charset="0"/>
                <a:cs typeface="Arial" pitchFamily="34" charset="0"/>
              </a:rPr>
              <a:t>Symptoms or complications resulting from the reflux of gastric contents into the esophagus or beyond, into the oral cavity (including the larynx) or </a:t>
            </a:r>
            <a:r>
              <a:rPr lang="en-US" sz="3500" dirty="0" smtClean="0">
                <a:latin typeface="Arial" pitchFamily="34" charset="0"/>
                <a:cs typeface="Arial" pitchFamily="34" charset="0"/>
              </a:rPr>
              <a:t>lung</a:t>
            </a:r>
          </a:p>
          <a:p>
            <a:pPr marL="274320" indent="-274320" algn="just">
              <a:buClr>
                <a:schemeClr val="accent3"/>
              </a:buClr>
              <a:buFont typeface="Arial" pitchFamily="34" charset="0"/>
              <a:buChar char="•"/>
              <a:defRPr/>
            </a:pPr>
            <a:endParaRPr lang="en-US" sz="3500" dirty="0">
              <a:latin typeface="Arial" pitchFamily="34" charset="0"/>
              <a:cs typeface="Arial" pitchFamily="34" charset="0"/>
            </a:endParaRPr>
          </a:p>
          <a:p>
            <a:pPr marL="274320" indent="-274320" algn="just">
              <a:buClr>
                <a:schemeClr val="accent3"/>
              </a:buClr>
              <a:buFont typeface="Arial" pitchFamily="34" charset="0"/>
              <a:buChar char="•"/>
              <a:defRPr/>
            </a:pPr>
            <a:r>
              <a:rPr lang="en-US" sz="3500" dirty="0">
                <a:latin typeface="Arial" pitchFamily="34" charset="0"/>
                <a:cs typeface="Arial" pitchFamily="34" charset="0"/>
              </a:rPr>
              <a:t>Classified as the presence of symptoms </a:t>
            </a:r>
            <a:r>
              <a:rPr lang="en-US" sz="3500" b="1" dirty="0">
                <a:latin typeface="Arial" pitchFamily="34" charset="0"/>
                <a:cs typeface="Arial" pitchFamily="34" charset="0"/>
              </a:rPr>
              <a:t>w/o erosions on endoscopic exam (NERD)</a:t>
            </a:r>
            <a:r>
              <a:rPr lang="en-US" sz="3500" dirty="0">
                <a:latin typeface="Arial" pitchFamily="34" charset="0"/>
                <a:cs typeface="Arial" pitchFamily="34" charset="0"/>
              </a:rPr>
              <a:t> or </a:t>
            </a:r>
            <a:r>
              <a:rPr lang="en-US" sz="3500" b="1" dirty="0">
                <a:latin typeface="Arial" pitchFamily="34" charset="0"/>
                <a:cs typeface="Arial" pitchFamily="34" charset="0"/>
              </a:rPr>
              <a:t>w/ erosions present (ERD)</a:t>
            </a:r>
          </a:p>
        </p:txBody>
      </p:sp>
    </p:spTree>
    <p:extLst>
      <p:ext uri="{BB962C8B-B14F-4D97-AF65-F5344CB8AC3E}">
        <p14:creationId xmlns:p14="http://schemas.microsoft.com/office/powerpoint/2010/main" val="1638796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981200" y="457200"/>
            <a:ext cx="8458200" cy="1390650"/>
          </a:xfrm>
        </p:spPr>
        <p:txBody>
          <a:bodyPr/>
          <a:lstStyle/>
          <a:p>
            <a:r>
              <a:rPr lang="en-US" altLang="en-US" sz="3200" b="1">
                <a:latin typeface="Arial" charset="0"/>
                <a:ea typeface="Arial" charset="0"/>
                <a:cs typeface="Arial" charset="0"/>
              </a:rPr>
              <a:t>GERD: </a:t>
            </a:r>
            <a:r>
              <a:rPr lang="en-US" altLang="en-US" sz="2800" b="1">
                <a:latin typeface="Arial" charset="0"/>
                <a:ea typeface="Arial" charset="0"/>
                <a:cs typeface="Arial" charset="0"/>
              </a:rPr>
              <a:t> (GASTROESOPHAGEAL  REFLUX DISEASE)</a:t>
            </a:r>
            <a:endParaRPr lang="en-PH" altLang="en-US" sz="2800" b="1"/>
          </a:p>
        </p:txBody>
      </p:sp>
      <p:pic>
        <p:nvPicPr>
          <p:cNvPr id="23554" name="Picture 4" descr="http://www.medical-look.com/diseases_images/ger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30514" y="1905001"/>
            <a:ext cx="6237287" cy="4487863"/>
          </a:xfrm>
        </p:spPr>
      </p:pic>
    </p:spTree>
    <p:extLst>
      <p:ext uri="{BB962C8B-B14F-4D97-AF65-F5344CB8AC3E}">
        <p14:creationId xmlns:p14="http://schemas.microsoft.com/office/powerpoint/2010/main" val="1720978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02764" y="533400"/>
            <a:ext cx="9186472" cy="1143000"/>
          </a:xfrm>
        </p:spPr>
        <p:txBody>
          <a:bodyPr/>
          <a:lstStyle/>
          <a:p>
            <a:pPr algn="ctr"/>
            <a:r>
              <a:rPr lang="en-PH" altLang="en-US" sz="3600" b="1" dirty="0">
                <a:solidFill>
                  <a:srgbClr val="C00000"/>
                </a:solidFill>
              </a:rPr>
              <a:t>Three dominant mechanisms of </a:t>
            </a:r>
            <a:r>
              <a:rPr lang="en-PH" altLang="en-US" sz="3600" b="1" dirty="0" err="1">
                <a:solidFill>
                  <a:srgbClr val="C00000"/>
                </a:solidFill>
              </a:rPr>
              <a:t>esophagogastric</a:t>
            </a:r>
            <a:r>
              <a:rPr lang="en-PH" altLang="en-US" sz="3600" b="1" dirty="0">
                <a:solidFill>
                  <a:srgbClr val="C00000"/>
                </a:solidFill>
              </a:rPr>
              <a:t> junction incompetence:</a:t>
            </a:r>
          </a:p>
        </p:txBody>
      </p:sp>
      <p:sp>
        <p:nvSpPr>
          <p:cNvPr id="27650" name="Content Placeholder 2"/>
          <p:cNvSpPr>
            <a:spLocks noGrp="1"/>
          </p:cNvSpPr>
          <p:nvPr>
            <p:ph idx="1"/>
          </p:nvPr>
        </p:nvSpPr>
        <p:spPr>
          <a:xfrm>
            <a:off x="838200" y="1825625"/>
            <a:ext cx="10644266" cy="4351338"/>
          </a:xfrm>
        </p:spPr>
        <p:txBody>
          <a:bodyPr/>
          <a:lstStyle/>
          <a:p>
            <a:r>
              <a:rPr lang="en-PH" altLang="en-US" sz="3200" dirty="0" smtClean="0"/>
              <a:t>Transient </a:t>
            </a:r>
            <a:r>
              <a:rPr lang="en-PH" altLang="en-US" sz="3200" dirty="0"/>
              <a:t>LES relaxations </a:t>
            </a:r>
            <a:r>
              <a:rPr lang="en-PH" altLang="en-US" dirty="0"/>
              <a:t>(vasovagal reflex in which LES relaxation is elicited by gastric distention)</a:t>
            </a:r>
          </a:p>
          <a:p>
            <a:endParaRPr lang="en-PH" altLang="en-US" dirty="0"/>
          </a:p>
          <a:p>
            <a:r>
              <a:rPr lang="en-PH" altLang="en-US" sz="3200" dirty="0" smtClean="0"/>
              <a:t>LES </a:t>
            </a:r>
            <a:r>
              <a:rPr lang="en-PH" altLang="en-US" sz="3200" dirty="0"/>
              <a:t>hypotension</a:t>
            </a:r>
          </a:p>
          <a:p>
            <a:endParaRPr lang="en-PH" altLang="en-US" dirty="0"/>
          </a:p>
          <a:p>
            <a:r>
              <a:rPr lang="en-PH" altLang="en-US" sz="3200" dirty="0"/>
              <a:t>A</a:t>
            </a:r>
            <a:r>
              <a:rPr lang="en-PH" altLang="en-US" sz="3200" dirty="0" smtClean="0"/>
              <a:t>natomic </a:t>
            </a:r>
            <a:r>
              <a:rPr lang="en-PH" altLang="en-US" sz="3200" dirty="0"/>
              <a:t>distortion of the </a:t>
            </a:r>
            <a:r>
              <a:rPr lang="en-PH" altLang="en-US" sz="3200" dirty="0" err="1"/>
              <a:t>esophagogastric</a:t>
            </a:r>
            <a:r>
              <a:rPr lang="en-PH" altLang="en-US" sz="3200" dirty="0"/>
              <a:t> junction inclusive of hiatus hernia</a:t>
            </a:r>
          </a:p>
        </p:txBody>
      </p:sp>
    </p:spTree>
    <p:extLst>
      <p:ext uri="{BB962C8B-B14F-4D97-AF65-F5344CB8AC3E}">
        <p14:creationId xmlns:p14="http://schemas.microsoft.com/office/powerpoint/2010/main" val="346305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75116" y="110292"/>
            <a:ext cx="10515600" cy="1325563"/>
          </a:xfrm>
        </p:spPr>
        <p:txBody>
          <a:bodyPr/>
          <a:lstStyle/>
          <a:p>
            <a:pPr eaLnBrk="1" hangingPunct="1"/>
            <a:r>
              <a:rPr lang="en-US" altLang="en-US" b="1" dirty="0">
                <a:latin typeface="Arial" charset="0"/>
                <a:ea typeface="Arial" charset="0"/>
                <a:cs typeface="Arial" charset="0"/>
              </a:rPr>
              <a:t>Symptoms</a:t>
            </a:r>
          </a:p>
        </p:txBody>
      </p:sp>
      <p:sp>
        <p:nvSpPr>
          <p:cNvPr id="22531" name="Content Placeholder 2"/>
          <p:cNvSpPr>
            <a:spLocks noGrp="1"/>
          </p:cNvSpPr>
          <p:nvPr>
            <p:ph idx="1"/>
          </p:nvPr>
        </p:nvSpPr>
        <p:spPr>
          <a:xfrm>
            <a:off x="581805" y="1330924"/>
            <a:ext cx="10902222" cy="4525962"/>
          </a:xfrm>
        </p:spPr>
        <p:txBody>
          <a:bodyPr>
            <a:normAutofit/>
          </a:bodyPr>
          <a:lstStyle/>
          <a:p>
            <a:pPr eaLnBrk="1" hangingPunct="1">
              <a:buClr>
                <a:srgbClr val="FEB80A"/>
              </a:buClr>
            </a:pPr>
            <a:r>
              <a:rPr lang="en-US" altLang="en-US" sz="3500" dirty="0">
                <a:latin typeface="Arial" charset="0"/>
                <a:ea typeface="Arial" charset="0"/>
                <a:cs typeface="Arial" charset="0"/>
              </a:rPr>
              <a:t>Typical symptoms </a:t>
            </a:r>
          </a:p>
          <a:p>
            <a:pPr eaLnBrk="1" hangingPunct="1">
              <a:buClr>
                <a:srgbClr val="FEB80A"/>
              </a:buClr>
              <a:buFont typeface="Arial" charset="0"/>
              <a:buNone/>
            </a:pPr>
            <a:r>
              <a:rPr lang="en-US" altLang="en-US" sz="3500" dirty="0">
                <a:latin typeface="Arial" charset="0"/>
                <a:ea typeface="Arial" charset="0"/>
                <a:cs typeface="Arial" charset="0"/>
              </a:rPr>
              <a:t>  </a:t>
            </a:r>
            <a:r>
              <a:rPr lang="en-US" altLang="en-US" sz="3500" i="1" dirty="0" smtClean="0">
                <a:latin typeface="Arial" charset="0"/>
                <a:ea typeface="Arial" charset="0"/>
                <a:cs typeface="Arial" charset="0"/>
              </a:rPr>
              <a:t>- </a:t>
            </a:r>
            <a:r>
              <a:rPr lang="en-US" altLang="en-US" sz="3500" i="1" dirty="0">
                <a:solidFill>
                  <a:srgbClr val="FF0000"/>
                </a:solidFill>
                <a:latin typeface="Arial" charset="0"/>
                <a:ea typeface="Arial" charset="0"/>
                <a:cs typeface="Arial" charset="0"/>
              </a:rPr>
              <a:t>*</a:t>
            </a:r>
            <a:r>
              <a:rPr lang="en-US" altLang="en-US" sz="3500" b="1" i="1" dirty="0" smtClean="0">
                <a:solidFill>
                  <a:srgbClr val="FF0000"/>
                </a:solidFill>
                <a:latin typeface="Arial" charset="0"/>
                <a:ea typeface="Arial" charset="0"/>
                <a:cs typeface="Arial" charset="0"/>
              </a:rPr>
              <a:t>HEARTBURN </a:t>
            </a:r>
            <a:r>
              <a:rPr lang="en-US" altLang="en-US" sz="3200" dirty="0" smtClean="0">
                <a:latin typeface="Arial" charset="0"/>
                <a:ea typeface="Arial" charset="0"/>
                <a:cs typeface="Arial" charset="0"/>
              </a:rPr>
              <a:t>- </a:t>
            </a:r>
            <a:r>
              <a:rPr lang="en-US" altLang="en-US" sz="3200" dirty="0">
                <a:latin typeface="Arial" charset="0"/>
                <a:ea typeface="Arial" charset="0"/>
                <a:cs typeface="Arial" charset="0"/>
              </a:rPr>
              <a:t>most often occurs 30-60 minutes after meals and upon </a:t>
            </a:r>
            <a:r>
              <a:rPr lang="en-US" altLang="en-US" sz="3200" dirty="0" smtClean="0">
                <a:latin typeface="Arial" charset="0"/>
                <a:ea typeface="Arial" charset="0"/>
                <a:cs typeface="Arial" charset="0"/>
              </a:rPr>
              <a:t>reclining</a:t>
            </a:r>
          </a:p>
          <a:p>
            <a:pPr eaLnBrk="1" hangingPunct="1">
              <a:buClr>
                <a:srgbClr val="FEB80A"/>
              </a:buClr>
              <a:buFont typeface="Arial" charset="0"/>
              <a:buNone/>
            </a:pPr>
            <a:endParaRPr lang="en-US" altLang="en-US" sz="3500" b="1" i="1" dirty="0">
              <a:solidFill>
                <a:srgbClr val="FF0000"/>
              </a:solidFill>
              <a:latin typeface="Arial" charset="0"/>
              <a:ea typeface="Arial" charset="0"/>
              <a:cs typeface="Arial" charset="0"/>
            </a:endParaRPr>
          </a:p>
          <a:p>
            <a:pPr eaLnBrk="1" hangingPunct="1">
              <a:buClr>
                <a:srgbClr val="FEB80A"/>
              </a:buClr>
              <a:buFont typeface="Arial" charset="0"/>
              <a:buNone/>
            </a:pPr>
            <a:r>
              <a:rPr lang="en-US" altLang="en-US" sz="3500" b="1" i="1" dirty="0">
                <a:latin typeface="Arial" charset="0"/>
                <a:ea typeface="Arial" charset="0"/>
                <a:cs typeface="Arial" charset="0"/>
              </a:rPr>
              <a:t> 	- </a:t>
            </a:r>
            <a:r>
              <a:rPr lang="en-US" altLang="en-US" sz="3500" b="1" i="1" dirty="0">
                <a:solidFill>
                  <a:srgbClr val="FF0000"/>
                </a:solidFill>
                <a:latin typeface="Arial" charset="0"/>
                <a:ea typeface="Arial" charset="0"/>
                <a:cs typeface="Arial" charset="0"/>
              </a:rPr>
              <a:t>*</a:t>
            </a:r>
            <a:r>
              <a:rPr lang="en-US" altLang="en-US" sz="3500" b="1" i="1" dirty="0" smtClean="0">
                <a:solidFill>
                  <a:srgbClr val="FF0000"/>
                </a:solidFill>
                <a:latin typeface="Arial" charset="0"/>
                <a:ea typeface="Arial" charset="0"/>
                <a:cs typeface="Arial" charset="0"/>
              </a:rPr>
              <a:t>REGURGITATION </a:t>
            </a:r>
            <a:r>
              <a:rPr lang="en-US" altLang="en-US" sz="3200" dirty="0" smtClean="0">
                <a:latin typeface="Arial" charset="0"/>
                <a:ea typeface="Arial" charset="0"/>
                <a:cs typeface="Arial" charset="0"/>
              </a:rPr>
              <a:t>- </a:t>
            </a:r>
            <a:r>
              <a:rPr lang="en-US" altLang="en-US" sz="3200" dirty="0">
                <a:latin typeface="Arial" charset="0"/>
                <a:ea typeface="Arial" charset="0"/>
                <a:cs typeface="Arial" charset="0"/>
              </a:rPr>
              <a:t>spontaneous reflux of sour or bitter gastric contents into the mouth</a:t>
            </a:r>
            <a:endParaRPr lang="en-US" altLang="en-US" sz="3500" b="1" i="1" dirty="0">
              <a:solidFill>
                <a:srgbClr val="FF0000"/>
              </a:solidFill>
              <a:latin typeface="Arial" charset="0"/>
              <a:ea typeface="Arial" charset="0"/>
              <a:cs typeface="Arial" charset="0"/>
            </a:endParaRPr>
          </a:p>
          <a:p>
            <a:pPr eaLnBrk="1" hangingPunct="1">
              <a:buClr>
                <a:srgbClr val="FEB80A"/>
              </a:buClr>
              <a:buFont typeface="Arial" charset="0"/>
              <a:buNone/>
            </a:pPr>
            <a:endParaRPr lang="en-US" altLang="en-US" dirty="0"/>
          </a:p>
        </p:txBody>
      </p:sp>
      <p:sp>
        <p:nvSpPr>
          <p:cNvPr id="4" name="Content Placeholder 2"/>
          <p:cNvSpPr txBox="1">
            <a:spLocks/>
          </p:cNvSpPr>
          <p:nvPr/>
        </p:nvSpPr>
        <p:spPr>
          <a:xfrm>
            <a:off x="581805" y="4964438"/>
            <a:ext cx="82296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EB80A"/>
              </a:buClr>
            </a:pPr>
            <a:r>
              <a:rPr lang="en-US" altLang="en-US" dirty="0" smtClean="0">
                <a:latin typeface="Arial" charset="0"/>
                <a:ea typeface="Arial" charset="0"/>
                <a:cs typeface="Arial" charset="0"/>
              </a:rPr>
              <a:t>Other possible symptoms</a:t>
            </a:r>
          </a:p>
          <a:p>
            <a:pPr>
              <a:buClr>
                <a:srgbClr val="FEB80A"/>
              </a:buClr>
              <a:buFont typeface="Arial" charset="0"/>
              <a:buNone/>
            </a:pPr>
            <a:r>
              <a:rPr lang="en-US" altLang="en-US" dirty="0" smtClean="0">
                <a:latin typeface="Arial" charset="0"/>
                <a:ea typeface="Arial" charset="0"/>
                <a:cs typeface="Arial" charset="0"/>
              </a:rPr>
              <a:t>	- non-cardiac chest pain</a:t>
            </a:r>
          </a:p>
          <a:p>
            <a:pPr>
              <a:buClr>
                <a:srgbClr val="FEB80A"/>
              </a:buClr>
              <a:buFont typeface="Wingdings 2" charset="2"/>
              <a:buNone/>
            </a:pPr>
            <a:r>
              <a:rPr lang="en-US" altLang="en-US" dirty="0" smtClean="0">
                <a:latin typeface="Arial" charset="0"/>
                <a:ea typeface="Arial" charset="0"/>
                <a:cs typeface="Arial" charset="0"/>
              </a:rPr>
              <a:t>  - dysphagia (*alarm symptom)</a:t>
            </a:r>
          </a:p>
          <a:p>
            <a:pPr>
              <a:buClr>
                <a:srgbClr val="FEB80A"/>
              </a:buClr>
              <a:buFont typeface="Wingdings 2" charset="2"/>
              <a:buNone/>
            </a:pPr>
            <a:r>
              <a:rPr lang="en-US" altLang="en-US" sz="3500" i="1" dirty="0" smtClean="0">
                <a:latin typeface="Arial" charset="0"/>
                <a:ea typeface="Arial" charset="0"/>
                <a:cs typeface="Arial" charset="0"/>
              </a:rPr>
              <a:t>	</a:t>
            </a:r>
            <a:endParaRPr lang="en-US" altLang="en-US" dirty="0" smtClean="0">
              <a:latin typeface="Arial" charset="0"/>
              <a:ea typeface="Arial" charset="0"/>
              <a:cs typeface="Arial" charset="0"/>
            </a:endParaRPr>
          </a:p>
          <a:p>
            <a:pPr>
              <a:buClr>
                <a:srgbClr val="FEB80A"/>
              </a:buClr>
              <a:buFont typeface="Arial" charset="0"/>
              <a:buNone/>
            </a:pPr>
            <a:endParaRPr lang="en-US" altLang="en-US" dirty="0"/>
          </a:p>
        </p:txBody>
      </p:sp>
    </p:spTree>
    <p:extLst>
      <p:ext uri="{BB962C8B-B14F-4D97-AF65-F5344CB8AC3E}">
        <p14:creationId xmlns:p14="http://schemas.microsoft.com/office/powerpoint/2010/main" val="780403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08417" y="185244"/>
            <a:ext cx="10515600" cy="1325563"/>
          </a:xfrm>
        </p:spPr>
        <p:txBody>
          <a:bodyPr/>
          <a:lstStyle/>
          <a:p>
            <a:pPr eaLnBrk="1" hangingPunct="1"/>
            <a:r>
              <a:rPr lang="en-US" altLang="en-US" b="1" dirty="0">
                <a:latin typeface="Arial" charset="0"/>
                <a:ea typeface="Arial" charset="0"/>
                <a:cs typeface="Arial" charset="0"/>
              </a:rPr>
              <a:t>Symptoms</a:t>
            </a:r>
          </a:p>
        </p:txBody>
      </p:sp>
      <p:sp>
        <p:nvSpPr>
          <p:cNvPr id="22531" name="Content Placeholder 2"/>
          <p:cNvSpPr>
            <a:spLocks noGrp="1"/>
          </p:cNvSpPr>
          <p:nvPr>
            <p:ph idx="1"/>
          </p:nvPr>
        </p:nvSpPr>
        <p:spPr>
          <a:xfrm>
            <a:off x="692046" y="1750649"/>
            <a:ext cx="5154118" cy="4525962"/>
          </a:xfrm>
        </p:spPr>
        <p:txBody>
          <a:bodyPr>
            <a:normAutofit/>
          </a:bodyPr>
          <a:lstStyle/>
          <a:p>
            <a:pPr eaLnBrk="1" hangingPunct="1">
              <a:buClr>
                <a:srgbClr val="FEB80A"/>
              </a:buClr>
              <a:buFont typeface="Wingdings 2" charset="2"/>
              <a:buNone/>
            </a:pPr>
            <a:r>
              <a:rPr lang="en-US" altLang="en-US" sz="3500" b="1" dirty="0" err="1">
                <a:latin typeface="Arial" charset="0"/>
                <a:ea typeface="Arial" charset="0"/>
                <a:cs typeface="Arial" charset="0"/>
              </a:rPr>
              <a:t>Extraesophageal</a:t>
            </a:r>
            <a:r>
              <a:rPr lang="en-US" altLang="en-US" sz="3500" b="1" dirty="0">
                <a:latin typeface="Arial" charset="0"/>
                <a:ea typeface="Arial" charset="0"/>
                <a:cs typeface="Arial" charset="0"/>
              </a:rPr>
              <a:t> symptoms</a:t>
            </a:r>
          </a:p>
          <a:p>
            <a:pPr eaLnBrk="1" hangingPunct="1">
              <a:buClr>
                <a:srgbClr val="FEB80A"/>
              </a:buClr>
              <a:buFont typeface="Wingdings 2" charset="2"/>
              <a:buNone/>
            </a:pPr>
            <a:r>
              <a:rPr lang="en-US" altLang="en-US" sz="3500" dirty="0">
                <a:latin typeface="Arial" charset="0"/>
                <a:ea typeface="Arial" charset="0"/>
                <a:cs typeface="Arial" charset="0"/>
              </a:rPr>
              <a:t>	- chronic cough</a:t>
            </a:r>
          </a:p>
          <a:p>
            <a:pPr eaLnBrk="1" hangingPunct="1">
              <a:buClr>
                <a:srgbClr val="FEB80A"/>
              </a:buClr>
              <a:buFont typeface="Wingdings 2" charset="2"/>
              <a:buNone/>
            </a:pPr>
            <a:r>
              <a:rPr lang="en-US" altLang="en-US" sz="3500" dirty="0">
                <a:latin typeface="Arial" charset="0"/>
                <a:ea typeface="Arial" charset="0"/>
                <a:cs typeface="Arial" charset="0"/>
              </a:rPr>
              <a:t>	- asthma</a:t>
            </a:r>
          </a:p>
          <a:p>
            <a:pPr eaLnBrk="1" hangingPunct="1">
              <a:buClr>
                <a:srgbClr val="FEB80A"/>
              </a:buClr>
              <a:buFont typeface="Wingdings 2" charset="2"/>
              <a:buNone/>
            </a:pPr>
            <a:r>
              <a:rPr lang="en-US" altLang="en-US" sz="3500" dirty="0">
                <a:latin typeface="Arial" charset="0"/>
                <a:ea typeface="Arial" charset="0"/>
                <a:cs typeface="Arial" charset="0"/>
              </a:rPr>
              <a:t>	- chronic laryngitis</a:t>
            </a:r>
          </a:p>
          <a:p>
            <a:pPr eaLnBrk="1" hangingPunct="1">
              <a:buClr>
                <a:srgbClr val="FEB80A"/>
              </a:buClr>
              <a:buFont typeface="Wingdings 2" charset="2"/>
              <a:buNone/>
            </a:pPr>
            <a:r>
              <a:rPr lang="en-US" altLang="en-US" sz="3500" dirty="0">
                <a:latin typeface="Arial" charset="0"/>
                <a:ea typeface="Arial" charset="0"/>
                <a:cs typeface="Arial" charset="0"/>
              </a:rPr>
              <a:t>	- sore throat</a:t>
            </a:r>
          </a:p>
          <a:p>
            <a:pPr eaLnBrk="1" hangingPunct="1">
              <a:buClr>
                <a:srgbClr val="FEB80A"/>
              </a:buClr>
              <a:buFont typeface="Wingdings 2" charset="2"/>
              <a:buNone/>
            </a:pPr>
            <a:r>
              <a:rPr lang="en-US" altLang="en-US" sz="3500" dirty="0">
                <a:latin typeface="Arial" charset="0"/>
                <a:ea typeface="Arial" charset="0"/>
                <a:cs typeface="Arial" charset="0"/>
              </a:rPr>
              <a:t>    </a:t>
            </a:r>
            <a:endParaRPr lang="en-US" altLang="en-US" dirty="0">
              <a:latin typeface="Arial" charset="0"/>
              <a:ea typeface="Arial" charset="0"/>
              <a:cs typeface="Arial" charset="0"/>
            </a:endParaRPr>
          </a:p>
          <a:p>
            <a:pPr eaLnBrk="1" hangingPunct="1">
              <a:buClr>
                <a:srgbClr val="FEB80A"/>
              </a:buClr>
              <a:buFont typeface="Arial" charset="0"/>
              <a:buNone/>
            </a:pPr>
            <a:endParaRPr lang="en-US" altLang="en-US" dirty="0"/>
          </a:p>
        </p:txBody>
      </p:sp>
      <p:sp>
        <p:nvSpPr>
          <p:cNvPr id="4" name="Content Placeholder 2"/>
          <p:cNvSpPr txBox="1">
            <a:spLocks/>
          </p:cNvSpPr>
          <p:nvPr/>
        </p:nvSpPr>
        <p:spPr>
          <a:xfrm>
            <a:off x="6280878" y="1750649"/>
            <a:ext cx="82296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EB80A"/>
              </a:buClr>
              <a:buNone/>
            </a:pPr>
            <a:r>
              <a:rPr lang="en-US" altLang="en-US" sz="3200" b="1" dirty="0" smtClean="0">
                <a:latin typeface="Arial" charset="0"/>
                <a:ea typeface="Arial" charset="0"/>
                <a:cs typeface="Arial" charset="0"/>
              </a:rPr>
              <a:t>Atypical Symptoms</a:t>
            </a:r>
          </a:p>
          <a:p>
            <a:pPr>
              <a:buClr>
                <a:srgbClr val="FEB80A"/>
              </a:buClr>
              <a:buFont typeface="Arial" charset="0"/>
              <a:buNone/>
            </a:pPr>
            <a:r>
              <a:rPr lang="en-US" altLang="en-US" sz="3200" dirty="0" smtClean="0">
                <a:latin typeface="Arial" charset="0"/>
                <a:ea typeface="Arial" charset="0"/>
                <a:cs typeface="Arial" charset="0"/>
              </a:rPr>
              <a:t>  	</a:t>
            </a:r>
            <a:r>
              <a:rPr lang="en-US" altLang="en-US" sz="3200" i="1" dirty="0" smtClean="0">
                <a:latin typeface="Arial" charset="0"/>
                <a:ea typeface="Arial" charset="0"/>
                <a:cs typeface="Arial" charset="0"/>
              </a:rPr>
              <a:t>- </a:t>
            </a:r>
            <a:r>
              <a:rPr lang="en-US" altLang="en-US" sz="3200" dirty="0" smtClean="0">
                <a:latin typeface="Arial" charset="0"/>
                <a:ea typeface="Arial" charset="0"/>
                <a:cs typeface="Arial" charset="0"/>
              </a:rPr>
              <a:t>dyspepsia</a:t>
            </a:r>
          </a:p>
          <a:p>
            <a:pPr>
              <a:buClr>
                <a:srgbClr val="FEB80A"/>
              </a:buClr>
              <a:buFont typeface="Wingdings 2" charset="2"/>
              <a:buNone/>
            </a:pPr>
            <a:r>
              <a:rPr lang="en-US" altLang="en-US" sz="3200" dirty="0" smtClean="0">
                <a:latin typeface="Arial" charset="0"/>
                <a:ea typeface="Arial" charset="0"/>
                <a:cs typeface="Arial" charset="0"/>
              </a:rPr>
              <a:t>	- epigastric pain</a:t>
            </a:r>
          </a:p>
          <a:p>
            <a:pPr>
              <a:buClr>
                <a:srgbClr val="FEB80A"/>
              </a:buClr>
              <a:buFont typeface="Wingdings 2" charset="2"/>
              <a:buNone/>
            </a:pPr>
            <a:r>
              <a:rPr lang="en-US" altLang="en-US" sz="3200" dirty="0" smtClean="0">
                <a:latin typeface="Arial" charset="0"/>
                <a:ea typeface="Arial" charset="0"/>
                <a:cs typeface="Arial" charset="0"/>
              </a:rPr>
              <a:t>	- nausea</a:t>
            </a:r>
          </a:p>
          <a:p>
            <a:pPr>
              <a:buClr>
                <a:srgbClr val="FEB80A"/>
              </a:buClr>
              <a:buFont typeface="Wingdings 2" charset="2"/>
              <a:buNone/>
            </a:pPr>
            <a:r>
              <a:rPr lang="en-US" altLang="en-US" sz="3200" dirty="0" smtClean="0">
                <a:latin typeface="Arial" charset="0"/>
                <a:ea typeface="Arial" charset="0"/>
                <a:cs typeface="Arial" charset="0"/>
              </a:rPr>
              <a:t>	- bloating</a:t>
            </a:r>
          </a:p>
          <a:p>
            <a:pPr>
              <a:buClr>
                <a:srgbClr val="FEB80A"/>
              </a:buClr>
              <a:buFont typeface="Wingdings 2" charset="2"/>
              <a:buNone/>
            </a:pPr>
            <a:r>
              <a:rPr lang="en-US" altLang="en-US" sz="3200" dirty="0" smtClean="0">
                <a:latin typeface="Arial" charset="0"/>
                <a:ea typeface="Arial" charset="0"/>
                <a:cs typeface="Arial" charset="0"/>
              </a:rPr>
              <a:t>	- belching</a:t>
            </a:r>
          </a:p>
          <a:p>
            <a:pPr>
              <a:buClr>
                <a:srgbClr val="FEB80A"/>
              </a:buClr>
              <a:buFont typeface="Wingdings 2" charset="2"/>
              <a:buNone/>
            </a:pPr>
            <a:r>
              <a:rPr lang="en-US" altLang="en-US" sz="3200" dirty="0" smtClean="0">
                <a:latin typeface="Arial" charset="0"/>
                <a:ea typeface="Arial" charset="0"/>
                <a:cs typeface="Arial" charset="0"/>
              </a:rPr>
              <a:t>	- early satiety</a:t>
            </a:r>
          </a:p>
          <a:p>
            <a:pPr>
              <a:buClr>
                <a:srgbClr val="FEB80A"/>
              </a:buClr>
              <a:buFont typeface="Wingdings 2" charset="2"/>
              <a:buNone/>
            </a:pPr>
            <a:r>
              <a:rPr lang="en-US" altLang="en-US" sz="3200" i="1" dirty="0" smtClean="0">
                <a:latin typeface="Arial" charset="0"/>
                <a:ea typeface="Arial" charset="0"/>
                <a:cs typeface="Arial" charset="0"/>
              </a:rPr>
              <a:t>    </a:t>
            </a:r>
            <a:endParaRPr lang="en-US" altLang="en-US" sz="2400" dirty="0" smtClean="0">
              <a:latin typeface="Arial" charset="0"/>
              <a:ea typeface="Arial" charset="0"/>
              <a:cs typeface="Arial" charset="0"/>
            </a:endParaRPr>
          </a:p>
          <a:p>
            <a:pPr>
              <a:buClr>
                <a:srgbClr val="FEB80A"/>
              </a:buClr>
              <a:buFont typeface="Arial" charset="0"/>
              <a:buNone/>
            </a:pPr>
            <a:endParaRPr lang="en-US" altLang="en-US" sz="2400" dirty="0"/>
          </a:p>
        </p:txBody>
      </p:sp>
    </p:spTree>
    <p:extLst>
      <p:ext uri="{BB962C8B-B14F-4D97-AF65-F5344CB8AC3E}">
        <p14:creationId xmlns:p14="http://schemas.microsoft.com/office/powerpoint/2010/main" val="1376719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062397" y="405047"/>
            <a:ext cx="8229600" cy="1143000"/>
          </a:xfrm>
        </p:spPr>
        <p:txBody>
          <a:bodyPr/>
          <a:lstStyle/>
          <a:p>
            <a:r>
              <a:rPr lang="en-PH" altLang="en-US" b="1" dirty="0"/>
              <a:t>Establishing The Diagnosis of GERD</a:t>
            </a:r>
          </a:p>
        </p:txBody>
      </p:sp>
      <p:sp>
        <p:nvSpPr>
          <p:cNvPr id="37890" name="Content Placeholder 2"/>
          <p:cNvSpPr>
            <a:spLocks noGrp="1"/>
          </p:cNvSpPr>
          <p:nvPr>
            <p:ph sz="half" idx="1"/>
          </p:nvPr>
        </p:nvSpPr>
        <p:spPr>
          <a:xfrm>
            <a:off x="1486525" y="1770973"/>
            <a:ext cx="9381344" cy="4433888"/>
          </a:xfrm>
        </p:spPr>
        <p:txBody>
          <a:bodyPr>
            <a:normAutofit/>
          </a:bodyPr>
          <a:lstStyle/>
          <a:p>
            <a:pPr marL="0" indent="0">
              <a:buNone/>
            </a:pPr>
            <a:r>
              <a:rPr lang="en-PH" altLang="en-US" sz="3200" dirty="0"/>
              <a:t>Recommendations</a:t>
            </a:r>
          </a:p>
          <a:p>
            <a:pPr marL="514350" indent="-514350">
              <a:buAutoNum type="arabicPeriod"/>
            </a:pPr>
            <a:r>
              <a:rPr lang="en-PH" altLang="en-US" b="1" dirty="0" smtClean="0"/>
              <a:t>Presumptive </a:t>
            </a:r>
            <a:r>
              <a:rPr lang="en-PH" altLang="en-US" b="1" dirty="0"/>
              <a:t>diagnosis</a:t>
            </a:r>
            <a:r>
              <a:rPr lang="en-PH" altLang="en-US" dirty="0"/>
              <a:t>- typical symptoms of </a:t>
            </a:r>
            <a:r>
              <a:rPr lang="en-PH" altLang="en-US" b="1" dirty="0"/>
              <a:t>HEARTBURN </a:t>
            </a:r>
            <a:r>
              <a:rPr lang="en-PH" altLang="en-US" dirty="0"/>
              <a:t>and </a:t>
            </a:r>
            <a:r>
              <a:rPr lang="en-PH" altLang="en-US" b="1" dirty="0"/>
              <a:t>REGURGITATION</a:t>
            </a:r>
            <a:r>
              <a:rPr lang="en-PH" altLang="en-US" dirty="0"/>
              <a:t>. Empiric medical therapy with PPI is </a:t>
            </a:r>
            <a:r>
              <a:rPr lang="en-PH" altLang="en-US" dirty="0" smtClean="0"/>
              <a:t>recommended </a:t>
            </a:r>
            <a:r>
              <a:rPr lang="en-PH" altLang="en-US" dirty="0" smtClean="0">
                <a:sym typeface="Wingdings"/>
              </a:rPr>
              <a:t> response to therapy </a:t>
            </a:r>
          </a:p>
          <a:p>
            <a:pPr marL="514350" indent="-514350">
              <a:buAutoNum type="arabicPeriod"/>
            </a:pPr>
            <a:endParaRPr lang="en-PH" altLang="en-US" dirty="0">
              <a:sym typeface="Wingdings"/>
            </a:endParaRPr>
          </a:p>
          <a:p>
            <a:pPr marL="514350" indent="-514350">
              <a:buFont typeface="Arial"/>
              <a:buAutoNum type="arabicPeriod"/>
            </a:pPr>
            <a:r>
              <a:rPr lang="en-PH" altLang="en-US" dirty="0"/>
              <a:t>Patients with non-cardiac chest pain suspected due to GERD should have diagnostic evaluation before institution of therapy.  </a:t>
            </a:r>
            <a:endParaRPr lang="en-PH" altLang="en-US" dirty="0" smtClean="0"/>
          </a:p>
          <a:p>
            <a:pPr lvl="1"/>
            <a:r>
              <a:rPr lang="en-PH" altLang="en-US" dirty="0" smtClean="0"/>
              <a:t>A </a:t>
            </a:r>
            <a:r>
              <a:rPr lang="en-PH" altLang="en-US" dirty="0"/>
              <a:t>cardiac cause should be excluded in </a:t>
            </a:r>
            <a:r>
              <a:rPr lang="en-PH" altLang="en-US" dirty="0" smtClean="0"/>
              <a:t>patients </a:t>
            </a:r>
            <a:r>
              <a:rPr lang="en-PH" altLang="en-US" dirty="0"/>
              <a:t>with chest pain before the commencement of a GI </a:t>
            </a:r>
            <a:r>
              <a:rPr lang="en-PH" altLang="en-US" dirty="0" smtClean="0"/>
              <a:t>evaluation</a:t>
            </a:r>
            <a:r>
              <a:rPr lang="en-PH" altLang="en-US" dirty="0" smtClean="0">
                <a:sym typeface="Wingdings"/>
              </a:rPr>
              <a:t> </a:t>
            </a:r>
            <a:endParaRPr lang="en-PH" altLang="en-US" dirty="0"/>
          </a:p>
        </p:txBody>
      </p:sp>
    </p:spTree>
    <p:extLst>
      <p:ext uri="{BB962C8B-B14F-4D97-AF65-F5344CB8AC3E}">
        <p14:creationId xmlns:p14="http://schemas.microsoft.com/office/powerpoint/2010/main" val="151157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pPr marL="0" indent="0">
              <a:buNone/>
            </a:pPr>
            <a:r>
              <a:rPr lang="en-PH" altLang="en-US" dirty="0" smtClean="0"/>
              <a:t>Recommendations</a:t>
            </a:r>
          </a:p>
          <a:p>
            <a:pPr marL="0" indent="0" algn="just">
              <a:buNone/>
            </a:pPr>
            <a:r>
              <a:rPr lang="en-PH" altLang="en-US" dirty="0" smtClean="0"/>
              <a:t>3. Upper  </a:t>
            </a:r>
            <a:r>
              <a:rPr lang="en-PH" altLang="en-US" dirty="0"/>
              <a:t>endoscopy is </a:t>
            </a:r>
            <a:r>
              <a:rPr lang="en-PH" altLang="en-US" b="1" dirty="0">
                <a:solidFill>
                  <a:srgbClr val="C00000"/>
                </a:solidFill>
              </a:rPr>
              <a:t>NOT</a:t>
            </a:r>
            <a:r>
              <a:rPr lang="en-PH" altLang="en-US" dirty="0"/>
              <a:t> required in the presence of typical </a:t>
            </a:r>
            <a:r>
              <a:rPr lang="en-PH" altLang="en-US" dirty="0" smtClean="0"/>
              <a:t>GERD</a:t>
            </a:r>
          </a:p>
          <a:p>
            <a:pPr marL="0" indent="0" algn="just">
              <a:buNone/>
            </a:pPr>
            <a:r>
              <a:rPr lang="en-PH" altLang="en-US" dirty="0"/>
              <a:t> </a:t>
            </a:r>
            <a:r>
              <a:rPr lang="en-PH" altLang="en-US" dirty="0" smtClean="0"/>
              <a:t>   symptoms. </a:t>
            </a:r>
            <a:r>
              <a:rPr lang="en-PH" altLang="en-US" dirty="0" smtClean="0">
                <a:solidFill>
                  <a:srgbClr val="C00000"/>
                </a:solidFill>
              </a:rPr>
              <a:t>Endoscopy </a:t>
            </a:r>
            <a:r>
              <a:rPr lang="en-PH" altLang="en-US" dirty="0">
                <a:solidFill>
                  <a:srgbClr val="C00000"/>
                </a:solidFill>
              </a:rPr>
              <a:t>is recommended in the presence of </a:t>
            </a:r>
            <a:r>
              <a:rPr lang="en-PH" altLang="en-US" dirty="0" smtClean="0">
                <a:solidFill>
                  <a:srgbClr val="C00000"/>
                </a:solidFill>
              </a:rPr>
              <a:t>alarm</a:t>
            </a:r>
          </a:p>
          <a:p>
            <a:pPr marL="0" indent="0" algn="just">
              <a:buNone/>
            </a:pPr>
            <a:r>
              <a:rPr lang="en-PH" altLang="en-US" dirty="0">
                <a:solidFill>
                  <a:srgbClr val="C00000"/>
                </a:solidFill>
              </a:rPr>
              <a:t> </a:t>
            </a:r>
            <a:r>
              <a:rPr lang="en-PH" altLang="en-US" dirty="0" smtClean="0">
                <a:solidFill>
                  <a:srgbClr val="C00000"/>
                </a:solidFill>
              </a:rPr>
              <a:t>   </a:t>
            </a:r>
            <a:r>
              <a:rPr lang="en-PH" altLang="en-US" dirty="0">
                <a:solidFill>
                  <a:srgbClr val="C00000"/>
                </a:solidFill>
              </a:rPr>
              <a:t>symptoms and for screening of patients at high risk </a:t>
            </a:r>
            <a:r>
              <a:rPr lang="en-PH" altLang="en-US" dirty="0" smtClean="0">
                <a:solidFill>
                  <a:srgbClr val="C00000"/>
                </a:solidFill>
              </a:rPr>
              <a:t>for</a:t>
            </a:r>
          </a:p>
          <a:p>
            <a:pPr marL="0" indent="0" algn="just">
              <a:buNone/>
            </a:pPr>
            <a:r>
              <a:rPr lang="en-PH" altLang="en-US" dirty="0">
                <a:solidFill>
                  <a:srgbClr val="C00000"/>
                </a:solidFill>
              </a:rPr>
              <a:t> </a:t>
            </a:r>
            <a:r>
              <a:rPr lang="en-PH" altLang="en-US" dirty="0" smtClean="0">
                <a:solidFill>
                  <a:srgbClr val="C00000"/>
                </a:solidFill>
              </a:rPr>
              <a:t>   </a:t>
            </a:r>
            <a:r>
              <a:rPr lang="en-PH" altLang="en-US" dirty="0">
                <a:solidFill>
                  <a:srgbClr val="C00000"/>
                </a:solidFill>
              </a:rPr>
              <a:t>complications.</a:t>
            </a:r>
          </a:p>
          <a:p>
            <a:pPr algn="just"/>
            <a:endParaRPr lang="en-PH" altLang="en-US" dirty="0">
              <a:solidFill>
                <a:srgbClr val="FF0000"/>
              </a:solidFill>
            </a:endParaRPr>
          </a:p>
        </p:txBody>
      </p:sp>
      <p:pic>
        <p:nvPicPr>
          <p:cNvPr id="4608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456" y="4159770"/>
            <a:ext cx="40386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062397" y="405047"/>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PH" altLang="en-US" b="1" smtClean="0"/>
              <a:t>Establishing The Diagnosis of GERD</a:t>
            </a:r>
            <a:endParaRPr lang="en-PH" altLang="en-US" b="1" dirty="0"/>
          </a:p>
        </p:txBody>
      </p:sp>
    </p:spTree>
    <p:extLst>
      <p:ext uri="{BB962C8B-B14F-4D97-AF65-F5344CB8AC3E}">
        <p14:creationId xmlns:p14="http://schemas.microsoft.com/office/powerpoint/2010/main" val="2031602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ctr"/>
            <a:r>
              <a:rPr lang="en-PH" altLang="en-US" b="1" dirty="0"/>
              <a:t>Alarm Symptoms</a:t>
            </a:r>
          </a:p>
        </p:txBody>
      </p:sp>
      <p:sp>
        <p:nvSpPr>
          <p:cNvPr id="47106" name="Content Placeholder 2"/>
          <p:cNvSpPr>
            <a:spLocks noGrp="1"/>
          </p:cNvSpPr>
          <p:nvPr>
            <p:ph idx="1"/>
          </p:nvPr>
        </p:nvSpPr>
        <p:spPr>
          <a:xfrm>
            <a:off x="1242934" y="1810635"/>
            <a:ext cx="10515600" cy="4351338"/>
          </a:xfrm>
        </p:spPr>
        <p:txBody>
          <a:bodyPr/>
          <a:lstStyle/>
          <a:p>
            <a:r>
              <a:rPr lang="en-PH" altLang="en-US" sz="4000" dirty="0"/>
              <a:t>Dysphagia</a:t>
            </a:r>
          </a:p>
          <a:p>
            <a:r>
              <a:rPr lang="en-PH" altLang="en-US" sz="4000" dirty="0"/>
              <a:t>Odynophagia</a:t>
            </a:r>
          </a:p>
          <a:p>
            <a:r>
              <a:rPr lang="en-PH" altLang="en-US" sz="4000" dirty="0"/>
              <a:t>Weight loss</a:t>
            </a:r>
          </a:p>
          <a:p>
            <a:r>
              <a:rPr lang="en-PH" altLang="en-US" sz="4000" dirty="0"/>
              <a:t>Iron deficiency </a:t>
            </a:r>
            <a:r>
              <a:rPr lang="en-PH" altLang="en-US" sz="4000" dirty="0" err="1"/>
              <a:t>anaemia</a:t>
            </a:r>
            <a:endParaRPr lang="en-PH" altLang="en-US" sz="4000" dirty="0"/>
          </a:p>
        </p:txBody>
      </p:sp>
    </p:spTree>
    <p:extLst>
      <p:ext uri="{BB962C8B-B14F-4D97-AF65-F5344CB8AC3E}">
        <p14:creationId xmlns:p14="http://schemas.microsoft.com/office/powerpoint/2010/main" val="146272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590800" y="76200"/>
            <a:ext cx="8229600" cy="1143000"/>
          </a:xfrm>
        </p:spPr>
        <p:txBody>
          <a:bodyPr/>
          <a:lstStyle/>
          <a:p>
            <a:r>
              <a:rPr lang="en-PH" altLang="en-US"/>
              <a:t>Diagnostic Testing for GERD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6177781"/>
              </p:ext>
            </p:extLst>
          </p:nvPr>
        </p:nvGraphicFramePr>
        <p:xfrm>
          <a:off x="914401" y="1219200"/>
          <a:ext cx="10448143" cy="5105400"/>
        </p:xfrm>
        <a:graphic>
          <a:graphicData uri="http://schemas.openxmlformats.org/drawingml/2006/table">
            <a:tbl>
              <a:tblPr firstRow="1" bandRow="1">
                <a:tableStyleId>{5C22544A-7EE6-4342-B048-85BDC9FD1C3A}</a:tableStyleId>
              </a:tblPr>
              <a:tblGrid>
                <a:gridCol w="2564544"/>
                <a:gridCol w="2564544"/>
                <a:gridCol w="2564544"/>
                <a:gridCol w="2754511"/>
              </a:tblGrid>
              <a:tr h="776909">
                <a:tc>
                  <a:txBody>
                    <a:bodyPr/>
                    <a:lstStyle/>
                    <a:p>
                      <a:r>
                        <a:rPr lang="en-PH" dirty="0" smtClean="0"/>
                        <a:t>Diagnostic Test</a:t>
                      </a:r>
                      <a:endParaRPr lang="en-PH" dirty="0"/>
                    </a:p>
                  </a:txBody>
                  <a:tcPr/>
                </a:tc>
                <a:tc>
                  <a:txBody>
                    <a:bodyPr/>
                    <a:lstStyle/>
                    <a:p>
                      <a:r>
                        <a:rPr lang="en-PH" dirty="0" smtClean="0"/>
                        <a:t>Indication</a:t>
                      </a:r>
                      <a:endParaRPr lang="en-PH" dirty="0"/>
                    </a:p>
                  </a:txBody>
                  <a:tcPr/>
                </a:tc>
                <a:tc>
                  <a:txBody>
                    <a:bodyPr/>
                    <a:lstStyle/>
                    <a:p>
                      <a:r>
                        <a:rPr lang="en-PH" dirty="0" smtClean="0"/>
                        <a:t>Highest Level</a:t>
                      </a:r>
                      <a:r>
                        <a:rPr lang="en-PH" baseline="0" dirty="0" smtClean="0"/>
                        <a:t> of Evidence</a:t>
                      </a:r>
                      <a:endParaRPr lang="en-PH" dirty="0"/>
                    </a:p>
                  </a:txBody>
                  <a:tcPr/>
                </a:tc>
                <a:tc>
                  <a:txBody>
                    <a:bodyPr/>
                    <a:lstStyle/>
                    <a:p>
                      <a:r>
                        <a:rPr lang="en-PH" dirty="0" smtClean="0"/>
                        <a:t>Recommendation</a:t>
                      </a:r>
                      <a:endParaRPr lang="en-PH" dirty="0"/>
                    </a:p>
                  </a:txBody>
                  <a:tcPr/>
                </a:tc>
              </a:tr>
              <a:tr h="776909">
                <a:tc>
                  <a:txBody>
                    <a:bodyPr/>
                    <a:lstStyle/>
                    <a:p>
                      <a:r>
                        <a:rPr lang="en-PH" sz="2400" dirty="0" smtClean="0"/>
                        <a:t>PPI Trial</a:t>
                      </a:r>
                      <a:endParaRPr lang="en-PH" sz="2400" dirty="0"/>
                    </a:p>
                  </a:txBody>
                  <a:tcPr/>
                </a:tc>
                <a:tc>
                  <a:txBody>
                    <a:bodyPr/>
                    <a:lstStyle/>
                    <a:p>
                      <a:r>
                        <a:rPr lang="en-PH" dirty="0" smtClean="0"/>
                        <a:t>Classic symptoms,</a:t>
                      </a:r>
                    </a:p>
                    <a:p>
                      <a:r>
                        <a:rPr lang="en-PH" dirty="0" smtClean="0"/>
                        <a:t>No warning signs</a:t>
                      </a:r>
                      <a:endParaRPr lang="en-PH" dirty="0"/>
                    </a:p>
                  </a:txBody>
                  <a:tcPr/>
                </a:tc>
                <a:tc>
                  <a:txBody>
                    <a:bodyPr/>
                    <a:lstStyle/>
                    <a:p>
                      <a:r>
                        <a:rPr lang="en-PH" dirty="0" smtClean="0"/>
                        <a:t>Meta-analysis</a:t>
                      </a:r>
                      <a:endParaRPr lang="en-PH" dirty="0"/>
                    </a:p>
                  </a:txBody>
                  <a:tcPr/>
                </a:tc>
                <a:tc>
                  <a:txBody>
                    <a:bodyPr/>
                    <a:lstStyle/>
                    <a:p>
                      <a:r>
                        <a:rPr lang="en-PH" dirty="0" smtClean="0"/>
                        <a:t>Negative trial does not rule out GERD</a:t>
                      </a:r>
                      <a:endParaRPr lang="en-PH" dirty="0"/>
                    </a:p>
                  </a:txBody>
                  <a:tcPr/>
                </a:tc>
              </a:tr>
              <a:tr h="1442830">
                <a:tc>
                  <a:txBody>
                    <a:bodyPr/>
                    <a:lstStyle/>
                    <a:p>
                      <a:r>
                        <a:rPr lang="en-PH" sz="2400" dirty="0" smtClean="0"/>
                        <a:t>Barium swallow</a:t>
                      </a:r>
                      <a:endParaRPr lang="en-PH" sz="2400" dirty="0"/>
                    </a:p>
                  </a:txBody>
                  <a:tcPr/>
                </a:tc>
                <a:tc>
                  <a:txBody>
                    <a:bodyPr/>
                    <a:lstStyle/>
                    <a:p>
                      <a:r>
                        <a:rPr lang="en-PH" dirty="0" smtClean="0"/>
                        <a:t>Not for GERD diagnosis. Use for evaluation</a:t>
                      </a:r>
                      <a:r>
                        <a:rPr lang="en-PH" baseline="0" dirty="0" smtClean="0"/>
                        <a:t> of dysphagia</a:t>
                      </a:r>
                      <a:endParaRPr lang="en-PH" dirty="0"/>
                    </a:p>
                  </a:txBody>
                  <a:tcPr/>
                </a:tc>
                <a:tc>
                  <a:txBody>
                    <a:bodyPr/>
                    <a:lstStyle/>
                    <a:p>
                      <a:r>
                        <a:rPr lang="en-PH" dirty="0" smtClean="0"/>
                        <a:t>Case-control</a:t>
                      </a:r>
                      <a:endParaRPr lang="en-PH" dirty="0"/>
                    </a:p>
                  </a:txBody>
                  <a:tcPr/>
                </a:tc>
                <a:tc>
                  <a:txBody>
                    <a:bodyPr/>
                    <a:lstStyle/>
                    <a:p>
                      <a:r>
                        <a:rPr lang="en-PH" dirty="0" smtClean="0"/>
                        <a:t>Do not use unless evaluating for complication (stricture, ring)</a:t>
                      </a:r>
                      <a:endParaRPr lang="en-PH" dirty="0"/>
                    </a:p>
                  </a:txBody>
                  <a:tcPr/>
                </a:tc>
              </a:tr>
              <a:tr h="2108752">
                <a:tc>
                  <a:txBody>
                    <a:bodyPr/>
                    <a:lstStyle/>
                    <a:p>
                      <a:r>
                        <a:rPr lang="en-PH" sz="2400" dirty="0" smtClean="0"/>
                        <a:t>Endoscopy</a:t>
                      </a:r>
                      <a:endParaRPr lang="en-PH" sz="2400" dirty="0"/>
                    </a:p>
                  </a:txBody>
                  <a:tcPr/>
                </a:tc>
                <a:tc>
                  <a:txBody>
                    <a:bodyPr/>
                    <a:lstStyle/>
                    <a:p>
                      <a:r>
                        <a:rPr lang="en-PH" dirty="0" smtClean="0"/>
                        <a:t>Alarm symptoms,</a:t>
                      </a:r>
                    </a:p>
                    <a:p>
                      <a:r>
                        <a:rPr lang="en-PH" dirty="0" smtClean="0"/>
                        <a:t>Screening of high-risk</a:t>
                      </a:r>
                      <a:r>
                        <a:rPr lang="en-PH" baseline="0" dirty="0" smtClean="0"/>
                        <a:t> </a:t>
                      </a:r>
                      <a:r>
                        <a:rPr lang="en-PH" baseline="0" dirty="0" err="1" smtClean="0"/>
                        <a:t>pxs</a:t>
                      </a:r>
                      <a:r>
                        <a:rPr lang="en-PH" baseline="0" dirty="0" smtClean="0"/>
                        <a:t>., </a:t>
                      </a:r>
                    </a:p>
                    <a:p>
                      <a:r>
                        <a:rPr lang="en-PH" baseline="0" dirty="0" smtClean="0"/>
                        <a:t>chest pain</a:t>
                      </a:r>
                    </a:p>
                  </a:txBody>
                  <a:tcPr/>
                </a:tc>
                <a:tc>
                  <a:txBody>
                    <a:bodyPr/>
                    <a:lstStyle/>
                    <a:p>
                      <a:r>
                        <a:rPr lang="en-PH" dirty="0" smtClean="0"/>
                        <a:t>Randomized Controlled Trial</a:t>
                      </a:r>
                      <a:endParaRPr lang="en-PH" dirty="0"/>
                    </a:p>
                  </a:txBody>
                  <a:tcPr/>
                </a:tc>
                <a:tc>
                  <a:txBody>
                    <a:bodyPr/>
                    <a:lstStyle/>
                    <a:p>
                      <a:r>
                        <a:rPr lang="en-PH" dirty="0" smtClean="0"/>
                        <a:t>Consider early for elderly, those at risk for Barrett’s, non-cardiac chest pain, </a:t>
                      </a:r>
                      <a:r>
                        <a:rPr lang="en-PH" dirty="0" err="1" smtClean="0"/>
                        <a:t>px</a:t>
                      </a:r>
                      <a:r>
                        <a:rPr lang="en-PH" dirty="0" smtClean="0"/>
                        <a:t>. Unresponsive to PPI</a:t>
                      </a:r>
                      <a:endParaRPr lang="en-PH" dirty="0"/>
                    </a:p>
                  </a:txBody>
                  <a:tcPr/>
                </a:tc>
              </a:tr>
            </a:tbl>
          </a:graphicData>
        </a:graphic>
      </p:graphicFrame>
    </p:spTree>
    <p:extLst>
      <p:ext uri="{BB962C8B-B14F-4D97-AF65-F5344CB8AC3E}">
        <p14:creationId xmlns:p14="http://schemas.microsoft.com/office/powerpoint/2010/main" val="189042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590800" y="76200"/>
            <a:ext cx="8229600" cy="1143000"/>
          </a:xfrm>
        </p:spPr>
        <p:txBody>
          <a:bodyPr/>
          <a:lstStyle/>
          <a:p>
            <a:r>
              <a:rPr lang="en-PH" altLang="en-US"/>
              <a:t>Diagnostic Testing for GERD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827381"/>
              </p:ext>
            </p:extLst>
          </p:nvPr>
        </p:nvGraphicFramePr>
        <p:xfrm>
          <a:off x="929389" y="1219200"/>
          <a:ext cx="10313233" cy="3931920"/>
        </p:xfrm>
        <a:graphic>
          <a:graphicData uri="http://schemas.openxmlformats.org/drawingml/2006/table">
            <a:tbl>
              <a:tblPr firstRow="1" bandRow="1">
                <a:tableStyleId>{5C22544A-7EE6-4342-B048-85BDC9FD1C3A}</a:tableStyleId>
              </a:tblPr>
              <a:tblGrid>
                <a:gridCol w="2531430"/>
                <a:gridCol w="2531430"/>
                <a:gridCol w="2531430"/>
                <a:gridCol w="2718943"/>
              </a:tblGrid>
              <a:tr h="370840">
                <a:tc>
                  <a:txBody>
                    <a:bodyPr/>
                    <a:lstStyle/>
                    <a:p>
                      <a:r>
                        <a:rPr lang="en-PH" dirty="0" smtClean="0"/>
                        <a:t>Diagnostic Test</a:t>
                      </a:r>
                      <a:endParaRPr lang="en-PH" dirty="0"/>
                    </a:p>
                  </a:txBody>
                  <a:tcPr/>
                </a:tc>
                <a:tc>
                  <a:txBody>
                    <a:bodyPr/>
                    <a:lstStyle/>
                    <a:p>
                      <a:r>
                        <a:rPr lang="en-PH" dirty="0" smtClean="0"/>
                        <a:t>Indication</a:t>
                      </a:r>
                      <a:endParaRPr lang="en-PH" dirty="0"/>
                    </a:p>
                  </a:txBody>
                  <a:tcPr/>
                </a:tc>
                <a:tc>
                  <a:txBody>
                    <a:bodyPr/>
                    <a:lstStyle/>
                    <a:p>
                      <a:r>
                        <a:rPr lang="en-PH" dirty="0" smtClean="0"/>
                        <a:t>Highest Level</a:t>
                      </a:r>
                      <a:r>
                        <a:rPr lang="en-PH" baseline="0" dirty="0" smtClean="0"/>
                        <a:t> of Evidence</a:t>
                      </a:r>
                      <a:endParaRPr lang="en-PH" dirty="0"/>
                    </a:p>
                  </a:txBody>
                  <a:tcPr/>
                </a:tc>
                <a:tc>
                  <a:txBody>
                    <a:bodyPr/>
                    <a:lstStyle/>
                    <a:p>
                      <a:r>
                        <a:rPr lang="en-PH" dirty="0" smtClean="0"/>
                        <a:t>Recommendation</a:t>
                      </a:r>
                      <a:endParaRPr lang="en-PH" dirty="0"/>
                    </a:p>
                  </a:txBody>
                  <a:tcPr/>
                </a:tc>
              </a:tr>
              <a:tr h="370840">
                <a:tc>
                  <a:txBody>
                    <a:bodyPr/>
                    <a:lstStyle/>
                    <a:p>
                      <a:r>
                        <a:rPr lang="en-PH" sz="2400" dirty="0" err="1" smtClean="0"/>
                        <a:t>Esophageal</a:t>
                      </a:r>
                      <a:r>
                        <a:rPr lang="en-PH" sz="2400" dirty="0" smtClean="0"/>
                        <a:t> Biopsy</a:t>
                      </a:r>
                      <a:endParaRPr lang="en-PH" sz="2400" dirty="0"/>
                    </a:p>
                  </a:txBody>
                  <a:tcPr/>
                </a:tc>
                <a:tc>
                  <a:txBody>
                    <a:bodyPr/>
                    <a:lstStyle/>
                    <a:p>
                      <a:r>
                        <a:rPr lang="en-PH" dirty="0" smtClean="0"/>
                        <a:t>Exclude non-GERD causes for symptoms</a:t>
                      </a:r>
                      <a:endParaRPr lang="en-PH" dirty="0"/>
                    </a:p>
                  </a:txBody>
                  <a:tcPr/>
                </a:tc>
                <a:tc>
                  <a:txBody>
                    <a:bodyPr/>
                    <a:lstStyle/>
                    <a:p>
                      <a:r>
                        <a:rPr lang="en-PH" dirty="0" smtClean="0"/>
                        <a:t>Case-Control</a:t>
                      </a:r>
                      <a:endParaRPr lang="en-PH" dirty="0"/>
                    </a:p>
                  </a:txBody>
                  <a:tcPr/>
                </a:tc>
                <a:tc>
                  <a:txBody>
                    <a:bodyPr/>
                    <a:lstStyle/>
                    <a:p>
                      <a:r>
                        <a:rPr lang="en-PH" dirty="0" smtClean="0"/>
                        <a:t>Not indicated for diagnosis of GERD</a:t>
                      </a:r>
                      <a:endParaRPr lang="en-PH" dirty="0"/>
                    </a:p>
                  </a:txBody>
                  <a:tcPr/>
                </a:tc>
              </a:tr>
              <a:tr h="370840">
                <a:tc>
                  <a:txBody>
                    <a:bodyPr/>
                    <a:lstStyle/>
                    <a:p>
                      <a:r>
                        <a:rPr lang="en-PH" sz="2400" dirty="0" err="1" smtClean="0"/>
                        <a:t>Esophageal</a:t>
                      </a:r>
                      <a:r>
                        <a:rPr lang="en-PH" sz="2400" dirty="0" smtClean="0"/>
                        <a:t> </a:t>
                      </a:r>
                      <a:r>
                        <a:rPr lang="en-PH" sz="2400" dirty="0" err="1" smtClean="0"/>
                        <a:t>Manometry</a:t>
                      </a:r>
                      <a:endParaRPr lang="en-PH" sz="2400" dirty="0"/>
                    </a:p>
                  </a:txBody>
                  <a:tcPr/>
                </a:tc>
                <a:tc>
                  <a:txBody>
                    <a:bodyPr/>
                    <a:lstStyle/>
                    <a:p>
                      <a:r>
                        <a:rPr lang="en-PH" dirty="0" smtClean="0"/>
                        <a:t>Preoperative evaluation for surgery</a:t>
                      </a:r>
                      <a:endParaRPr lang="en-PH" dirty="0"/>
                    </a:p>
                  </a:txBody>
                  <a:tcPr/>
                </a:tc>
                <a:tc>
                  <a:txBody>
                    <a:bodyPr/>
                    <a:lstStyle/>
                    <a:p>
                      <a:r>
                        <a:rPr lang="en-PH" dirty="0" smtClean="0"/>
                        <a:t>Observational</a:t>
                      </a:r>
                      <a:endParaRPr lang="en-PH" dirty="0"/>
                    </a:p>
                  </a:txBody>
                  <a:tcPr/>
                </a:tc>
                <a:tc>
                  <a:txBody>
                    <a:bodyPr/>
                    <a:lstStyle/>
                    <a:p>
                      <a:r>
                        <a:rPr lang="en-PH" dirty="0" smtClean="0"/>
                        <a:t>Not recommended for GERD diagnosis. Rule out achalasia/scleroderma-like</a:t>
                      </a:r>
                      <a:r>
                        <a:rPr lang="en-PH" baseline="0" dirty="0" smtClean="0"/>
                        <a:t> </a:t>
                      </a:r>
                      <a:r>
                        <a:rPr lang="en-PH" baseline="0" dirty="0" err="1" smtClean="0"/>
                        <a:t>esophagus</a:t>
                      </a:r>
                      <a:r>
                        <a:rPr lang="en-PH" baseline="0" dirty="0" smtClean="0"/>
                        <a:t> </a:t>
                      </a:r>
                      <a:r>
                        <a:rPr lang="en-PH" baseline="0" dirty="0" err="1" smtClean="0"/>
                        <a:t>preop</a:t>
                      </a:r>
                      <a:endParaRPr lang="en-PH" dirty="0"/>
                    </a:p>
                  </a:txBody>
                  <a:tcPr/>
                </a:tc>
              </a:tr>
              <a:tr h="370840">
                <a:tc>
                  <a:txBody>
                    <a:bodyPr/>
                    <a:lstStyle/>
                    <a:p>
                      <a:r>
                        <a:rPr lang="en-PH" sz="2400" dirty="0" smtClean="0"/>
                        <a:t>Ambulatory Reflux Monitoring</a:t>
                      </a:r>
                      <a:endParaRPr lang="en-PH" sz="2400" dirty="0"/>
                    </a:p>
                  </a:txBody>
                  <a:tcPr/>
                </a:tc>
                <a:tc>
                  <a:txBody>
                    <a:bodyPr/>
                    <a:lstStyle/>
                    <a:p>
                      <a:r>
                        <a:rPr lang="en-PH" dirty="0" smtClean="0"/>
                        <a:t>Preoperatively for non-erosive disease,</a:t>
                      </a:r>
                      <a:r>
                        <a:rPr lang="en-PH" baseline="0" dirty="0" smtClean="0"/>
                        <a:t> refractory GERD symptoms, GERD diagnosis in question</a:t>
                      </a:r>
                      <a:endParaRPr lang="en-PH" dirty="0"/>
                    </a:p>
                  </a:txBody>
                  <a:tcPr/>
                </a:tc>
                <a:tc>
                  <a:txBody>
                    <a:bodyPr/>
                    <a:lstStyle/>
                    <a:p>
                      <a:r>
                        <a:rPr lang="en-PH" dirty="0" smtClean="0"/>
                        <a:t>Observational</a:t>
                      </a:r>
                      <a:endParaRPr lang="en-PH" dirty="0"/>
                    </a:p>
                  </a:txBody>
                  <a:tcPr/>
                </a:tc>
                <a:tc>
                  <a:txBody>
                    <a:bodyPr/>
                    <a:lstStyle/>
                    <a:p>
                      <a:r>
                        <a:rPr lang="en-PH" dirty="0" smtClean="0"/>
                        <a:t>Correlate symptoms with reflux,</a:t>
                      </a:r>
                      <a:r>
                        <a:rPr lang="en-PH" baseline="0" dirty="0" smtClean="0"/>
                        <a:t> document abnormal acid exposure or reflux frequency</a:t>
                      </a:r>
                      <a:endParaRPr lang="en-PH" dirty="0"/>
                    </a:p>
                  </a:txBody>
                  <a:tcPr/>
                </a:tc>
              </a:tr>
            </a:tbl>
          </a:graphicData>
        </a:graphic>
      </p:graphicFrame>
    </p:spTree>
    <p:extLst>
      <p:ext uri="{BB962C8B-B14F-4D97-AF65-F5344CB8AC3E}">
        <p14:creationId xmlns:p14="http://schemas.microsoft.com/office/powerpoint/2010/main" val="1108378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altLang="en-US" dirty="0">
                <a:solidFill>
                  <a:srgbClr val="C00000"/>
                </a:solidFill>
                <a:latin typeface="Arial" charset="0"/>
                <a:ea typeface="Arial" charset="0"/>
                <a:cs typeface="Arial" charset="0"/>
              </a:rPr>
              <a:t>DYSPEPSIA</a:t>
            </a:r>
          </a:p>
        </p:txBody>
      </p:sp>
      <p:sp>
        <p:nvSpPr>
          <p:cNvPr id="22531" name="Content Placeholder 2"/>
          <p:cNvSpPr>
            <a:spLocks noGrp="1"/>
          </p:cNvSpPr>
          <p:nvPr>
            <p:ph idx="1"/>
          </p:nvPr>
        </p:nvSpPr>
        <p:spPr>
          <a:xfrm>
            <a:off x="838199" y="1577345"/>
            <a:ext cx="10397647" cy="4525962"/>
          </a:xfrm>
        </p:spPr>
        <p:txBody>
          <a:bodyPr>
            <a:normAutofit fontScale="92500" lnSpcReduction="20000"/>
          </a:bodyPr>
          <a:lstStyle/>
          <a:p>
            <a:pPr marL="0" indent="0">
              <a:buClr>
                <a:srgbClr val="FEB80A"/>
              </a:buClr>
              <a:buNone/>
            </a:pPr>
            <a:r>
              <a:rPr lang="en-US" altLang="en-US" dirty="0">
                <a:latin typeface="Arial" charset="0"/>
                <a:ea typeface="Arial" charset="0"/>
                <a:cs typeface="Arial" charset="0"/>
              </a:rPr>
              <a:t>Constellation of symptoms and signs:</a:t>
            </a:r>
          </a:p>
          <a:p>
            <a:pPr marL="0" indent="0">
              <a:buClr>
                <a:srgbClr val="FEB80A"/>
              </a:buClr>
              <a:buNone/>
            </a:pPr>
            <a:r>
              <a:rPr lang="en-US" altLang="en-US" dirty="0">
                <a:latin typeface="Arial" charset="0"/>
                <a:ea typeface="Arial" charset="0"/>
                <a:cs typeface="Arial" charset="0"/>
              </a:rPr>
              <a:t>    </a:t>
            </a:r>
            <a:r>
              <a:rPr lang="en-US" altLang="en-US" i="1" dirty="0">
                <a:latin typeface="Arial" charset="0"/>
                <a:ea typeface="Arial" charset="0"/>
                <a:cs typeface="Arial" charset="0"/>
              </a:rPr>
              <a:t>- predominant epigastric pain or </a:t>
            </a:r>
            <a:r>
              <a:rPr lang="en-US" altLang="en-US" i="1" dirty="0" smtClean="0">
                <a:latin typeface="Arial" charset="0"/>
                <a:ea typeface="Arial" charset="0"/>
                <a:cs typeface="Arial" charset="0"/>
              </a:rPr>
              <a:t>discomfort</a:t>
            </a:r>
            <a:endParaRPr lang="en-US" altLang="en-US" i="1" dirty="0">
              <a:latin typeface="Arial" charset="0"/>
              <a:ea typeface="Arial" charset="0"/>
              <a:cs typeface="Arial" charset="0"/>
            </a:endParaRPr>
          </a:p>
          <a:p>
            <a:pPr marL="0" indent="0">
              <a:buClr>
                <a:srgbClr val="FEB80A"/>
              </a:buClr>
              <a:buNone/>
            </a:pPr>
            <a:r>
              <a:rPr lang="en-US" altLang="en-US" i="1" dirty="0">
                <a:latin typeface="Arial" charset="0"/>
                <a:ea typeface="Arial" charset="0"/>
                <a:cs typeface="Arial" charset="0"/>
              </a:rPr>
              <a:t> </a:t>
            </a:r>
            <a:r>
              <a:rPr lang="en-US" altLang="en-US" i="1" dirty="0" smtClean="0">
                <a:latin typeface="Arial" charset="0"/>
                <a:ea typeface="Arial" charset="0"/>
                <a:cs typeface="Arial" charset="0"/>
              </a:rPr>
              <a:t>   - </a:t>
            </a:r>
            <a:r>
              <a:rPr lang="en-US" altLang="en-US" i="1" dirty="0">
                <a:latin typeface="Arial" charset="0"/>
                <a:ea typeface="Arial" charset="0"/>
                <a:cs typeface="Arial" charset="0"/>
              </a:rPr>
              <a:t>nausea</a:t>
            </a:r>
          </a:p>
          <a:p>
            <a:pPr marL="0" indent="0">
              <a:buClr>
                <a:srgbClr val="FEB80A"/>
              </a:buClr>
              <a:buNone/>
            </a:pPr>
            <a:r>
              <a:rPr lang="en-US" altLang="en-US" i="1" dirty="0">
                <a:latin typeface="Arial" charset="0"/>
                <a:ea typeface="Arial" charset="0"/>
                <a:cs typeface="Arial" charset="0"/>
              </a:rPr>
              <a:t>    - bloating (typically a symptom of IBS)</a:t>
            </a:r>
          </a:p>
          <a:p>
            <a:pPr marL="0" indent="0">
              <a:buClr>
                <a:srgbClr val="FEB80A"/>
              </a:buClr>
              <a:buNone/>
            </a:pPr>
            <a:r>
              <a:rPr lang="en-US" altLang="en-US" i="1" dirty="0">
                <a:latin typeface="Arial" charset="0"/>
                <a:ea typeface="Arial" charset="0"/>
                <a:cs typeface="Arial" charset="0"/>
              </a:rPr>
              <a:t>    - early satiety</a:t>
            </a:r>
          </a:p>
          <a:p>
            <a:pPr marL="0" indent="0">
              <a:buClr>
                <a:srgbClr val="FEB80A"/>
              </a:buClr>
              <a:buNone/>
            </a:pPr>
            <a:r>
              <a:rPr lang="en-US" altLang="en-US" i="1" dirty="0">
                <a:latin typeface="Arial" charset="0"/>
                <a:ea typeface="Arial" charset="0"/>
                <a:cs typeface="Arial" charset="0"/>
              </a:rPr>
              <a:t>    - upper abdominal </a:t>
            </a:r>
            <a:r>
              <a:rPr lang="en-US" altLang="en-US" i="1" dirty="0" smtClean="0">
                <a:latin typeface="Arial" charset="0"/>
                <a:ea typeface="Arial" charset="0"/>
                <a:cs typeface="Arial" charset="0"/>
              </a:rPr>
              <a:t>fullness</a:t>
            </a:r>
          </a:p>
          <a:p>
            <a:pPr marL="0" indent="0">
              <a:buClr>
                <a:srgbClr val="FEB80A"/>
              </a:buClr>
              <a:buNone/>
            </a:pPr>
            <a:endParaRPr lang="en-US" altLang="en-US" i="1" dirty="0">
              <a:latin typeface="Arial" charset="0"/>
              <a:ea typeface="Arial" charset="0"/>
              <a:cs typeface="Arial" charset="0"/>
            </a:endParaRPr>
          </a:p>
          <a:p>
            <a:pPr marL="0" indent="0">
              <a:buClr>
                <a:srgbClr val="FEB80A"/>
              </a:buClr>
              <a:buNone/>
            </a:pPr>
            <a:r>
              <a:rPr lang="en-US" altLang="en-US" dirty="0" smtClean="0">
                <a:latin typeface="Arial" charset="0"/>
                <a:ea typeface="Arial" charset="0"/>
                <a:cs typeface="Arial" charset="0"/>
              </a:rPr>
              <a:t>Can be divided into:</a:t>
            </a:r>
          </a:p>
          <a:p>
            <a:pPr marL="571500" indent="-571500">
              <a:buClr>
                <a:srgbClr val="FEB80A"/>
              </a:buClr>
              <a:buAutoNum type="romanUcPeriod"/>
            </a:pPr>
            <a:r>
              <a:rPr lang="en-US" altLang="en-US" dirty="0" smtClean="0">
                <a:latin typeface="Arial" charset="0"/>
                <a:ea typeface="Arial" charset="0"/>
                <a:cs typeface="Arial" charset="0"/>
              </a:rPr>
              <a:t>Uninvestigated dyspepsia</a:t>
            </a:r>
          </a:p>
          <a:p>
            <a:pPr marL="571500" indent="-571500">
              <a:buClr>
                <a:srgbClr val="FEB80A"/>
              </a:buClr>
              <a:buAutoNum type="romanUcPeriod"/>
            </a:pPr>
            <a:r>
              <a:rPr lang="en-US" altLang="en-US" dirty="0" smtClean="0">
                <a:latin typeface="Arial" charset="0"/>
                <a:ea typeface="Arial" charset="0"/>
                <a:cs typeface="Arial" charset="0"/>
              </a:rPr>
              <a:t>Dyspepsia with organic pathology</a:t>
            </a:r>
          </a:p>
          <a:p>
            <a:pPr marL="571500" indent="-571500">
              <a:buClr>
                <a:srgbClr val="FEB80A"/>
              </a:buClr>
              <a:buAutoNum type="romanUcPeriod"/>
            </a:pPr>
            <a:r>
              <a:rPr lang="en-US" altLang="en-US" dirty="0" smtClean="0">
                <a:latin typeface="Arial" charset="0"/>
                <a:ea typeface="Arial" charset="0"/>
                <a:cs typeface="Arial" charset="0"/>
              </a:rPr>
              <a:t>Functional dyspepsia</a:t>
            </a:r>
            <a:endParaRPr lang="en-US" altLang="en-US" dirty="0">
              <a:latin typeface="Arial" charset="0"/>
              <a:ea typeface="Arial" charset="0"/>
              <a:cs typeface="Arial" charset="0"/>
            </a:endParaRPr>
          </a:p>
          <a:p>
            <a:pPr marL="0" indent="0">
              <a:buClr>
                <a:srgbClr val="FEB80A"/>
              </a:buClr>
              <a:buNone/>
            </a:pPr>
            <a:endParaRPr lang="en-US" altLang="en-US" dirty="0">
              <a:latin typeface="Arial" charset="0"/>
              <a:ea typeface="Arial" charset="0"/>
              <a:cs typeface="Arial" charset="0"/>
            </a:endParaRPr>
          </a:p>
          <a:p>
            <a:pPr marL="0" indent="0">
              <a:buClr>
                <a:srgbClr val="FEB80A"/>
              </a:buClr>
              <a:buNone/>
            </a:pPr>
            <a:endParaRPr lang="en-US" altLang="en-US" dirty="0"/>
          </a:p>
        </p:txBody>
      </p:sp>
      <p:grpSp>
        <p:nvGrpSpPr>
          <p:cNvPr id="4" name="Group 3"/>
          <p:cNvGrpSpPr/>
          <p:nvPr/>
        </p:nvGrpSpPr>
        <p:grpSpPr>
          <a:xfrm>
            <a:off x="6588690" y="4316781"/>
            <a:ext cx="4258850" cy="2141951"/>
            <a:chOff x="6588690" y="4316781"/>
            <a:chExt cx="4258850" cy="2141951"/>
          </a:xfrm>
        </p:grpSpPr>
        <p:sp>
          <p:nvSpPr>
            <p:cNvPr id="2" name="Rounded Rectangle 1"/>
            <p:cNvSpPr/>
            <p:nvPr/>
          </p:nvSpPr>
          <p:spPr>
            <a:xfrm>
              <a:off x="7402882" y="4316781"/>
              <a:ext cx="3444658" cy="2141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lumMod val="40000"/>
                      <a:lumOff val="60000"/>
                    </a:schemeClr>
                  </a:solidFill>
                </a:rPr>
                <a:t>ORGANIC  PATHOLOGY</a:t>
              </a:r>
            </a:p>
            <a:p>
              <a:pPr marL="285750" indent="-285750">
                <a:buFont typeface="Arial" charset="0"/>
                <a:buChar char="•"/>
              </a:pPr>
              <a:r>
                <a:rPr lang="en-US" dirty="0" smtClean="0"/>
                <a:t>H. pylori</a:t>
              </a:r>
            </a:p>
            <a:p>
              <a:pPr marL="285750" indent="-285750">
                <a:buFont typeface="Arial" charset="0"/>
                <a:buChar char="•"/>
              </a:pPr>
              <a:r>
                <a:rPr lang="en-US" dirty="0" smtClean="0"/>
                <a:t>Peptic ulcer disease</a:t>
              </a:r>
            </a:p>
            <a:p>
              <a:pPr marL="285750" indent="-285750">
                <a:buFont typeface="Arial" charset="0"/>
                <a:buChar char="•"/>
              </a:pPr>
              <a:r>
                <a:rPr lang="en-US" dirty="0" smtClean="0"/>
                <a:t>Upper GI cancer</a:t>
              </a:r>
            </a:p>
            <a:p>
              <a:pPr marL="285750" indent="-285750">
                <a:buFont typeface="Arial" charset="0"/>
                <a:buChar char="•"/>
              </a:pPr>
              <a:r>
                <a:rPr lang="en-US" dirty="0" smtClean="0"/>
                <a:t>Hepatobiliary disease</a:t>
              </a:r>
            </a:p>
            <a:p>
              <a:pPr marL="285750" indent="-285750">
                <a:buFont typeface="Arial" charset="0"/>
                <a:buChar char="•"/>
              </a:pPr>
              <a:r>
                <a:rPr lang="en-US" dirty="0" smtClean="0"/>
                <a:t>Pancreatic disease</a:t>
              </a:r>
              <a:endParaRPr lang="en-US" dirty="0"/>
            </a:p>
          </p:txBody>
        </p:sp>
        <p:sp>
          <p:nvSpPr>
            <p:cNvPr id="3" name="Left Brace 2"/>
            <p:cNvSpPr/>
            <p:nvPr/>
          </p:nvSpPr>
          <p:spPr>
            <a:xfrm>
              <a:off x="6588690" y="4672208"/>
              <a:ext cx="814192" cy="14310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04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mt="55000"/>
            <a:extLst>
              <a:ext uri="{28A0092B-C50C-407E-A947-70E740481C1C}">
                <a14:useLocalDpi xmlns:a14="http://schemas.microsoft.com/office/drawing/2010/main" val="0"/>
              </a:ext>
            </a:extLst>
          </a:blip>
          <a:srcRect l="3757"/>
          <a:stretch/>
        </p:blipFill>
        <p:spPr>
          <a:xfrm>
            <a:off x="-1387924" y="0"/>
            <a:ext cx="17189365" cy="6858000"/>
          </a:xfrm>
          <a:prstGeom prst="rect">
            <a:avLst/>
          </a:prstGeom>
        </p:spPr>
      </p:pic>
      <p:sp>
        <p:nvSpPr>
          <p:cNvPr id="2" name="Title 1"/>
          <p:cNvSpPr>
            <a:spLocks noGrp="1"/>
          </p:cNvSpPr>
          <p:nvPr>
            <p:ph type="title"/>
          </p:nvPr>
        </p:nvSpPr>
        <p:spPr>
          <a:xfrm>
            <a:off x="419725" y="119922"/>
            <a:ext cx="7480091" cy="4407108"/>
          </a:xfrm>
          <a:ln>
            <a:miter lim="800000"/>
            <a:headEnd/>
            <a:tailEnd/>
          </a:ln>
          <a:extLst/>
        </p:spPr>
        <p:txBody>
          <a:bodyPr>
            <a:noAutofit/>
          </a:bodyPr>
          <a:lstStyle/>
          <a:p>
            <a:pPr algn="just">
              <a:defRPr/>
            </a:pPr>
            <a:r>
              <a:rPr lang="en-PH" sz="4800" b="1" dirty="0">
                <a:solidFill>
                  <a:srgbClr val="FFFF00"/>
                </a:solidFill>
              </a:rPr>
              <a:t>Initial diagnostic studies are </a:t>
            </a:r>
            <a:r>
              <a:rPr lang="en-PH" sz="4800" b="1" dirty="0">
                <a:solidFill>
                  <a:srgbClr val="C00000"/>
                </a:solidFill>
              </a:rPr>
              <a:t>NOT</a:t>
            </a:r>
            <a:r>
              <a:rPr lang="en-PH" sz="4800" b="1" dirty="0">
                <a:solidFill>
                  <a:srgbClr val="FFFF00"/>
                </a:solidFill>
              </a:rPr>
              <a:t> warranted for patients with typical GERD symptoms suggesting uncomplicated reflux disease.</a:t>
            </a:r>
          </a:p>
        </p:txBody>
      </p:sp>
    </p:spTree>
    <p:extLst>
      <p:ext uri="{BB962C8B-B14F-4D97-AF65-F5344CB8AC3E}">
        <p14:creationId xmlns:p14="http://schemas.microsoft.com/office/powerpoint/2010/main" val="1519200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solidFill>
            <a:schemeClr val="accent6">
              <a:lumMod val="20000"/>
              <a:lumOff val="80000"/>
            </a:schemeClr>
          </a:solidFill>
        </p:spPr>
        <p:txBody>
          <a:bodyPr/>
          <a:lstStyle/>
          <a:p>
            <a:r>
              <a:rPr lang="en-PH" altLang="en-US" b="1" dirty="0"/>
              <a:t>Treatment Goals	</a:t>
            </a:r>
          </a:p>
        </p:txBody>
      </p:sp>
      <p:sp>
        <p:nvSpPr>
          <p:cNvPr id="59394" name="Content Placeholder 2"/>
          <p:cNvSpPr>
            <a:spLocks noGrp="1"/>
          </p:cNvSpPr>
          <p:nvPr>
            <p:ph idx="1"/>
          </p:nvPr>
        </p:nvSpPr>
        <p:spPr/>
        <p:txBody>
          <a:bodyPr>
            <a:normAutofit/>
          </a:bodyPr>
          <a:lstStyle/>
          <a:p>
            <a:r>
              <a:rPr lang="en-PH" altLang="en-US" sz="4000" dirty="0"/>
              <a:t>To provide symptomatic </a:t>
            </a:r>
            <a:r>
              <a:rPr lang="en-PH" altLang="en-US" sz="4000" dirty="0" smtClean="0"/>
              <a:t>relief</a:t>
            </a:r>
          </a:p>
          <a:p>
            <a:endParaRPr lang="en-PH" altLang="en-US" sz="4000" dirty="0"/>
          </a:p>
          <a:p>
            <a:r>
              <a:rPr lang="en-PH" altLang="en-US" sz="4000" dirty="0"/>
              <a:t>To heal esophagitis (if present</a:t>
            </a:r>
            <a:r>
              <a:rPr lang="en-PH" altLang="en-US" sz="4000" dirty="0" smtClean="0"/>
              <a:t>)</a:t>
            </a:r>
          </a:p>
          <a:p>
            <a:endParaRPr lang="en-PH" altLang="en-US" sz="4000" dirty="0"/>
          </a:p>
          <a:p>
            <a:r>
              <a:rPr lang="en-PH" altLang="en-US" sz="4000" dirty="0"/>
              <a:t>To prevent complications</a:t>
            </a:r>
          </a:p>
        </p:txBody>
      </p:sp>
    </p:spTree>
    <p:extLst>
      <p:ext uri="{BB962C8B-B14F-4D97-AF65-F5344CB8AC3E}">
        <p14:creationId xmlns:p14="http://schemas.microsoft.com/office/powerpoint/2010/main" val="404307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PH" altLang="en-US" sz="3600" b="1" dirty="0">
                <a:solidFill>
                  <a:srgbClr val="C00000"/>
                </a:solidFill>
              </a:rPr>
              <a:t>Which of the </a:t>
            </a:r>
            <a:r>
              <a:rPr lang="en-PH" altLang="en-US" sz="3600" b="1" dirty="0" smtClean="0">
                <a:solidFill>
                  <a:srgbClr val="C00000"/>
                </a:solidFill>
              </a:rPr>
              <a:t>ff. </a:t>
            </a:r>
            <a:r>
              <a:rPr lang="en-PH" altLang="en-US" sz="3600" b="1" dirty="0">
                <a:solidFill>
                  <a:srgbClr val="C00000"/>
                </a:solidFill>
              </a:rPr>
              <a:t>would you recommend for the management of GERD?</a:t>
            </a:r>
          </a:p>
        </p:txBody>
      </p:sp>
      <p:sp>
        <p:nvSpPr>
          <p:cNvPr id="58370" name="Content Placeholder 2"/>
          <p:cNvSpPr>
            <a:spLocks noGrp="1"/>
          </p:cNvSpPr>
          <p:nvPr>
            <p:ph idx="1"/>
          </p:nvPr>
        </p:nvSpPr>
        <p:spPr/>
        <p:txBody>
          <a:bodyPr>
            <a:normAutofit/>
          </a:bodyPr>
          <a:lstStyle/>
          <a:p>
            <a:pPr marL="0" indent="0" algn="just">
              <a:buNone/>
            </a:pPr>
            <a:r>
              <a:rPr lang="en-PH" altLang="en-US" sz="3200" dirty="0"/>
              <a:t>A. </a:t>
            </a:r>
            <a:r>
              <a:rPr lang="en-PH" altLang="en-US" sz="3200" b="1" dirty="0"/>
              <a:t>Weight loss </a:t>
            </a:r>
            <a:r>
              <a:rPr lang="en-PH" altLang="en-US" sz="3200" dirty="0"/>
              <a:t>for overweight patients or patients who have recently gained weight.</a:t>
            </a:r>
          </a:p>
          <a:p>
            <a:pPr marL="0" indent="0" algn="just">
              <a:buNone/>
            </a:pPr>
            <a:r>
              <a:rPr lang="en-PH" altLang="en-US" sz="3200" dirty="0"/>
              <a:t>B. </a:t>
            </a:r>
            <a:r>
              <a:rPr lang="en-PH" altLang="en-US" sz="3200" b="1" dirty="0"/>
              <a:t>Elevate head of bed </a:t>
            </a:r>
            <a:r>
              <a:rPr lang="en-PH" altLang="en-US" sz="3200" dirty="0"/>
              <a:t>and avoid meals 2-3h before bedtime for patients w/  nocturnal GERD.</a:t>
            </a:r>
          </a:p>
          <a:p>
            <a:pPr marL="0" indent="0" algn="just">
              <a:buNone/>
            </a:pPr>
            <a:r>
              <a:rPr lang="en-PH" altLang="en-US" sz="3200" dirty="0"/>
              <a:t>C. Eliminate chocolate, caffeine, alcohol, acidic and/or spicy foods</a:t>
            </a:r>
          </a:p>
          <a:p>
            <a:pPr marL="0" indent="0" algn="just">
              <a:buNone/>
            </a:pPr>
            <a:r>
              <a:rPr lang="en-PH" altLang="en-US" sz="3200" dirty="0"/>
              <a:t>D. An </a:t>
            </a:r>
            <a:r>
              <a:rPr lang="en-PH" altLang="en-US" sz="3200" b="1" dirty="0"/>
              <a:t>8-week course of PPIs </a:t>
            </a:r>
            <a:r>
              <a:rPr lang="en-PH" altLang="en-US" sz="3200" dirty="0"/>
              <a:t>is the therapy of choice for symptom relief and healing of erosive </a:t>
            </a:r>
            <a:r>
              <a:rPr lang="en-PH" altLang="en-US" sz="3200" dirty="0" smtClean="0"/>
              <a:t>esophagitis</a:t>
            </a:r>
            <a:endParaRPr lang="en-PH" altLang="en-US" sz="3200" dirty="0"/>
          </a:p>
        </p:txBody>
      </p:sp>
      <p:sp>
        <p:nvSpPr>
          <p:cNvPr id="2" name="Rectangle 1"/>
          <p:cNvSpPr/>
          <p:nvPr/>
        </p:nvSpPr>
        <p:spPr>
          <a:xfrm>
            <a:off x="838199" y="5988734"/>
            <a:ext cx="10515601" cy="523220"/>
          </a:xfrm>
          <a:prstGeom prst="rect">
            <a:avLst/>
          </a:prstGeom>
          <a:solidFill>
            <a:schemeClr val="accent2">
              <a:lumMod val="40000"/>
              <a:lumOff val="60000"/>
            </a:schemeClr>
          </a:solidFill>
        </p:spPr>
        <p:txBody>
          <a:bodyPr wrap="square">
            <a:spAutoFit/>
          </a:bodyPr>
          <a:lstStyle/>
          <a:p>
            <a:r>
              <a:rPr lang="en-PH" altLang="en-US" sz="2800" b="1" dirty="0" smtClean="0"/>
              <a:t>*There </a:t>
            </a:r>
            <a:r>
              <a:rPr lang="en-PH" altLang="en-US" sz="2800" b="1" dirty="0"/>
              <a:t>are no major differences in efficacy between the different PPIs</a:t>
            </a:r>
          </a:p>
        </p:txBody>
      </p:sp>
    </p:spTree>
    <p:extLst>
      <p:ext uri="{BB962C8B-B14F-4D97-AF65-F5344CB8AC3E}">
        <p14:creationId xmlns:p14="http://schemas.microsoft.com/office/powerpoint/2010/main" val="20219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PH" altLang="en-US" b="1" dirty="0"/>
              <a:t>Management of GERD</a:t>
            </a:r>
            <a:br>
              <a:rPr lang="en-PH" altLang="en-US" b="1" dirty="0"/>
            </a:br>
            <a:r>
              <a:rPr lang="en-PH" altLang="en-US" sz="3600" b="1" i="1" dirty="0"/>
              <a:t>Recommendations</a:t>
            </a:r>
          </a:p>
        </p:txBody>
      </p:sp>
      <p:sp>
        <p:nvSpPr>
          <p:cNvPr id="64514" name="Content Placeholder 2"/>
          <p:cNvSpPr>
            <a:spLocks noGrp="1"/>
          </p:cNvSpPr>
          <p:nvPr>
            <p:ph idx="1"/>
          </p:nvPr>
        </p:nvSpPr>
        <p:spPr/>
        <p:txBody>
          <a:bodyPr/>
          <a:lstStyle/>
          <a:p>
            <a:r>
              <a:rPr lang="en-PH" altLang="en-US" b="1" dirty="0" smtClean="0"/>
              <a:t>PPI </a:t>
            </a:r>
            <a:r>
              <a:rPr lang="en-PH" altLang="en-US" b="1" dirty="0"/>
              <a:t>therapy </a:t>
            </a:r>
            <a:r>
              <a:rPr lang="en-PH" altLang="en-US" b="1" dirty="0" smtClean="0"/>
              <a:t>initiated </a:t>
            </a:r>
            <a:r>
              <a:rPr lang="en-PH" altLang="en-US" b="1" dirty="0"/>
              <a:t>at once a day dosing</a:t>
            </a:r>
            <a:r>
              <a:rPr lang="en-PH" altLang="en-US" dirty="0"/>
              <a:t> before the first meal of the day.  </a:t>
            </a:r>
            <a:endParaRPr lang="en-PH" altLang="en-US" dirty="0" smtClean="0"/>
          </a:p>
          <a:p>
            <a:endParaRPr lang="en-PH" altLang="en-US" dirty="0"/>
          </a:p>
          <a:p>
            <a:pPr algn="just"/>
            <a:r>
              <a:rPr lang="en-PH" altLang="en-US" dirty="0"/>
              <a:t>T</a:t>
            </a:r>
            <a:r>
              <a:rPr lang="en-PH" altLang="en-US" dirty="0" smtClean="0"/>
              <a:t>ailored </a:t>
            </a:r>
            <a:r>
              <a:rPr lang="en-PH" altLang="en-US" dirty="0"/>
              <a:t>therapy with adjustment of dose timing and/or twice daily dosing </a:t>
            </a:r>
            <a:r>
              <a:rPr lang="en-PH" altLang="en-US" dirty="0" smtClean="0">
                <a:sym typeface="Wingdings"/>
              </a:rPr>
              <a:t> for</a:t>
            </a:r>
            <a:r>
              <a:rPr lang="en-PH" altLang="en-US" dirty="0" smtClean="0"/>
              <a:t> </a:t>
            </a:r>
            <a:r>
              <a:rPr lang="en-PH" altLang="en-US" dirty="0"/>
              <a:t>patients with </a:t>
            </a:r>
            <a:r>
              <a:rPr lang="en-PH" altLang="en-US" u="sng" dirty="0"/>
              <a:t>night-time symptoms</a:t>
            </a:r>
            <a:r>
              <a:rPr lang="en-PH" altLang="en-US" dirty="0"/>
              <a:t>, </a:t>
            </a:r>
            <a:r>
              <a:rPr lang="en-PH" altLang="en-US" u="sng" dirty="0"/>
              <a:t>variable schedules</a:t>
            </a:r>
            <a:r>
              <a:rPr lang="en-PH" altLang="en-US" dirty="0"/>
              <a:t>, and/or </a:t>
            </a:r>
            <a:r>
              <a:rPr lang="en-PH" altLang="en-US" u="sng" dirty="0"/>
              <a:t>sleep disturbance</a:t>
            </a:r>
            <a:r>
              <a:rPr lang="en-PH" altLang="en-US" dirty="0" smtClean="0"/>
              <a:t>.</a:t>
            </a:r>
          </a:p>
          <a:p>
            <a:pPr algn="just"/>
            <a:endParaRPr lang="en-PH" altLang="en-US" dirty="0"/>
          </a:p>
          <a:p>
            <a:pPr algn="just"/>
            <a:r>
              <a:rPr lang="en-PH" altLang="en-US" dirty="0" smtClean="0"/>
              <a:t>Non-responders </a:t>
            </a:r>
            <a:r>
              <a:rPr lang="en-PH" altLang="en-US" dirty="0"/>
              <a:t>to PPI should be referred for evaluation</a:t>
            </a:r>
          </a:p>
        </p:txBody>
      </p:sp>
    </p:spTree>
    <p:extLst>
      <p:ext uri="{BB962C8B-B14F-4D97-AF65-F5344CB8AC3E}">
        <p14:creationId xmlns:p14="http://schemas.microsoft.com/office/powerpoint/2010/main" val="99239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PH" altLang="en-US"/>
              <a:t>Management of GERD</a:t>
            </a:r>
            <a:br>
              <a:rPr lang="en-PH" altLang="en-US"/>
            </a:br>
            <a:r>
              <a:rPr lang="en-PH" altLang="en-US" sz="3600" i="1"/>
              <a:t>Recommendations</a:t>
            </a:r>
          </a:p>
        </p:txBody>
      </p:sp>
      <p:sp>
        <p:nvSpPr>
          <p:cNvPr id="65538" name="Content Placeholder 2"/>
          <p:cNvSpPr>
            <a:spLocks noGrp="1"/>
          </p:cNvSpPr>
          <p:nvPr>
            <p:ph idx="1"/>
          </p:nvPr>
        </p:nvSpPr>
        <p:spPr/>
        <p:txBody>
          <a:bodyPr>
            <a:normAutofit lnSpcReduction="10000"/>
          </a:bodyPr>
          <a:lstStyle/>
          <a:p>
            <a:r>
              <a:rPr lang="en-PH" altLang="en-US" dirty="0" smtClean="0"/>
              <a:t>Partial </a:t>
            </a:r>
            <a:r>
              <a:rPr lang="en-PH" altLang="en-US" dirty="0"/>
              <a:t>response to PPI </a:t>
            </a:r>
            <a:r>
              <a:rPr lang="en-PH" altLang="en-US" dirty="0" smtClean="0"/>
              <a:t>therapy</a:t>
            </a:r>
          </a:p>
          <a:p>
            <a:pPr marL="0" indent="0">
              <a:buNone/>
            </a:pPr>
            <a:r>
              <a:rPr lang="en-PH" altLang="en-US" dirty="0"/>
              <a:t> </a:t>
            </a:r>
            <a:r>
              <a:rPr lang="en-PH" altLang="en-US" dirty="0" smtClean="0"/>
              <a:t>  - </a:t>
            </a:r>
            <a:r>
              <a:rPr lang="en-PH" altLang="en-US" dirty="0"/>
              <a:t>increase dose to twice daily therapy or switch to a different PPI </a:t>
            </a:r>
            <a:endParaRPr lang="en-PH" altLang="en-US" dirty="0" smtClean="0"/>
          </a:p>
          <a:p>
            <a:endParaRPr lang="en-PH" altLang="en-US" dirty="0"/>
          </a:p>
          <a:p>
            <a:pPr marL="0" indent="0">
              <a:buNone/>
            </a:pPr>
            <a:r>
              <a:rPr lang="en-PH" altLang="en-US" b="1" dirty="0" smtClean="0"/>
              <a:t>Maintenance </a:t>
            </a:r>
            <a:r>
              <a:rPr lang="en-PH" altLang="en-US" b="1" dirty="0"/>
              <a:t>PPI therapy </a:t>
            </a:r>
            <a:endParaRPr lang="en-PH" altLang="en-US" dirty="0"/>
          </a:p>
          <a:p>
            <a:pPr marL="0" indent="0">
              <a:buNone/>
            </a:pPr>
            <a:r>
              <a:rPr lang="en-PH" altLang="en-US" dirty="0" smtClean="0"/>
              <a:t>   - for </a:t>
            </a:r>
            <a:r>
              <a:rPr lang="en-PH" altLang="en-US" dirty="0"/>
              <a:t>GERD </a:t>
            </a:r>
            <a:r>
              <a:rPr lang="en-PH" altLang="en-US" dirty="0" smtClean="0"/>
              <a:t>patients </a:t>
            </a:r>
            <a:r>
              <a:rPr lang="en-PH" altLang="en-US" dirty="0"/>
              <a:t>who continue to have symptoms after PPI is discontinued </a:t>
            </a:r>
          </a:p>
          <a:p>
            <a:pPr marL="0" indent="0">
              <a:buNone/>
            </a:pPr>
            <a:r>
              <a:rPr lang="en-PH" altLang="en-US" dirty="0" smtClean="0"/>
              <a:t>   - patients </a:t>
            </a:r>
            <a:r>
              <a:rPr lang="en-PH" altLang="en-US" dirty="0"/>
              <a:t>with </a:t>
            </a:r>
            <a:r>
              <a:rPr lang="en-PH" altLang="en-US" dirty="0" smtClean="0"/>
              <a:t>complications: </a:t>
            </a:r>
            <a:r>
              <a:rPr lang="en-PH" altLang="en-US" dirty="0"/>
              <a:t>erosive </a:t>
            </a:r>
            <a:r>
              <a:rPr lang="en-PH" altLang="en-US" dirty="0" smtClean="0"/>
              <a:t>esophagitis, </a:t>
            </a:r>
            <a:r>
              <a:rPr lang="en-PH" altLang="en-US" dirty="0"/>
              <a:t>Barrett’s esophagus.  </a:t>
            </a:r>
            <a:endParaRPr lang="en-PH" altLang="en-US" dirty="0" smtClean="0"/>
          </a:p>
          <a:p>
            <a:pPr marL="0" indent="0">
              <a:buNone/>
            </a:pPr>
            <a:r>
              <a:rPr lang="en-PH" altLang="en-US" dirty="0"/>
              <a:t> </a:t>
            </a:r>
            <a:r>
              <a:rPr lang="en-PH" altLang="en-US" dirty="0" smtClean="0"/>
              <a:t>  - administered </a:t>
            </a:r>
            <a:r>
              <a:rPr lang="en-PH" altLang="en-US" dirty="0"/>
              <a:t>in the lowest effective dose, including on demand </a:t>
            </a:r>
            <a:r>
              <a:rPr lang="en-PH" altLang="en-US" dirty="0" smtClean="0"/>
              <a:t>or </a:t>
            </a:r>
            <a:r>
              <a:rPr lang="en-PH" altLang="en-US" dirty="0"/>
              <a:t>intermittent therapy.</a:t>
            </a:r>
          </a:p>
        </p:txBody>
      </p:sp>
    </p:spTree>
    <p:extLst>
      <p:ext uri="{BB962C8B-B14F-4D97-AF65-F5344CB8AC3E}">
        <p14:creationId xmlns:p14="http://schemas.microsoft.com/office/powerpoint/2010/main" val="1477504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PH" altLang="en-US"/>
              <a:t>Management of GERD</a:t>
            </a:r>
            <a:br>
              <a:rPr lang="en-PH" altLang="en-US"/>
            </a:br>
            <a:r>
              <a:rPr lang="en-PH" altLang="en-US" sz="3600" i="1"/>
              <a:t>Recommendations</a:t>
            </a:r>
          </a:p>
        </p:txBody>
      </p:sp>
      <p:sp>
        <p:nvSpPr>
          <p:cNvPr id="66562" name="Content Placeholder 2"/>
          <p:cNvSpPr>
            <a:spLocks noGrp="1"/>
          </p:cNvSpPr>
          <p:nvPr>
            <p:ph idx="1"/>
          </p:nvPr>
        </p:nvSpPr>
        <p:spPr>
          <a:xfrm>
            <a:off x="838200" y="1825625"/>
            <a:ext cx="10100733" cy="4351338"/>
          </a:xfrm>
        </p:spPr>
        <p:txBody>
          <a:bodyPr/>
          <a:lstStyle/>
          <a:p>
            <a:r>
              <a:rPr lang="en-PH" altLang="en-US" dirty="0" smtClean="0"/>
              <a:t>H2-receptor </a:t>
            </a:r>
            <a:r>
              <a:rPr lang="en-PH" altLang="en-US" dirty="0"/>
              <a:t>antagonist therapy can be used as a maintenance </a:t>
            </a:r>
            <a:r>
              <a:rPr lang="en-PH" altLang="en-US" dirty="0" smtClean="0"/>
              <a:t>option.</a:t>
            </a:r>
          </a:p>
          <a:p>
            <a:endParaRPr lang="en-PH" altLang="en-US" dirty="0" smtClean="0"/>
          </a:p>
          <a:p>
            <a:r>
              <a:rPr lang="en-PH" altLang="en-US" dirty="0" smtClean="0"/>
              <a:t>Bedtime </a:t>
            </a:r>
            <a:r>
              <a:rPr lang="en-PH" altLang="en-US" dirty="0"/>
              <a:t>H2RA therapy can be added to daytime PPI therapy in selected patient w/ objective evidence of night-time </a:t>
            </a:r>
            <a:r>
              <a:rPr lang="en-PH" altLang="en-US" dirty="0" smtClean="0"/>
              <a:t>reflux</a:t>
            </a:r>
            <a:endParaRPr lang="en-PH" altLang="en-US" dirty="0"/>
          </a:p>
        </p:txBody>
      </p:sp>
    </p:spTree>
    <p:extLst>
      <p:ext uri="{BB962C8B-B14F-4D97-AF65-F5344CB8AC3E}">
        <p14:creationId xmlns:p14="http://schemas.microsoft.com/office/powerpoint/2010/main" val="1062216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981200" y="304800"/>
            <a:ext cx="8229600" cy="1143000"/>
          </a:xfrm>
        </p:spPr>
        <p:txBody>
          <a:bodyPr/>
          <a:lstStyle/>
          <a:p>
            <a:r>
              <a:rPr lang="en-PH" altLang="en-US"/>
              <a:t>Surgical Options for GERD</a:t>
            </a:r>
          </a:p>
        </p:txBody>
      </p:sp>
      <p:sp>
        <p:nvSpPr>
          <p:cNvPr id="68610" name="Content Placeholder 2"/>
          <p:cNvSpPr>
            <a:spLocks noGrp="1"/>
          </p:cNvSpPr>
          <p:nvPr>
            <p:ph idx="1"/>
          </p:nvPr>
        </p:nvSpPr>
        <p:spPr>
          <a:xfrm>
            <a:off x="1981200" y="1600200"/>
            <a:ext cx="8229600" cy="4724400"/>
          </a:xfrm>
        </p:spPr>
        <p:txBody>
          <a:bodyPr/>
          <a:lstStyle/>
          <a:p>
            <a:r>
              <a:rPr lang="en-PH" altLang="en-US"/>
              <a:t>Potential surgical options for GERD include laparoscopic fundoplication or bariatric surgery in the obese.</a:t>
            </a:r>
          </a:p>
          <a:p>
            <a:endParaRPr lang="en-PH" altLang="en-US"/>
          </a:p>
        </p:txBody>
      </p:sp>
      <p:pic>
        <p:nvPicPr>
          <p:cNvPr id="4" name="Picture 2" descr="Surgery for acid reflux relief image"/>
          <p:cNvPicPr>
            <a:picLocks noChangeAspect="1" noChangeArrowheads="1"/>
          </p:cNvPicPr>
          <p:nvPr/>
        </p:nvPicPr>
        <p:blipFill>
          <a:blip r:embed="rId2"/>
          <a:srcRect/>
          <a:stretch>
            <a:fillRect/>
          </a:stretch>
        </p:blipFill>
        <p:spPr bwMode="auto">
          <a:xfrm>
            <a:off x="2438401" y="3057526"/>
            <a:ext cx="7178675" cy="2886075"/>
          </a:xfrm>
          <a:prstGeom prst="rect">
            <a:avLst/>
          </a:prstGeom>
          <a:noFill/>
          <a:ln w="76200">
            <a:solidFill>
              <a:schemeClr val="accent1">
                <a:lumMod val="20000"/>
                <a:lumOff val="80000"/>
              </a:schemeClr>
            </a:solidFill>
          </a:ln>
        </p:spPr>
      </p:pic>
    </p:spTree>
    <p:extLst>
      <p:ext uri="{BB962C8B-B14F-4D97-AF65-F5344CB8AC3E}">
        <p14:creationId xmlns:p14="http://schemas.microsoft.com/office/powerpoint/2010/main" val="590679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981200" y="533400"/>
            <a:ext cx="8229600" cy="1143000"/>
          </a:xfrm>
        </p:spPr>
        <p:txBody>
          <a:bodyPr/>
          <a:lstStyle/>
          <a:p>
            <a:r>
              <a:rPr lang="en-PH" altLang="en-US" sz="3600" b="1" dirty="0" err="1"/>
              <a:t>Extraesophageal</a:t>
            </a:r>
            <a:r>
              <a:rPr lang="en-PH" altLang="en-US" sz="3600" b="1" dirty="0"/>
              <a:t> Presentations of GERD, Asthma, Chronic Cough, and Laryngitis</a:t>
            </a:r>
          </a:p>
        </p:txBody>
      </p:sp>
      <p:sp>
        <p:nvSpPr>
          <p:cNvPr id="73730" name="Content Placeholder 2"/>
          <p:cNvSpPr>
            <a:spLocks noGrp="1"/>
          </p:cNvSpPr>
          <p:nvPr>
            <p:ph idx="1"/>
          </p:nvPr>
        </p:nvSpPr>
        <p:spPr>
          <a:xfrm>
            <a:off x="1117601" y="1752600"/>
            <a:ext cx="10092266" cy="4572000"/>
          </a:xfrm>
        </p:spPr>
        <p:txBody>
          <a:bodyPr/>
          <a:lstStyle/>
          <a:p>
            <a:pPr marL="0" indent="0">
              <a:buNone/>
            </a:pPr>
            <a:r>
              <a:rPr lang="en-PH" altLang="en-US" dirty="0"/>
              <a:t>Recommendations</a:t>
            </a:r>
          </a:p>
          <a:p>
            <a:pPr algn="just"/>
            <a:r>
              <a:rPr lang="en-PH" altLang="en-US" dirty="0" smtClean="0"/>
              <a:t>GERD </a:t>
            </a:r>
            <a:r>
              <a:rPr lang="en-PH" altLang="en-US" dirty="0"/>
              <a:t>can be considered as a potential co-factor in patients w/ asthma, chronic cough, or laryngitis. </a:t>
            </a:r>
            <a:r>
              <a:rPr lang="en-PH" altLang="en-US" dirty="0" smtClean="0"/>
              <a:t>Careful </a:t>
            </a:r>
            <a:r>
              <a:rPr lang="en-PH" altLang="en-US" dirty="0"/>
              <a:t>evaluation for non-GERD causes should be undertaken in all of these patients</a:t>
            </a:r>
          </a:p>
          <a:p>
            <a:pPr algn="just"/>
            <a:endParaRPr lang="en-PH" altLang="en-US" dirty="0" smtClean="0"/>
          </a:p>
          <a:p>
            <a:pPr algn="just"/>
            <a:r>
              <a:rPr lang="en-PH" altLang="en-US" dirty="0" smtClean="0"/>
              <a:t>A </a:t>
            </a:r>
            <a:r>
              <a:rPr lang="en-PH" altLang="en-US" dirty="0"/>
              <a:t>PPI trial is recommended to treat </a:t>
            </a:r>
            <a:r>
              <a:rPr lang="en-PH" altLang="en-US" dirty="0" err="1"/>
              <a:t>extraesophageal</a:t>
            </a:r>
            <a:r>
              <a:rPr lang="en-PH" altLang="en-US" dirty="0"/>
              <a:t> symptoms in patients who also have typical symptoms of GERD</a:t>
            </a:r>
            <a:r>
              <a:rPr lang="en-PH" altLang="en-US" dirty="0" smtClean="0"/>
              <a:t>.</a:t>
            </a:r>
          </a:p>
          <a:p>
            <a:pPr algn="just"/>
            <a:endParaRPr lang="en-PH" altLang="en-US" dirty="0" smtClean="0"/>
          </a:p>
          <a:p>
            <a:pPr algn="just"/>
            <a:r>
              <a:rPr lang="en-PH" altLang="en-US" dirty="0"/>
              <a:t>Non-responders to a PPI trial should be considered for further diagnostic testing.</a:t>
            </a:r>
          </a:p>
          <a:p>
            <a:pPr algn="just"/>
            <a:endParaRPr lang="en-PH" altLang="en-US" dirty="0"/>
          </a:p>
          <a:p>
            <a:pPr algn="just"/>
            <a:endParaRPr lang="en-PH" altLang="en-US" dirty="0"/>
          </a:p>
        </p:txBody>
      </p:sp>
    </p:spTree>
    <p:extLst>
      <p:ext uri="{BB962C8B-B14F-4D97-AF65-F5344CB8AC3E}">
        <p14:creationId xmlns:p14="http://schemas.microsoft.com/office/powerpoint/2010/main" val="1344245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81200" y="152400"/>
            <a:ext cx="8229600" cy="1143000"/>
          </a:xfrm>
        </p:spPr>
        <p:txBody>
          <a:bodyPr/>
          <a:lstStyle/>
          <a:p>
            <a:r>
              <a:rPr lang="en-PH" altLang="en-US" sz="4000" b="1" dirty="0"/>
              <a:t>GERD Refractory to Treatment w/ PPIs</a:t>
            </a:r>
          </a:p>
        </p:txBody>
      </p:sp>
      <p:sp>
        <p:nvSpPr>
          <p:cNvPr id="76802" name="Content Placeholder 2"/>
          <p:cNvSpPr>
            <a:spLocks noGrp="1"/>
          </p:cNvSpPr>
          <p:nvPr>
            <p:ph idx="1"/>
          </p:nvPr>
        </p:nvSpPr>
        <p:spPr>
          <a:xfrm>
            <a:off x="1064302" y="1371600"/>
            <a:ext cx="10268262" cy="4953000"/>
          </a:xfrm>
        </p:spPr>
        <p:txBody>
          <a:bodyPr>
            <a:normAutofit lnSpcReduction="10000"/>
          </a:bodyPr>
          <a:lstStyle/>
          <a:p>
            <a:pPr marL="0" indent="0">
              <a:buNone/>
            </a:pPr>
            <a:r>
              <a:rPr lang="en-PH" altLang="en-US" sz="3200" b="1" dirty="0"/>
              <a:t>Recommendations</a:t>
            </a:r>
          </a:p>
          <a:p>
            <a:r>
              <a:rPr lang="en-PH" altLang="en-US" dirty="0" smtClean="0"/>
              <a:t>The </a:t>
            </a:r>
            <a:r>
              <a:rPr lang="en-PH" altLang="en-US" dirty="0"/>
              <a:t>first step in management of refractory GERD is optimization of PPI therapy</a:t>
            </a:r>
            <a:r>
              <a:rPr lang="en-PH" altLang="en-US" dirty="0" smtClean="0"/>
              <a:t>.</a:t>
            </a:r>
          </a:p>
          <a:p>
            <a:endParaRPr lang="en-PH" altLang="en-US" dirty="0"/>
          </a:p>
          <a:p>
            <a:r>
              <a:rPr lang="en-PH" altLang="en-US" dirty="0" smtClean="0"/>
              <a:t>Upper </a:t>
            </a:r>
            <a:r>
              <a:rPr lang="en-PH" altLang="en-US" dirty="0"/>
              <a:t>endoscopy should be performed </a:t>
            </a:r>
            <a:r>
              <a:rPr lang="en-PH" altLang="en-US" dirty="0" smtClean="0"/>
              <a:t>to </a:t>
            </a:r>
            <a:r>
              <a:rPr lang="en-PH" altLang="en-US" dirty="0"/>
              <a:t>exclude non-GERD etiologies</a:t>
            </a:r>
            <a:r>
              <a:rPr lang="en-PH" altLang="en-US" dirty="0" smtClean="0"/>
              <a:t>.</a:t>
            </a:r>
          </a:p>
          <a:p>
            <a:endParaRPr lang="en-PH" altLang="en-US" dirty="0"/>
          </a:p>
          <a:p>
            <a:r>
              <a:rPr lang="en-PH" altLang="en-US" dirty="0" smtClean="0"/>
              <a:t>In </a:t>
            </a:r>
            <a:r>
              <a:rPr lang="en-PH" altLang="en-US" dirty="0"/>
              <a:t>patients in whom </a:t>
            </a:r>
            <a:r>
              <a:rPr lang="en-PH" altLang="en-US" dirty="0" smtClean="0"/>
              <a:t>extra-esophageal </a:t>
            </a:r>
            <a:r>
              <a:rPr lang="en-PH" altLang="en-US" dirty="0"/>
              <a:t>symptoms of GERD persist despite PPI optimization, assessment for other etiologies should be pursued through concomitant evaluation by ENT, pulmonary, and allergy specialists</a:t>
            </a:r>
          </a:p>
        </p:txBody>
      </p:sp>
    </p:spTree>
    <p:extLst>
      <p:ext uri="{BB962C8B-B14F-4D97-AF65-F5344CB8AC3E}">
        <p14:creationId xmlns:p14="http://schemas.microsoft.com/office/powerpoint/2010/main" val="2101333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928140" y="-104931"/>
            <a:ext cx="10515600" cy="1325563"/>
          </a:xfrm>
        </p:spPr>
        <p:txBody>
          <a:bodyPr/>
          <a:lstStyle/>
          <a:p>
            <a:r>
              <a:rPr lang="en-PH" altLang="en-US" b="1" dirty="0"/>
              <a:t>When To Refer:</a:t>
            </a:r>
          </a:p>
        </p:txBody>
      </p:sp>
      <p:sp>
        <p:nvSpPr>
          <p:cNvPr id="91138" name="Content Placeholder 2"/>
          <p:cNvSpPr>
            <a:spLocks noGrp="1"/>
          </p:cNvSpPr>
          <p:nvPr>
            <p:ph idx="1"/>
          </p:nvPr>
        </p:nvSpPr>
        <p:spPr>
          <a:xfrm>
            <a:off x="928140" y="1004341"/>
            <a:ext cx="10434403" cy="5351490"/>
          </a:xfrm>
          <a:solidFill>
            <a:schemeClr val="accent6">
              <a:lumMod val="20000"/>
              <a:lumOff val="80000"/>
            </a:schemeClr>
          </a:solidFill>
        </p:spPr>
        <p:txBody>
          <a:bodyPr>
            <a:normAutofit lnSpcReduction="10000"/>
          </a:bodyPr>
          <a:lstStyle/>
          <a:p>
            <a:r>
              <a:rPr lang="en-PH" altLang="en-US" dirty="0"/>
              <a:t>Patients w/ typical GERD whose symptoms do not resolve w/ empiric management w/a twice-daily </a:t>
            </a:r>
            <a:r>
              <a:rPr lang="en-PH" altLang="en-US" dirty="0" smtClean="0"/>
              <a:t>PPI</a:t>
            </a:r>
          </a:p>
          <a:p>
            <a:endParaRPr lang="en-PH" altLang="en-US" dirty="0"/>
          </a:p>
          <a:p>
            <a:r>
              <a:rPr lang="en-PH" altLang="en-US" dirty="0"/>
              <a:t>Patients w</a:t>
            </a:r>
            <a:r>
              <a:rPr lang="en-PH" altLang="en-US" dirty="0" smtClean="0"/>
              <a:t>/ </a:t>
            </a:r>
            <a:r>
              <a:rPr lang="en-PH" altLang="en-US" dirty="0" err="1"/>
              <a:t>extraesophageal</a:t>
            </a:r>
            <a:r>
              <a:rPr lang="en-PH" altLang="en-US" dirty="0"/>
              <a:t> GERD symptoms that do not resolve </a:t>
            </a:r>
            <a:r>
              <a:rPr lang="en-PH" altLang="en-US" dirty="0" smtClean="0"/>
              <a:t>within </a:t>
            </a:r>
            <a:r>
              <a:rPr lang="en-PH" altLang="en-US" dirty="0"/>
              <a:t>3 months of twice-daily PPI </a:t>
            </a:r>
            <a:r>
              <a:rPr lang="en-PH" altLang="en-US" dirty="0" smtClean="0"/>
              <a:t>therapy</a:t>
            </a:r>
          </a:p>
          <a:p>
            <a:endParaRPr lang="en-PH" altLang="en-US" dirty="0"/>
          </a:p>
          <a:p>
            <a:r>
              <a:rPr lang="en-PH" altLang="en-US" dirty="0"/>
              <a:t>Patients w/ significant dysphagia or other alarm symptoms for upper </a:t>
            </a:r>
            <a:r>
              <a:rPr lang="en-PH" altLang="en-US" dirty="0" smtClean="0"/>
              <a:t>endoscopy</a:t>
            </a:r>
          </a:p>
          <a:p>
            <a:endParaRPr lang="en-PH" altLang="en-US" dirty="0" smtClean="0"/>
          </a:p>
          <a:p>
            <a:r>
              <a:rPr lang="en-PH" altLang="en-US" dirty="0"/>
              <a:t>Patients w/ Barrett </a:t>
            </a:r>
            <a:r>
              <a:rPr lang="en-PH" altLang="en-US" dirty="0" err="1"/>
              <a:t>oesophagus</a:t>
            </a:r>
            <a:r>
              <a:rPr lang="en-PH" altLang="en-US" dirty="0"/>
              <a:t> w/ dysplasia or early mucosal </a:t>
            </a:r>
            <a:r>
              <a:rPr lang="en-PH" altLang="en-US" dirty="0" smtClean="0"/>
              <a:t>cancer</a:t>
            </a:r>
          </a:p>
          <a:p>
            <a:endParaRPr lang="en-PH" altLang="en-US" dirty="0"/>
          </a:p>
          <a:p>
            <a:r>
              <a:rPr lang="en-PH" altLang="en-US" dirty="0"/>
              <a:t>Surgical fundoplication is </a:t>
            </a:r>
            <a:r>
              <a:rPr lang="en-PH" altLang="en-US" dirty="0" smtClean="0"/>
              <a:t>considered.</a:t>
            </a:r>
            <a:endParaRPr lang="en-PH" altLang="en-US" dirty="0"/>
          </a:p>
        </p:txBody>
      </p:sp>
    </p:spTree>
    <p:extLst>
      <p:ext uri="{BB962C8B-B14F-4D97-AF65-F5344CB8AC3E}">
        <p14:creationId xmlns:p14="http://schemas.microsoft.com/office/powerpoint/2010/main" val="1516590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PH" altLang="en-US" b="1" dirty="0">
                <a:solidFill>
                  <a:srgbClr val="C00000"/>
                </a:solidFill>
              </a:rPr>
              <a:t>Rome </a:t>
            </a:r>
            <a:r>
              <a:rPr lang="en-PH" altLang="en-US" b="1" dirty="0" smtClean="0">
                <a:solidFill>
                  <a:srgbClr val="C00000"/>
                </a:solidFill>
              </a:rPr>
              <a:t>IV </a:t>
            </a:r>
            <a:r>
              <a:rPr lang="en-PH" altLang="en-US" b="1" dirty="0">
                <a:solidFill>
                  <a:srgbClr val="C00000"/>
                </a:solidFill>
              </a:rPr>
              <a:t>Diagnostic Criteria for Functional </a:t>
            </a:r>
            <a:r>
              <a:rPr lang="en-PH" altLang="en-US" b="1" dirty="0" smtClean="0">
                <a:solidFill>
                  <a:srgbClr val="C00000"/>
                </a:solidFill>
              </a:rPr>
              <a:t>Dyspepsia*</a:t>
            </a:r>
            <a:endParaRPr lang="en-PH" altLang="en-US" b="1" dirty="0">
              <a:solidFill>
                <a:srgbClr val="C00000"/>
              </a:solidFill>
            </a:endParaRPr>
          </a:p>
        </p:txBody>
      </p:sp>
      <p:sp>
        <p:nvSpPr>
          <p:cNvPr id="3" name="Content Placeholder 2"/>
          <p:cNvSpPr>
            <a:spLocks noGrp="1"/>
          </p:cNvSpPr>
          <p:nvPr>
            <p:ph idx="1"/>
          </p:nvPr>
        </p:nvSpPr>
        <p:spPr>
          <a:solidFill>
            <a:schemeClr val="accent2">
              <a:lumMod val="20000"/>
              <a:lumOff val="80000"/>
            </a:schemeClr>
          </a:solidFill>
        </p:spPr>
        <p:txBody>
          <a:bodyPr>
            <a:normAutofit lnSpcReduction="10000"/>
          </a:bodyPr>
          <a:lstStyle/>
          <a:p>
            <a:pPr marL="571500" indent="-571500">
              <a:buFont typeface="+mj-lt"/>
              <a:buAutoNum type="romanUcPeriod"/>
              <a:defRPr/>
            </a:pPr>
            <a:r>
              <a:rPr lang="en-PH" dirty="0" smtClean="0"/>
              <a:t>Must include one or more of:</a:t>
            </a:r>
          </a:p>
          <a:p>
            <a:pPr marL="457200" lvl="1" indent="0">
              <a:buNone/>
              <a:defRPr/>
            </a:pPr>
            <a:r>
              <a:rPr lang="en-PH" dirty="0" smtClean="0"/>
              <a:t>  a. Bothersome postprandial fullness</a:t>
            </a:r>
          </a:p>
          <a:p>
            <a:pPr marL="457200" lvl="1" indent="0">
              <a:buNone/>
              <a:defRPr/>
            </a:pPr>
            <a:r>
              <a:rPr lang="en-PH" dirty="0"/>
              <a:t> </a:t>
            </a:r>
            <a:r>
              <a:rPr lang="en-PH" dirty="0" smtClean="0"/>
              <a:t> b. Bothersome </a:t>
            </a:r>
            <a:r>
              <a:rPr lang="en-PH" dirty="0"/>
              <a:t>e</a:t>
            </a:r>
            <a:r>
              <a:rPr lang="en-PH" dirty="0" smtClean="0"/>
              <a:t>arly satiation</a:t>
            </a:r>
          </a:p>
          <a:p>
            <a:pPr marL="457200" lvl="1" indent="0">
              <a:buNone/>
              <a:defRPr/>
            </a:pPr>
            <a:r>
              <a:rPr lang="en-PH" dirty="0"/>
              <a:t> </a:t>
            </a:r>
            <a:r>
              <a:rPr lang="en-PH" dirty="0" smtClean="0"/>
              <a:t> c. Bothersome epigastric pain</a:t>
            </a:r>
          </a:p>
          <a:p>
            <a:pPr marL="457200" lvl="1" indent="0">
              <a:buNone/>
              <a:defRPr/>
            </a:pPr>
            <a:r>
              <a:rPr lang="en-PH" dirty="0" smtClean="0"/>
              <a:t>  d. Bothersome epigastric burning</a:t>
            </a:r>
          </a:p>
          <a:p>
            <a:pPr marL="393700" lvl="1" indent="0">
              <a:buNone/>
              <a:defRPr/>
            </a:pPr>
            <a:endParaRPr lang="en-PH" dirty="0"/>
          </a:p>
          <a:p>
            <a:pPr marL="450850" indent="-514350">
              <a:buFont typeface="+mj-lt"/>
              <a:buAutoNum type="romanUcPeriod"/>
              <a:defRPr/>
            </a:pPr>
            <a:r>
              <a:rPr lang="en-PH" dirty="0" smtClean="0"/>
              <a:t>No evidence of structural disease (including at upper endoscopy) that is likely to explain the symptoms</a:t>
            </a:r>
          </a:p>
          <a:p>
            <a:pPr marL="393700" lvl="1" indent="0">
              <a:buNone/>
              <a:defRPr/>
            </a:pPr>
            <a:endParaRPr lang="en-PH" dirty="0" smtClean="0"/>
          </a:p>
          <a:p>
            <a:pPr marL="393700" lvl="1" indent="0">
              <a:buNone/>
              <a:defRPr/>
            </a:pPr>
            <a:r>
              <a:rPr lang="en-PH" i="1" dirty="0" smtClean="0">
                <a:solidFill>
                  <a:srgbClr val="C00000"/>
                </a:solidFill>
              </a:rPr>
              <a:t>*Criteria fulfilled for the last 3 months w/ symptom onset at least 6 months prior to diagnosis</a:t>
            </a:r>
            <a:endParaRPr lang="en-PH" i="1" dirty="0">
              <a:solidFill>
                <a:srgbClr val="C00000"/>
              </a:solidFill>
            </a:endParaRPr>
          </a:p>
        </p:txBody>
      </p:sp>
    </p:spTree>
    <p:extLst>
      <p:ext uri="{BB962C8B-B14F-4D97-AF65-F5344CB8AC3E}">
        <p14:creationId xmlns:p14="http://schemas.microsoft.com/office/powerpoint/2010/main" val="82549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428" y="365126"/>
            <a:ext cx="10515600" cy="1325563"/>
          </a:xfrm>
        </p:spPr>
        <p:txBody>
          <a:bodyPr>
            <a:normAutofit/>
          </a:bodyPr>
          <a:lstStyle/>
          <a:p>
            <a:r>
              <a:rPr lang="en-US" sz="3600" b="1" dirty="0" smtClean="0"/>
              <a:t>ROME IV CLASSIFICATION OF FUNCTIONAL DYSPEPSIA</a:t>
            </a:r>
            <a:endParaRPr lang="en-US" sz="3600"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7906"/>
          <a:stretch/>
        </p:blipFill>
        <p:spPr>
          <a:xfrm>
            <a:off x="1985555" y="1690689"/>
            <a:ext cx="8553136" cy="4302770"/>
          </a:xfrm>
        </p:spPr>
      </p:pic>
    </p:spTree>
    <p:extLst>
      <p:ext uri="{BB962C8B-B14F-4D97-AF65-F5344CB8AC3E}">
        <p14:creationId xmlns:p14="http://schemas.microsoft.com/office/powerpoint/2010/main" val="439257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158135" y="341596"/>
            <a:ext cx="9875729" cy="1143000"/>
          </a:xfrm>
        </p:spPr>
        <p:txBody>
          <a:bodyPr>
            <a:noAutofit/>
          </a:bodyPr>
          <a:lstStyle/>
          <a:p>
            <a:pPr algn="ctr"/>
            <a:r>
              <a:rPr lang="en-PH" altLang="en-US" sz="3600" b="1" dirty="0" smtClean="0"/>
              <a:t>Indications for Diagnostic </a:t>
            </a:r>
            <a:r>
              <a:rPr lang="en-PH" altLang="en-US" sz="3600" b="1" dirty="0"/>
              <a:t>Testing with </a:t>
            </a:r>
            <a:r>
              <a:rPr lang="en-PH" altLang="en-US" sz="3600" b="1" dirty="0" smtClean="0"/>
              <a:t>Endoscopy:</a:t>
            </a:r>
            <a:endParaRPr lang="en-PH" altLang="en-US" sz="3600" b="1" dirty="0"/>
          </a:p>
        </p:txBody>
      </p:sp>
      <p:sp>
        <p:nvSpPr>
          <p:cNvPr id="102402" name="Content Placeholder 2"/>
          <p:cNvSpPr>
            <a:spLocks noGrp="1"/>
          </p:cNvSpPr>
          <p:nvPr>
            <p:ph idx="1"/>
          </p:nvPr>
        </p:nvSpPr>
        <p:spPr>
          <a:xfrm>
            <a:off x="838199" y="1484596"/>
            <a:ext cx="10515600" cy="4351338"/>
          </a:xfrm>
          <a:solidFill>
            <a:schemeClr val="accent6">
              <a:lumMod val="20000"/>
              <a:lumOff val="80000"/>
            </a:schemeClr>
          </a:solidFill>
        </p:spPr>
        <p:txBody>
          <a:bodyPr/>
          <a:lstStyle/>
          <a:p>
            <a:r>
              <a:rPr lang="en-PH" altLang="en-US" dirty="0"/>
              <a:t>Age more than 55 </a:t>
            </a:r>
            <a:r>
              <a:rPr lang="en-PH" altLang="en-US" dirty="0" err="1"/>
              <a:t>y.o</a:t>
            </a:r>
            <a:r>
              <a:rPr lang="en-PH" altLang="en-US" dirty="0" smtClean="0"/>
              <a:t>.</a:t>
            </a:r>
          </a:p>
          <a:p>
            <a:endParaRPr lang="en-PH" altLang="en-US" dirty="0"/>
          </a:p>
          <a:p>
            <a:r>
              <a:rPr lang="en-PH" altLang="en-US" dirty="0"/>
              <a:t>Those with ALARM features</a:t>
            </a:r>
          </a:p>
          <a:p>
            <a:pPr lvl="1"/>
            <a:r>
              <a:rPr lang="en-PH" altLang="en-US" dirty="0"/>
              <a:t>Bleeding</a:t>
            </a:r>
          </a:p>
          <a:p>
            <a:pPr lvl="1"/>
            <a:r>
              <a:rPr lang="en-PH" altLang="en-US" dirty="0"/>
              <a:t>Anemia</a:t>
            </a:r>
          </a:p>
          <a:p>
            <a:pPr lvl="1"/>
            <a:r>
              <a:rPr lang="en-PH" altLang="en-US" dirty="0"/>
              <a:t>Early satiety</a:t>
            </a:r>
          </a:p>
          <a:p>
            <a:pPr lvl="1"/>
            <a:r>
              <a:rPr lang="en-PH" altLang="en-US" dirty="0"/>
              <a:t>Unexplained wt. loss (&gt;10% body weight)</a:t>
            </a:r>
          </a:p>
          <a:p>
            <a:pPr lvl="1"/>
            <a:r>
              <a:rPr lang="en-PH" altLang="en-US" dirty="0"/>
              <a:t>Progressive dysphagia</a:t>
            </a:r>
          </a:p>
          <a:p>
            <a:pPr lvl="1"/>
            <a:r>
              <a:rPr lang="en-PH" altLang="en-US" dirty="0"/>
              <a:t>Odynophagia</a:t>
            </a:r>
          </a:p>
          <a:p>
            <a:pPr lvl="1"/>
            <a:r>
              <a:rPr lang="en-PH" altLang="en-US" dirty="0"/>
              <a:t>Persistent vomiting</a:t>
            </a:r>
          </a:p>
          <a:p>
            <a:pPr lvl="1"/>
            <a:endParaRPr lang="en-PH" altLang="en-US" dirty="0"/>
          </a:p>
        </p:txBody>
      </p:sp>
    </p:spTree>
    <p:extLst>
      <p:ext uri="{BB962C8B-B14F-4D97-AF65-F5344CB8AC3E}">
        <p14:creationId xmlns:p14="http://schemas.microsoft.com/office/powerpoint/2010/main" val="445788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604381" y="331788"/>
            <a:ext cx="10373638" cy="819150"/>
          </a:xfrm>
        </p:spPr>
        <p:txBody>
          <a:bodyPr>
            <a:normAutofit fontScale="90000"/>
          </a:bodyPr>
          <a:lstStyle/>
          <a:p>
            <a:pPr algn="ctr"/>
            <a:r>
              <a:rPr lang="en-PH" altLang="en-US" sz="3600" b="1" i="1" dirty="0"/>
              <a:t>Algorithm for the management of uninvestigated </a:t>
            </a:r>
            <a:r>
              <a:rPr lang="en-PH" altLang="en-US" sz="3600" b="1" i="1" dirty="0" smtClean="0"/>
              <a:t>dyspepsia</a:t>
            </a:r>
            <a:endParaRPr lang="en-PH" altLang="en-US" b="1" i="1" dirty="0"/>
          </a:p>
        </p:txBody>
      </p:sp>
      <p:sp>
        <p:nvSpPr>
          <p:cNvPr id="104450" name="Content Placeholder 2"/>
          <p:cNvSpPr>
            <a:spLocks noGrp="1"/>
          </p:cNvSpPr>
          <p:nvPr>
            <p:ph idx="1"/>
          </p:nvPr>
        </p:nvSpPr>
        <p:spPr>
          <a:xfrm>
            <a:off x="1965325" y="1570038"/>
            <a:ext cx="8229600" cy="4983162"/>
          </a:xfrm>
        </p:spPr>
        <p:txBody>
          <a:bodyPr/>
          <a:lstStyle/>
          <a:p>
            <a:endParaRPr lang="en-PH" altLang="en-US" dirty="0"/>
          </a:p>
        </p:txBody>
      </p:sp>
      <p:sp>
        <p:nvSpPr>
          <p:cNvPr id="4" name="Rectangle 3"/>
          <p:cNvSpPr/>
          <p:nvPr/>
        </p:nvSpPr>
        <p:spPr>
          <a:xfrm>
            <a:off x="4528457" y="1397681"/>
            <a:ext cx="27432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b="1" dirty="0" err="1">
                <a:solidFill>
                  <a:srgbClr val="FFFF00"/>
                </a:solidFill>
              </a:rPr>
              <a:t>Uninvestigated</a:t>
            </a:r>
            <a:r>
              <a:rPr lang="en-PH" b="1" dirty="0">
                <a:solidFill>
                  <a:srgbClr val="FFFF00"/>
                </a:solidFill>
              </a:rPr>
              <a:t> Dyspepsia</a:t>
            </a:r>
          </a:p>
        </p:txBody>
      </p:sp>
      <p:sp>
        <p:nvSpPr>
          <p:cNvPr id="5" name="Rectangle 4"/>
          <p:cNvSpPr/>
          <p:nvPr/>
        </p:nvSpPr>
        <p:spPr>
          <a:xfrm>
            <a:off x="2590800" y="4830763"/>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b="1" dirty="0">
                <a:solidFill>
                  <a:schemeClr val="bg1"/>
                </a:solidFill>
              </a:rPr>
              <a:t>EGD</a:t>
            </a:r>
          </a:p>
        </p:txBody>
      </p:sp>
      <p:sp>
        <p:nvSpPr>
          <p:cNvPr id="6" name="Rectangle 5"/>
          <p:cNvSpPr/>
          <p:nvPr/>
        </p:nvSpPr>
        <p:spPr>
          <a:xfrm>
            <a:off x="2590800" y="32004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solidFill>
                  <a:srgbClr val="FFFF00"/>
                </a:solidFill>
              </a:rPr>
              <a:t>Age &gt;55 or alarm features</a:t>
            </a:r>
          </a:p>
        </p:txBody>
      </p:sp>
      <p:sp>
        <p:nvSpPr>
          <p:cNvPr id="9" name="Rectangle 8"/>
          <p:cNvSpPr/>
          <p:nvPr/>
        </p:nvSpPr>
        <p:spPr>
          <a:xfrm>
            <a:off x="6172200" y="33528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solidFill>
                  <a:srgbClr val="FFFF00"/>
                </a:solidFill>
              </a:rPr>
              <a:t>HP prevalence</a:t>
            </a:r>
          </a:p>
          <a:p>
            <a:pPr algn="ctr" eaLnBrk="1" hangingPunct="1">
              <a:defRPr/>
            </a:pPr>
            <a:r>
              <a:rPr lang="en-PH" dirty="0">
                <a:solidFill>
                  <a:srgbClr val="FFFF00"/>
                </a:solidFill>
              </a:rPr>
              <a:t>&lt;10%</a:t>
            </a:r>
          </a:p>
        </p:txBody>
      </p:sp>
      <p:sp>
        <p:nvSpPr>
          <p:cNvPr id="10" name="Rectangle 9"/>
          <p:cNvSpPr/>
          <p:nvPr/>
        </p:nvSpPr>
        <p:spPr>
          <a:xfrm>
            <a:off x="8305800" y="33528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rgbClr val="0BD0D9"/>
              </a:buClr>
              <a:buSzPct val="95000"/>
              <a:buFont typeface="Wingdings 2" charset="2"/>
              <a:buChar char=""/>
              <a:defRPr sz="2600">
                <a:solidFill>
                  <a:schemeClr val="tx1"/>
                </a:solidFill>
                <a:latin typeface="Constantia"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9pPr>
          </a:lstStyle>
          <a:p>
            <a:pPr algn="ctr" eaLnBrk="1" hangingPunct="1">
              <a:spcBef>
                <a:spcPct val="0"/>
              </a:spcBef>
              <a:buClrTx/>
              <a:buSzTx/>
              <a:buFontTx/>
              <a:buNone/>
            </a:pPr>
            <a:r>
              <a:rPr lang="en-PH" altLang="en-US" sz="1800" dirty="0">
                <a:solidFill>
                  <a:srgbClr val="FFFF00"/>
                </a:solidFill>
                <a:latin typeface="+mn-lt"/>
                <a:ea typeface="Arial" charset="0"/>
                <a:cs typeface="Arial" charset="0"/>
              </a:rPr>
              <a:t>HP prevalence ≥10%</a:t>
            </a:r>
          </a:p>
        </p:txBody>
      </p:sp>
      <p:sp>
        <p:nvSpPr>
          <p:cNvPr id="11" name="Rectangle 10"/>
          <p:cNvSpPr/>
          <p:nvPr/>
        </p:nvSpPr>
        <p:spPr>
          <a:xfrm>
            <a:off x="8382000" y="41910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solidFill>
                  <a:srgbClr val="FFFF00"/>
                </a:solidFill>
              </a:rPr>
              <a:t>Test and treat for H. pylori</a:t>
            </a:r>
          </a:p>
        </p:txBody>
      </p:sp>
      <p:sp>
        <p:nvSpPr>
          <p:cNvPr id="12" name="Rectangle 11"/>
          <p:cNvSpPr/>
          <p:nvPr/>
        </p:nvSpPr>
        <p:spPr>
          <a:xfrm>
            <a:off x="6248400" y="41910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solidFill>
                  <a:srgbClr val="FFFF00"/>
                </a:solidFill>
              </a:rPr>
              <a:t>PPI trial	</a:t>
            </a:r>
          </a:p>
        </p:txBody>
      </p:sp>
      <p:sp>
        <p:nvSpPr>
          <p:cNvPr id="13" name="Rectangle 12"/>
          <p:cNvSpPr/>
          <p:nvPr/>
        </p:nvSpPr>
        <p:spPr>
          <a:xfrm>
            <a:off x="8382000" y="51054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solidFill>
                  <a:srgbClr val="FFFF00"/>
                </a:solidFill>
              </a:rPr>
              <a:t>PPI trial	</a:t>
            </a:r>
          </a:p>
        </p:txBody>
      </p:sp>
      <p:sp>
        <p:nvSpPr>
          <p:cNvPr id="14" name="Rectangle 13"/>
          <p:cNvSpPr/>
          <p:nvPr/>
        </p:nvSpPr>
        <p:spPr>
          <a:xfrm>
            <a:off x="6248400" y="5029200"/>
            <a:ext cx="1828800" cy="7171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PH" altLang="en-US" dirty="0" smtClean="0">
                <a:solidFill>
                  <a:srgbClr val="FFFF00"/>
                </a:solidFill>
                <a:latin typeface="+mn-lt"/>
              </a:rPr>
              <a:t>Test </a:t>
            </a:r>
            <a:r>
              <a:rPr lang="en-PH" altLang="en-US" dirty="0">
                <a:solidFill>
                  <a:srgbClr val="FFFF00"/>
                </a:solidFill>
                <a:latin typeface="+mn-lt"/>
              </a:rPr>
              <a:t>and treat for H. </a:t>
            </a:r>
            <a:r>
              <a:rPr lang="en-PH" altLang="en-US" dirty="0" smtClean="0">
                <a:solidFill>
                  <a:srgbClr val="FFFF00"/>
                </a:solidFill>
                <a:latin typeface="+mn-lt"/>
              </a:rPr>
              <a:t>pylori</a:t>
            </a:r>
            <a:r>
              <a:rPr lang="en-PH" altLang="en-US" dirty="0">
                <a:solidFill>
                  <a:srgbClr val="FFFF00"/>
                </a:solidFill>
                <a:latin typeface="Constantia" charset="0"/>
              </a:rPr>
              <a:t>	</a:t>
            </a:r>
          </a:p>
        </p:txBody>
      </p:sp>
      <p:sp>
        <p:nvSpPr>
          <p:cNvPr id="15" name="Rectangle 14"/>
          <p:cNvSpPr/>
          <p:nvPr/>
        </p:nvSpPr>
        <p:spPr>
          <a:xfrm>
            <a:off x="8382000" y="60960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dirty="0">
                <a:solidFill>
                  <a:schemeClr val="bg1"/>
                </a:solidFill>
              </a:rPr>
              <a:t>Consider EGD</a:t>
            </a:r>
          </a:p>
        </p:txBody>
      </p:sp>
      <p:sp>
        <p:nvSpPr>
          <p:cNvPr id="16" name="Rectangle 15"/>
          <p:cNvSpPr/>
          <p:nvPr/>
        </p:nvSpPr>
        <p:spPr>
          <a:xfrm>
            <a:off x="6248400" y="6094956"/>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PH" altLang="en-US" dirty="0">
              <a:solidFill>
                <a:srgbClr val="FFFFFF"/>
              </a:solidFill>
              <a:latin typeface="Constantia" charset="0"/>
            </a:endParaRPr>
          </a:p>
          <a:p>
            <a:pPr algn="ctr" eaLnBrk="1" hangingPunct="1"/>
            <a:r>
              <a:rPr lang="en-PH" altLang="en-US" dirty="0">
                <a:solidFill>
                  <a:schemeClr val="bg1"/>
                </a:solidFill>
                <a:latin typeface="+mn-lt"/>
              </a:rPr>
              <a:t>Consider EGD</a:t>
            </a:r>
            <a:r>
              <a:rPr lang="en-PH" altLang="en-US" dirty="0">
                <a:latin typeface="Constantia" charset="0"/>
              </a:rPr>
              <a:t>	</a:t>
            </a:r>
          </a:p>
        </p:txBody>
      </p:sp>
      <p:sp>
        <p:nvSpPr>
          <p:cNvPr id="25" name="Rectangle 24"/>
          <p:cNvSpPr/>
          <p:nvPr/>
        </p:nvSpPr>
        <p:spPr>
          <a:xfrm>
            <a:off x="6934200" y="2438400"/>
            <a:ext cx="1828800" cy="609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rgbClr val="0BD0D9"/>
              </a:buClr>
              <a:buSzPct val="95000"/>
              <a:buFont typeface="Wingdings 2" charset="2"/>
              <a:buChar char=""/>
              <a:defRPr sz="2600">
                <a:solidFill>
                  <a:schemeClr val="tx1"/>
                </a:solidFill>
                <a:latin typeface="Constantia"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9pPr>
          </a:lstStyle>
          <a:p>
            <a:pPr algn="ctr" eaLnBrk="1" hangingPunct="1">
              <a:spcBef>
                <a:spcPct val="0"/>
              </a:spcBef>
              <a:buClrTx/>
              <a:buSzTx/>
              <a:buFontTx/>
              <a:buNone/>
            </a:pPr>
            <a:r>
              <a:rPr lang="en-PH" altLang="en-US" sz="1800" dirty="0">
                <a:solidFill>
                  <a:srgbClr val="FFFF00"/>
                </a:solidFill>
                <a:latin typeface="+mn-lt"/>
                <a:ea typeface="Arial" charset="0"/>
                <a:cs typeface="Arial" charset="0"/>
              </a:rPr>
              <a:t>Age ≤55 or No alarm features</a:t>
            </a:r>
          </a:p>
        </p:txBody>
      </p:sp>
      <p:cxnSp>
        <p:nvCxnSpPr>
          <p:cNvPr id="27" name="Straight Arrow Connector 26"/>
          <p:cNvCxnSpPr/>
          <p:nvPr/>
        </p:nvCxnSpPr>
        <p:spPr>
          <a:xfrm flipH="1">
            <a:off x="3886200" y="2007281"/>
            <a:ext cx="1828800" cy="1040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2"/>
            <a:endCxn id="25" idx="0"/>
          </p:cNvCxnSpPr>
          <p:nvPr/>
        </p:nvCxnSpPr>
        <p:spPr>
          <a:xfrm>
            <a:off x="5900057" y="2007281"/>
            <a:ext cx="1948543" cy="431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57600" y="3810001"/>
            <a:ext cx="0" cy="1020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467600" y="3048000"/>
            <a:ext cx="761999"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245475" y="3048000"/>
            <a:ext cx="51752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3" idx="0"/>
          </p:cNvCxnSpPr>
          <p:nvPr/>
        </p:nvCxnSpPr>
        <p:spPr>
          <a:xfrm>
            <a:off x="9296400" y="4648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315200" y="5746332"/>
            <a:ext cx="0" cy="348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3" idx="2"/>
            <a:endCxn id="15" idx="0"/>
          </p:cNvCxnSpPr>
          <p:nvPr/>
        </p:nvCxnSpPr>
        <p:spPr>
          <a:xfrm>
            <a:off x="9296400" y="57150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474" name="TextBox 48"/>
          <p:cNvSpPr txBox="1">
            <a:spLocks noChangeArrowheads="1"/>
          </p:cNvSpPr>
          <p:nvPr/>
        </p:nvSpPr>
        <p:spPr bwMode="auto">
          <a:xfrm>
            <a:off x="9432926" y="4779056"/>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charset="2"/>
              <a:buChar char=""/>
              <a:defRPr sz="2600">
                <a:solidFill>
                  <a:schemeClr val="tx1"/>
                </a:solidFill>
                <a:latin typeface="Constantia"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9pPr>
          </a:lstStyle>
          <a:p>
            <a:pPr eaLnBrk="1" hangingPunct="1">
              <a:spcBef>
                <a:spcPct val="0"/>
              </a:spcBef>
              <a:buClrTx/>
              <a:buSzTx/>
              <a:buFontTx/>
              <a:buNone/>
            </a:pPr>
            <a:r>
              <a:rPr lang="en-PH" altLang="en-US" sz="1600" dirty="0">
                <a:solidFill>
                  <a:srgbClr val="FF0000"/>
                </a:solidFill>
                <a:latin typeface="Arial" charset="0"/>
              </a:rPr>
              <a:t>Fails</a:t>
            </a:r>
          </a:p>
        </p:txBody>
      </p:sp>
      <p:sp>
        <p:nvSpPr>
          <p:cNvPr id="104475" name="TextBox 49"/>
          <p:cNvSpPr txBox="1">
            <a:spLocks noChangeArrowheads="1"/>
          </p:cNvSpPr>
          <p:nvPr/>
        </p:nvSpPr>
        <p:spPr bwMode="auto">
          <a:xfrm>
            <a:off x="7467601" y="4735514"/>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charset="2"/>
              <a:buChar char=""/>
              <a:defRPr sz="2600">
                <a:solidFill>
                  <a:schemeClr val="tx1"/>
                </a:solidFill>
                <a:latin typeface="Constantia"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9pPr>
          </a:lstStyle>
          <a:p>
            <a:pPr eaLnBrk="1" hangingPunct="1">
              <a:spcBef>
                <a:spcPct val="0"/>
              </a:spcBef>
              <a:buClrTx/>
              <a:buSzTx/>
              <a:buFontTx/>
              <a:buNone/>
            </a:pPr>
            <a:r>
              <a:rPr lang="en-PH" altLang="en-US" sz="1600" dirty="0">
                <a:solidFill>
                  <a:srgbClr val="FF0000"/>
                </a:solidFill>
                <a:latin typeface="Arial" charset="0"/>
              </a:rPr>
              <a:t>Fails</a:t>
            </a:r>
          </a:p>
        </p:txBody>
      </p:sp>
      <p:sp>
        <p:nvSpPr>
          <p:cNvPr id="104476" name="TextBox 50"/>
          <p:cNvSpPr txBox="1">
            <a:spLocks noChangeArrowheads="1"/>
          </p:cNvSpPr>
          <p:nvPr/>
        </p:nvSpPr>
        <p:spPr bwMode="auto">
          <a:xfrm>
            <a:off x="7467601" y="5696856"/>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charset="2"/>
              <a:buChar char=""/>
              <a:defRPr sz="2600">
                <a:solidFill>
                  <a:schemeClr val="tx1"/>
                </a:solidFill>
                <a:latin typeface="Constantia"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9pPr>
          </a:lstStyle>
          <a:p>
            <a:pPr eaLnBrk="1" hangingPunct="1">
              <a:spcBef>
                <a:spcPct val="0"/>
              </a:spcBef>
              <a:buClrTx/>
              <a:buSzTx/>
              <a:buFontTx/>
              <a:buNone/>
            </a:pPr>
            <a:r>
              <a:rPr lang="en-PH" altLang="en-US" sz="1600" dirty="0">
                <a:solidFill>
                  <a:srgbClr val="FF0000"/>
                </a:solidFill>
                <a:latin typeface="Arial" charset="0"/>
              </a:rPr>
              <a:t>Fails</a:t>
            </a:r>
          </a:p>
        </p:txBody>
      </p:sp>
      <p:sp>
        <p:nvSpPr>
          <p:cNvPr id="104477" name="TextBox 51"/>
          <p:cNvSpPr txBox="1">
            <a:spLocks noChangeArrowheads="1"/>
          </p:cNvSpPr>
          <p:nvPr/>
        </p:nvSpPr>
        <p:spPr bwMode="auto">
          <a:xfrm>
            <a:off x="9448801" y="5715000"/>
            <a:ext cx="61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charset="2"/>
              <a:buChar char=""/>
              <a:defRPr sz="2600">
                <a:solidFill>
                  <a:schemeClr val="tx1"/>
                </a:solidFill>
                <a:latin typeface="Constantia"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defRPr>
            </a:lvl9pPr>
          </a:lstStyle>
          <a:p>
            <a:pPr eaLnBrk="1" hangingPunct="1">
              <a:spcBef>
                <a:spcPct val="0"/>
              </a:spcBef>
              <a:buClrTx/>
              <a:buSzTx/>
              <a:buFontTx/>
              <a:buNone/>
            </a:pPr>
            <a:r>
              <a:rPr lang="en-PH" altLang="en-US" sz="1600" dirty="0">
                <a:solidFill>
                  <a:srgbClr val="FF0000"/>
                </a:solidFill>
                <a:latin typeface="Arial" charset="0"/>
              </a:rPr>
              <a:t>Fails</a:t>
            </a:r>
          </a:p>
        </p:txBody>
      </p:sp>
      <p:cxnSp>
        <p:nvCxnSpPr>
          <p:cNvPr id="30" name="Straight Arrow Connector 29"/>
          <p:cNvCxnSpPr/>
          <p:nvPr/>
        </p:nvCxnSpPr>
        <p:spPr>
          <a:xfrm>
            <a:off x="7271657" y="3962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15200" y="48006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1" idx="0"/>
          </p:cNvCxnSpPr>
          <p:nvPr/>
        </p:nvCxnSpPr>
        <p:spPr>
          <a:xfrm>
            <a:off x="9296400" y="39624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399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PH" altLang="en-US" sz="3200" b="1" dirty="0">
                <a:solidFill>
                  <a:srgbClr val="C00000"/>
                </a:solidFill>
              </a:rPr>
              <a:t>Alarm features and identification of structural disease in uninvestigated dyspepsia</a:t>
            </a:r>
          </a:p>
        </p:txBody>
      </p:sp>
      <p:sp>
        <p:nvSpPr>
          <p:cNvPr id="107522" name="Content Placeholder 2"/>
          <p:cNvSpPr>
            <a:spLocks noGrp="1"/>
          </p:cNvSpPr>
          <p:nvPr>
            <p:ph idx="1"/>
          </p:nvPr>
        </p:nvSpPr>
        <p:spPr>
          <a:xfrm>
            <a:off x="464456" y="1690688"/>
            <a:ext cx="5751286" cy="4351338"/>
          </a:xfrm>
        </p:spPr>
        <p:txBody>
          <a:bodyPr>
            <a:normAutofit/>
          </a:bodyPr>
          <a:lstStyle/>
          <a:p>
            <a:pPr algn="just"/>
            <a:r>
              <a:rPr lang="en-PH" altLang="en-US" sz="2600" dirty="0"/>
              <a:t>Risk of malignancy increases with age and therefore empirical therapy is NOT currently recommended in individuals over 55 </a:t>
            </a:r>
            <a:r>
              <a:rPr lang="en-PH" altLang="en-US" sz="2600" dirty="0" smtClean="0"/>
              <a:t>y/o </a:t>
            </a:r>
            <a:r>
              <a:rPr lang="en-PH" altLang="en-US" sz="2600" dirty="0"/>
              <a:t>who develop </a:t>
            </a:r>
            <a:r>
              <a:rPr lang="en-PH" altLang="en-US" sz="2600" u="sng" dirty="0"/>
              <a:t>new</a:t>
            </a:r>
            <a:r>
              <a:rPr lang="en-PH" altLang="en-US" sz="2600" dirty="0"/>
              <a:t> </a:t>
            </a:r>
            <a:r>
              <a:rPr lang="en-PH" altLang="en-US" sz="2600" dirty="0" smtClean="0"/>
              <a:t>dyspeptic symptoms</a:t>
            </a:r>
          </a:p>
          <a:p>
            <a:pPr algn="just"/>
            <a:endParaRPr lang="en-PH" altLang="en-US" sz="2600" dirty="0" smtClean="0"/>
          </a:p>
          <a:p>
            <a:pPr algn="just"/>
            <a:r>
              <a:rPr lang="en-PH" altLang="en-US" sz="2600" dirty="0" smtClean="0"/>
              <a:t>Must </a:t>
            </a:r>
            <a:r>
              <a:rPr lang="en-PH" altLang="en-US" sz="2600" dirty="0"/>
              <a:t>rule out PUD, </a:t>
            </a:r>
            <a:r>
              <a:rPr lang="en-PH" altLang="en-US" sz="2600" dirty="0" err="1" smtClean="0"/>
              <a:t>esophago-gastgric</a:t>
            </a:r>
            <a:r>
              <a:rPr lang="en-PH" altLang="en-US" sz="2600" dirty="0" smtClean="0"/>
              <a:t> </a:t>
            </a:r>
            <a:r>
              <a:rPr lang="en-PH" altLang="en-US" sz="2600" dirty="0"/>
              <a:t>malignancy, and other rare upper GI </a:t>
            </a:r>
            <a:r>
              <a:rPr lang="en-PH" altLang="en-US" sz="2600" dirty="0" smtClean="0"/>
              <a:t>disease</a:t>
            </a:r>
            <a:endParaRPr lang="en-PH" altLang="en-US" sz="2600" dirty="0"/>
          </a:p>
        </p:txBody>
      </p:sp>
      <p:sp>
        <p:nvSpPr>
          <p:cNvPr id="2" name="Rectangle 1"/>
          <p:cNvSpPr/>
          <p:nvPr/>
        </p:nvSpPr>
        <p:spPr>
          <a:xfrm>
            <a:off x="6487886" y="1690688"/>
            <a:ext cx="5239658" cy="3754874"/>
          </a:xfrm>
          <a:prstGeom prst="rect">
            <a:avLst/>
          </a:prstGeom>
          <a:solidFill>
            <a:schemeClr val="accent2">
              <a:lumMod val="20000"/>
              <a:lumOff val="80000"/>
            </a:schemeClr>
          </a:solidFill>
        </p:spPr>
        <p:txBody>
          <a:bodyPr wrap="square">
            <a:spAutoFit/>
          </a:bodyPr>
          <a:lstStyle/>
          <a:p>
            <a:r>
              <a:rPr lang="en-PH" altLang="en-US" sz="2800" dirty="0" smtClean="0">
                <a:solidFill>
                  <a:srgbClr val="C00000"/>
                </a:solidFill>
              </a:rPr>
              <a:t>Additional Alarm Features Indicative of Structural Disease: </a:t>
            </a:r>
          </a:p>
          <a:p>
            <a:pPr marL="285750" indent="-285750">
              <a:buFont typeface="Arial" charset="0"/>
              <a:buChar char="•"/>
            </a:pPr>
            <a:r>
              <a:rPr lang="en-PH" altLang="en-US" sz="2600" dirty="0" smtClean="0"/>
              <a:t>Jaundice</a:t>
            </a:r>
            <a:endParaRPr lang="en-PH" altLang="en-US" sz="2600" dirty="0"/>
          </a:p>
          <a:p>
            <a:pPr marL="285750" indent="-285750">
              <a:buFont typeface="Arial" charset="0"/>
              <a:buChar char="•"/>
            </a:pPr>
            <a:r>
              <a:rPr lang="en-PH" altLang="en-US" sz="2600" dirty="0"/>
              <a:t>Abdominal mass</a:t>
            </a:r>
          </a:p>
          <a:p>
            <a:pPr marL="285750" indent="-285750">
              <a:buFont typeface="Arial" charset="0"/>
              <a:buChar char="•"/>
            </a:pPr>
            <a:r>
              <a:rPr lang="en-PH" altLang="en-US" sz="2600" dirty="0"/>
              <a:t>Lymphadenopathy</a:t>
            </a:r>
          </a:p>
          <a:p>
            <a:pPr marL="285750" indent="-285750">
              <a:buFont typeface="Arial" charset="0"/>
              <a:buChar char="•"/>
            </a:pPr>
            <a:r>
              <a:rPr lang="en-PH" altLang="en-US" sz="2600" dirty="0"/>
              <a:t>Family history of upper GIT CA</a:t>
            </a:r>
          </a:p>
          <a:p>
            <a:pPr marL="285750" indent="-285750">
              <a:buFont typeface="Arial" charset="0"/>
              <a:buChar char="•"/>
            </a:pPr>
            <a:r>
              <a:rPr lang="en-PH" altLang="en-US" sz="2600" dirty="0"/>
              <a:t>History of peptic ulcer</a:t>
            </a:r>
          </a:p>
          <a:p>
            <a:pPr marL="285750" indent="-285750">
              <a:buFont typeface="Arial" charset="0"/>
              <a:buChar char="•"/>
            </a:pPr>
            <a:r>
              <a:rPr lang="en-PH" altLang="en-US" sz="2600" dirty="0"/>
              <a:t>Previous gastric surgery or malignancy</a:t>
            </a:r>
          </a:p>
        </p:txBody>
      </p:sp>
    </p:spTree>
    <p:extLst>
      <p:ext uri="{BB962C8B-B14F-4D97-AF65-F5344CB8AC3E}">
        <p14:creationId xmlns:p14="http://schemas.microsoft.com/office/powerpoint/2010/main" val="89080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55000"/>
            <a:extLst>
              <a:ext uri="{28A0092B-C50C-407E-A947-70E740481C1C}">
                <a14:useLocalDpi xmlns:a14="http://schemas.microsoft.com/office/drawing/2010/main" val="0"/>
              </a:ext>
            </a:extLst>
          </a:blip>
          <a:srcRect l="3757"/>
          <a:stretch/>
        </p:blipFill>
        <p:spPr>
          <a:xfrm>
            <a:off x="-1402915" y="0"/>
            <a:ext cx="17189365" cy="6858000"/>
          </a:xfrm>
          <a:prstGeom prst="rect">
            <a:avLst/>
          </a:prstGeom>
        </p:spPr>
      </p:pic>
      <p:sp>
        <p:nvSpPr>
          <p:cNvPr id="4" name="Title 3"/>
          <p:cNvSpPr>
            <a:spLocks noGrp="1"/>
          </p:cNvSpPr>
          <p:nvPr>
            <p:ph type="ctrTitle"/>
          </p:nvPr>
        </p:nvSpPr>
        <p:spPr>
          <a:xfrm>
            <a:off x="286657" y="203200"/>
            <a:ext cx="7851648" cy="8686800"/>
          </a:xfrm>
          <a:ln>
            <a:miter lim="800000"/>
            <a:headEnd/>
            <a:tailEnd/>
          </a:ln>
          <a:extLst/>
        </p:spPr>
        <p:txBody>
          <a:bodyPr>
            <a:normAutofit fontScale="90000"/>
          </a:bodyPr>
          <a:lstStyle/>
          <a:p>
            <a:pPr eaLnBrk="1" hangingPunct="1">
              <a:defRPr/>
            </a:pPr>
            <a:r>
              <a:rPr lang="en-PH" dirty="0" smtClean="0"/>
              <a:t/>
            </a:r>
            <a:br>
              <a:rPr lang="en-PH" dirty="0" smtClean="0"/>
            </a:br>
            <a:r>
              <a:rPr lang="en-PH" dirty="0"/>
              <a:t/>
            </a:r>
            <a:br>
              <a:rPr lang="en-PH" dirty="0"/>
            </a:br>
            <a:r>
              <a:rPr lang="en-PH" dirty="0" smtClean="0"/>
              <a:t/>
            </a:r>
            <a:br>
              <a:rPr lang="en-PH" dirty="0" smtClean="0"/>
            </a:br>
            <a:r>
              <a:rPr lang="en-PH" dirty="0"/>
              <a:t/>
            </a:r>
            <a:br>
              <a:rPr lang="en-PH" dirty="0"/>
            </a:br>
            <a:r>
              <a:rPr lang="en-PH" dirty="0" smtClean="0">
                <a:solidFill>
                  <a:srgbClr val="FFFF00"/>
                </a:solidFill>
              </a:rPr>
              <a:t/>
            </a:r>
            <a:br>
              <a:rPr lang="en-PH" dirty="0" smtClean="0">
                <a:solidFill>
                  <a:srgbClr val="FFFF00"/>
                </a:solidFill>
              </a:rPr>
            </a:br>
            <a:r>
              <a:rPr lang="en-PH" b="1" dirty="0">
                <a:solidFill>
                  <a:srgbClr val="FFFF00"/>
                </a:solidFill>
              </a:rPr>
              <a:t/>
            </a:r>
            <a:br>
              <a:rPr lang="en-PH" b="1" dirty="0">
                <a:solidFill>
                  <a:srgbClr val="FFFF00"/>
                </a:solidFill>
              </a:rPr>
            </a:br>
            <a:r>
              <a:rPr lang="en-PH" sz="4900" b="1" dirty="0">
                <a:solidFill>
                  <a:srgbClr val="FFFF00"/>
                </a:solidFill>
              </a:rPr>
              <a:t>In patients with alarm features, and in older </a:t>
            </a:r>
            <a:r>
              <a:rPr lang="en-PH" sz="4900" b="1" dirty="0" smtClean="0">
                <a:solidFill>
                  <a:srgbClr val="FFFF00"/>
                </a:solidFill>
              </a:rPr>
              <a:t>patients &gt;</a:t>
            </a:r>
            <a:r>
              <a:rPr lang="en-PH" sz="4900" b="1" dirty="0">
                <a:solidFill>
                  <a:srgbClr val="FFFF00"/>
                </a:solidFill>
              </a:rPr>
              <a:t>55 </a:t>
            </a:r>
            <a:r>
              <a:rPr lang="en-PH" sz="4900" b="1" dirty="0" smtClean="0">
                <a:solidFill>
                  <a:srgbClr val="FFFF00"/>
                </a:solidFill>
              </a:rPr>
              <a:t>y/o </a:t>
            </a:r>
            <a:r>
              <a:rPr lang="en-PH" sz="4900" b="1" dirty="0">
                <a:solidFill>
                  <a:srgbClr val="FFFF00"/>
                </a:solidFill>
              </a:rPr>
              <a:t>with new symptoms, prompt EGD is considered gold standard to ensure that malignancy has not been missed</a:t>
            </a:r>
            <a:br>
              <a:rPr lang="en-PH" sz="4900" b="1" dirty="0">
                <a:solidFill>
                  <a:srgbClr val="FFFF00"/>
                </a:solidFill>
              </a:rPr>
            </a:br>
            <a:r>
              <a:rPr lang="en-PH" sz="4900" b="1" dirty="0">
                <a:solidFill>
                  <a:srgbClr val="FFFF00"/>
                </a:solidFill>
              </a:rPr>
              <a:t/>
            </a:r>
            <a:br>
              <a:rPr lang="en-PH" sz="4900" b="1" dirty="0">
                <a:solidFill>
                  <a:srgbClr val="FFFF00"/>
                </a:solidFill>
              </a:rPr>
            </a:br>
            <a:r>
              <a:rPr lang="en-US" sz="2700" b="1" i="1" dirty="0">
                <a:solidFill>
                  <a:schemeClr val="bg1"/>
                </a:solidFill>
                <a:latin typeface="+mn-lt"/>
              </a:rPr>
              <a:t>American Journal of Gastroenterology 2005</a:t>
            </a:r>
            <a:br>
              <a:rPr lang="en-US" sz="2700" b="1" i="1" dirty="0">
                <a:solidFill>
                  <a:schemeClr val="bg1"/>
                </a:solidFill>
                <a:latin typeface="+mn-lt"/>
              </a:rPr>
            </a:br>
            <a:r>
              <a:rPr lang="en-US" sz="2700" b="1" dirty="0">
                <a:latin typeface="+mn-lt"/>
              </a:rPr>
              <a:t/>
            </a:r>
            <a:br>
              <a:rPr lang="en-US" sz="2700" b="1" dirty="0">
                <a:latin typeface="+mn-lt"/>
              </a:rPr>
            </a:br>
            <a:r>
              <a:rPr lang="en-PH" dirty="0"/>
              <a:t/>
            </a:r>
            <a:br>
              <a:rPr lang="en-PH" dirty="0"/>
            </a:br>
            <a:r>
              <a:rPr lang="en-PH" dirty="0" smtClean="0"/>
              <a:t/>
            </a:r>
            <a:br>
              <a:rPr lang="en-PH" dirty="0" smtClean="0"/>
            </a:br>
            <a:r>
              <a:rPr lang="en-PH" dirty="0" smtClean="0"/>
              <a:t/>
            </a:r>
            <a:br>
              <a:rPr lang="en-PH" dirty="0" smtClean="0"/>
            </a:br>
            <a:endParaRPr lang="en-PH" dirty="0"/>
          </a:p>
        </p:txBody>
      </p:sp>
    </p:spTree>
    <p:extLst>
      <p:ext uri="{BB962C8B-B14F-4D97-AF65-F5344CB8AC3E}">
        <p14:creationId xmlns:p14="http://schemas.microsoft.com/office/powerpoint/2010/main" val="1803556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4036</Words>
  <Application>Microsoft Macintosh PowerPoint</Application>
  <PresentationFormat>Widescreen</PresentationFormat>
  <Paragraphs>342</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Abadi MT Condensed Extra Bold</vt:lpstr>
      <vt:lpstr>Calibri</vt:lpstr>
      <vt:lpstr>Calibri Light</vt:lpstr>
      <vt:lpstr>Constantia</vt:lpstr>
      <vt:lpstr>Wingdings</vt:lpstr>
      <vt:lpstr>Wingdings 2</vt:lpstr>
      <vt:lpstr>Arial</vt:lpstr>
      <vt:lpstr>Office Theme</vt:lpstr>
      <vt:lpstr>APPROACH IN THE DIAGNOSIS AND MANAGEMENT OF DYSPEPSIA &amp; GERD</vt:lpstr>
      <vt:lpstr>DYSPEPSIA</vt:lpstr>
      <vt:lpstr>DYSPEPSIA</vt:lpstr>
      <vt:lpstr>Rome IV Diagnostic Criteria for Functional Dyspepsia*</vt:lpstr>
      <vt:lpstr>ROME IV CLASSIFICATION OF FUNCTIONAL DYSPEPSIA</vt:lpstr>
      <vt:lpstr>Indications for Diagnostic Testing with Endoscopy:</vt:lpstr>
      <vt:lpstr>Algorithm for the management of uninvestigated dyspepsia</vt:lpstr>
      <vt:lpstr>Alarm features and identification of structural disease in uninvestigated dyspepsia</vt:lpstr>
      <vt:lpstr>      In patients with alarm features, and in older patients &gt;55 y/o with new symptoms, prompt EGD is considered gold standard to ensure that malignancy has not been missed  American Journal of Gastroenterology 2005     </vt:lpstr>
      <vt:lpstr>TREATMENT</vt:lpstr>
      <vt:lpstr>Treatment of choice for H. pylori infected patients</vt:lpstr>
      <vt:lpstr>Treatment of choice for H. pylori infected patients</vt:lpstr>
      <vt:lpstr>Management of Functional Dyspepsia</vt:lpstr>
      <vt:lpstr>PROTON PUMP INHIBITORS</vt:lpstr>
      <vt:lpstr>TREATMENT </vt:lpstr>
      <vt:lpstr>TREATMENT </vt:lpstr>
      <vt:lpstr>TREATMENT </vt:lpstr>
      <vt:lpstr>TREATMENT </vt:lpstr>
      <vt:lpstr>ADVISE</vt:lpstr>
      <vt:lpstr>Gastroesophageal Reflux Disease (GERD)</vt:lpstr>
      <vt:lpstr>GERD:  (GASTROESOPHAGEAL  REFLUX DISEASE)</vt:lpstr>
      <vt:lpstr>Three dominant mechanisms of esophagogastric junction incompetence:</vt:lpstr>
      <vt:lpstr>Symptoms</vt:lpstr>
      <vt:lpstr>Symptoms</vt:lpstr>
      <vt:lpstr>Establishing The Diagnosis of GERD</vt:lpstr>
      <vt:lpstr>PowerPoint Presentation</vt:lpstr>
      <vt:lpstr>Alarm Symptoms</vt:lpstr>
      <vt:lpstr>Diagnostic Testing for GERD</vt:lpstr>
      <vt:lpstr>Diagnostic Testing for GERD</vt:lpstr>
      <vt:lpstr>Initial diagnostic studies are NOT warranted for patients with typical GERD symptoms suggesting uncomplicated reflux disease.</vt:lpstr>
      <vt:lpstr>Treatment Goals </vt:lpstr>
      <vt:lpstr>Which of the ff. would you recommend for the management of GERD?</vt:lpstr>
      <vt:lpstr>Management of GERD Recommendations</vt:lpstr>
      <vt:lpstr>Management of GERD Recommendations</vt:lpstr>
      <vt:lpstr>Management of GERD Recommendations</vt:lpstr>
      <vt:lpstr>Surgical Options for GERD</vt:lpstr>
      <vt:lpstr>Extraesophageal Presentations of GERD, Asthma, Chronic Cough, and Laryngitis</vt:lpstr>
      <vt:lpstr>GERD Refractory to Treatment w/ PPIs</vt:lpstr>
      <vt:lpstr>When To Refer:</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IN THE DIAGNOSIS AND MANAGEMENT OF DYSPEPSIA &amp; GERD</dc:title>
  <dc:creator>Microsoft Office User</dc:creator>
  <cp:lastModifiedBy>Microsoft Office User</cp:lastModifiedBy>
  <cp:revision>25</cp:revision>
  <dcterms:created xsi:type="dcterms:W3CDTF">2020-08-12T15:35:45Z</dcterms:created>
  <dcterms:modified xsi:type="dcterms:W3CDTF">2020-08-13T16:51:57Z</dcterms:modified>
</cp:coreProperties>
</file>