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3"/>
  </p:notesMasterIdLst>
  <p:sldIdLst>
    <p:sldId id="282" r:id="rId2"/>
    <p:sldId id="257" r:id="rId3"/>
    <p:sldId id="258" r:id="rId4"/>
    <p:sldId id="260" r:id="rId5"/>
    <p:sldId id="259" r:id="rId6"/>
    <p:sldId id="261" r:id="rId7"/>
    <p:sldId id="262" r:id="rId8"/>
    <p:sldId id="265" r:id="rId9"/>
    <p:sldId id="274" r:id="rId10"/>
    <p:sldId id="275" r:id="rId11"/>
    <p:sldId id="278" r:id="rId12"/>
    <p:sldId id="277" r:id="rId13"/>
    <p:sldId id="266" r:id="rId14"/>
    <p:sldId id="276" r:id="rId15"/>
    <p:sldId id="279" r:id="rId16"/>
    <p:sldId id="280" r:id="rId17"/>
    <p:sldId id="269" r:id="rId18"/>
    <p:sldId id="270" r:id="rId19"/>
    <p:sldId id="281" r:id="rId20"/>
    <p:sldId id="272"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39" autoAdjust="0"/>
    <p:restoredTop sz="85815"/>
  </p:normalViewPr>
  <p:slideViewPr>
    <p:cSldViewPr snapToGrid="0" showGuides="1">
      <p:cViewPr>
        <p:scale>
          <a:sx n="71" d="100"/>
          <a:sy n="71" d="100"/>
        </p:scale>
        <p:origin x="664" y="6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D0D3E9-E414-A54C-B21B-B82CFEAF76D8}" type="datetimeFigureOut">
              <a:rPr lang="en-US" smtClean="0"/>
              <a:t>8/15/20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274B14-3978-BB49-9F6C-6A37F5A659C1}" type="slidenum">
              <a:rPr lang="en-US" smtClean="0"/>
              <a:t>‹#›</a:t>
            </a:fld>
            <a:endParaRPr lang="en-US"/>
          </a:p>
        </p:txBody>
      </p:sp>
    </p:spTree>
    <p:extLst>
      <p:ext uri="{BB962C8B-B14F-4D97-AF65-F5344CB8AC3E}">
        <p14:creationId xmlns:p14="http://schemas.microsoft.com/office/powerpoint/2010/main" val="1264245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274B14-3978-BB49-9F6C-6A37F5A659C1}" type="slidenum">
              <a:rPr lang="en-US" smtClean="0"/>
              <a:t>17</a:t>
            </a:fld>
            <a:endParaRPr lang="en-US"/>
          </a:p>
        </p:txBody>
      </p:sp>
    </p:spTree>
    <p:extLst>
      <p:ext uri="{BB962C8B-B14F-4D97-AF65-F5344CB8AC3E}">
        <p14:creationId xmlns:p14="http://schemas.microsoft.com/office/powerpoint/2010/main" val="977990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can be used if symptoms arise and it can reduce the severity of symptoms and duration of the reaction.</a:t>
            </a:r>
          </a:p>
          <a:p>
            <a:endParaRPr lang="en-US" dirty="0"/>
          </a:p>
        </p:txBody>
      </p:sp>
      <p:sp>
        <p:nvSpPr>
          <p:cNvPr id="4" name="Slide Number Placeholder 3"/>
          <p:cNvSpPr>
            <a:spLocks noGrp="1"/>
          </p:cNvSpPr>
          <p:nvPr>
            <p:ph type="sldNum" sz="quarter" idx="10"/>
          </p:nvPr>
        </p:nvSpPr>
        <p:spPr/>
        <p:txBody>
          <a:bodyPr/>
          <a:lstStyle/>
          <a:p>
            <a:fld id="{1E274B14-3978-BB49-9F6C-6A37F5A659C1}" type="slidenum">
              <a:rPr lang="en-US" smtClean="0"/>
              <a:t>18</a:t>
            </a:fld>
            <a:endParaRPr lang="en-US"/>
          </a:p>
        </p:txBody>
      </p:sp>
    </p:spTree>
    <p:extLst>
      <p:ext uri="{BB962C8B-B14F-4D97-AF65-F5344CB8AC3E}">
        <p14:creationId xmlns:p14="http://schemas.microsoft.com/office/powerpoint/2010/main" val="2080496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OPEN WOUND: 2 Doxycycline 100mg capsules OD for 3-5 days</a:t>
            </a:r>
          </a:p>
          <a:p>
            <a:r>
              <a:rPr lang="en-US" dirty="0" smtClean="0"/>
              <a:t>- HIGH RISK (WITH CONTINUOUS EXPOSURE): 2 caps, 100mg OD every week until out of the exposure.</a:t>
            </a:r>
          </a:p>
          <a:p>
            <a:r>
              <a:rPr lang="en-US" dirty="0" smtClean="0"/>
              <a:t>- PREGNANTS: Azithromycin 1gm on Day 1, then 500mg on Day 2, 500mg on Day 3</a:t>
            </a:r>
          </a:p>
          <a:p>
            <a:endParaRPr lang="en-US" dirty="0"/>
          </a:p>
        </p:txBody>
      </p:sp>
      <p:sp>
        <p:nvSpPr>
          <p:cNvPr id="4" name="Slide Number Placeholder 3"/>
          <p:cNvSpPr>
            <a:spLocks noGrp="1"/>
          </p:cNvSpPr>
          <p:nvPr>
            <p:ph type="sldNum" sz="quarter" idx="10"/>
          </p:nvPr>
        </p:nvSpPr>
        <p:spPr/>
        <p:txBody>
          <a:bodyPr/>
          <a:lstStyle/>
          <a:p>
            <a:fld id="{1E274B14-3978-BB49-9F6C-6A37F5A659C1}" type="slidenum">
              <a:rPr lang="en-US" smtClean="0"/>
              <a:t>20</a:t>
            </a:fld>
            <a:endParaRPr lang="en-US"/>
          </a:p>
        </p:txBody>
      </p:sp>
    </p:spTree>
    <p:extLst>
      <p:ext uri="{BB962C8B-B14F-4D97-AF65-F5344CB8AC3E}">
        <p14:creationId xmlns:p14="http://schemas.microsoft.com/office/powerpoint/2010/main" val="866203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8/15/20</a:t>
            </a:fld>
            <a:endParaRPr lang="en-US" dirty="0"/>
          </a:p>
        </p:txBody>
      </p:sp>
      <p:sp>
        <p:nvSpPr>
          <p:cNvPr id="5" name="Footer Placeholder 4">
            <a:extLst>
              <a:ext uri="{FF2B5EF4-FFF2-40B4-BE49-F238E27FC236}">
                <a16:creationId xmlns=""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5091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8/15/20</a:t>
            </a:fld>
            <a:endParaRPr lang="en-US" dirty="0"/>
          </a:p>
        </p:txBody>
      </p:sp>
      <p:sp>
        <p:nvSpPr>
          <p:cNvPr id="8" name="Footer Placeholder 7">
            <a:extLst>
              <a:ext uri="{FF2B5EF4-FFF2-40B4-BE49-F238E27FC236}">
                <a16:creationId xmlns=""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97954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8/15/20</a:t>
            </a:fld>
            <a:endParaRPr lang="en-US" dirty="0"/>
          </a:p>
        </p:txBody>
      </p:sp>
      <p:sp>
        <p:nvSpPr>
          <p:cNvPr id="8" name="Footer Placeholder 7">
            <a:extLst>
              <a:ext uri="{FF2B5EF4-FFF2-40B4-BE49-F238E27FC236}">
                <a16:creationId xmlns=""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05272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extBox 1"/>
          <p:cNvSpPr txBox="1"/>
          <p:nvPr userDrawn="1"/>
        </p:nvSpPr>
        <p:spPr>
          <a:xfrm>
            <a:off x="203201" y="6477001"/>
            <a:ext cx="1051891" cy="246221"/>
          </a:xfrm>
          <a:prstGeom prst="rect">
            <a:avLst/>
          </a:prstGeom>
          <a:noFill/>
        </p:spPr>
        <p:txBody>
          <a:bodyPr wrap="none" rtlCol="0">
            <a:spAutoFit/>
          </a:bodyPr>
          <a:lstStyle/>
          <a:p>
            <a:r>
              <a:rPr lang="en-US" sz="1000" dirty="0"/>
              <a:t>Copyrights apply</a:t>
            </a:r>
          </a:p>
        </p:txBody>
      </p:sp>
    </p:spTree>
    <p:extLst>
      <p:ext uri="{BB962C8B-B14F-4D97-AF65-F5344CB8AC3E}">
        <p14:creationId xmlns:p14="http://schemas.microsoft.com/office/powerpoint/2010/main" val="16610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8/15/20</a:t>
            </a:fld>
            <a:endParaRPr lang="en-US" dirty="0"/>
          </a:p>
        </p:txBody>
      </p:sp>
      <p:sp>
        <p:nvSpPr>
          <p:cNvPr id="8" name="Footer Placeholder 7">
            <a:extLst>
              <a:ext uri="{FF2B5EF4-FFF2-40B4-BE49-F238E27FC236}">
                <a16:creationId xmlns=""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791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8/15/20</a:t>
            </a:fld>
            <a:endParaRPr lang="en-US" dirty="0"/>
          </a:p>
        </p:txBody>
      </p:sp>
      <p:sp>
        <p:nvSpPr>
          <p:cNvPr id="8" name="Footer Placeholder 7">
            <a:extLst>
              <a:ext uri="{FF2B5EF4-FFF2-40B4-BE49-F238E27FC236}">
                <a16:creationId xmlns=""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2765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8/15/20</a:t>
            </a:fld>
            <a:endParaRPr lang="en-US" dirty="0"/>
          </a:p>
        </p:txBody>
      </p:sp>
      <p:sp>
        <p:nvSpPr>
          <p:cNvPr id="9" name="Footer Placeholder 8">
            <a:extLst>
              <a:ext uri="{FF2B5EF4-FFF2-40B4-BE49-F238E27FC236}">
                <a16:creationId xmlns=""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93582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8/15/20</a:t>
            </a:fld>
            <a:endParaRPr lang="en-US" dirty="0"/>
          </a:p>
        </p:txBody>
      </p:sp>
      <p:sp>
        <p:nvSpPr>
          <p:cNvPr id="11" name="Footer Placeholder 10">
            <a:extLst>
              <a:ext uri="{FF2B5EF4-FFF2-40B4-BE49-F238E27FC236}">
                <a16:creationId xmlns=""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37380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8/15/20</a:t>
            </a:fld>
            <a:endParaRPr lang="en-US" dirty="0"/>
          </a:p>
        </p:txBody>
      </p:sp>
      <p:sp>
        <p:nvSpPr>
          <p:cNvPr id="7" name="Footer Placeholder 6">
            <a:extLst>
              <a:ext uri="{FF2B5EF4-FFF2-40B4-BE49-F238E27FC236}">
                <a16:creationId xmlns=""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983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8/15/20</a:t>
            </a:fld>
            <a:endParaRPr lang="en-US" dirty="0"/>
          </a:p>
        </p:txBody>
      </p:sp>
      <p:sp>
        <p:nvSpPr>
          <p:cNvPr id="3" name="Footer Placeholder 2">
            <a:extLst>
              <a:ext uri="{FF2B5EF4-FFF2-40B4-BE49-F238E27FC236}">
                <a16:creationId xmlns=""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6482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8/15/20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748230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8/15/20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639861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8/15/20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238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72" r:id="rId5"/>
    <p:sldLayoutId id="2147483666" r:id="rId6"/>
    <p:sldLayoutId id="2147483667" r:id="rId7"/>
    <p:sldLayoutId id="2147483668" r:id="rId8"/>
    <p:sldLayoutId id="2147483671" r:id="rId9"/>
    <p:sldLayoutId id="2147483669" r:id="rId10"/>
    <p:sldLayoutId id="2147483670" r:id="rId11"/>
    <p:sldLayoutId id="2147483674" r:id="rId12"/>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47967"/>
            <a:ext cx="10058400" cy="1450757"/>
          </a:xfrm>
          <a:solidFill>
            <a:schemeClr val="accent6">
              <a:lumMod val="20000"/>
              <a:lumOff val="80000"/>
            </a:schemeClr>
          </a:solidFill>
        </p:spPr>
        <p:txBody>
          <a:bodyPr>
            <a:normAutofit/>
          </a:bodyPr>
          <a:lstStyle/>
          <a:p>
            <a:pPr algn="ctr"/>
            <a:r>
              <a:rPr lang="en-US" sz="8000" b="1" dirty="0" smtClean="0"/>
              <a:t>LEPTOSPIROSIS</a:t>
            </a:r>
            <a:endParaRPr lang="en-US" sz="8000" b="1"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18275"/>
          <a:stretch/>
        </p:blipFill>
        <p:spPr>
          <a:xfrm>
            <a:off x="5095165" y="2114969"/>
            <a:ext cx="2959100" cy="224187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80" y="2219908"/>
            <a:ext cx="3810000" cy="2032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42150" y="2219908"/>
            <a:ext cx="3285946" cy="2136939"/>
          </a:xfrm>
          <a:prstGeom prst="rect">
            <a:avLst/>
          </a:prstGeom>
        </p:spPr>
      </p:pic>
      <p:sp>
        <p:nvSpPr>
          <p:cNvPr id="7" name="TextBox 6"/>
          <p:cNvSpPr txBox="1"/>
          <p:nvPr/>
        </p:nvSpPr>
        <p:spPr>
          <a:xfrm>
            <a:off x="1990165" y="4751294"/>
            <a:ext cx="8408894" cy="830997"/>
          </a:xfrm>
          <a:prstGeom prst="rect">
            <a:avLst/>
          </a:prstGeom>
          <a:noFill/>
        </p:spPr>
        <p:txBody>
          <a:bodyPr wrap="square" rtlCol="0">
            <a:spAutoFit/>
          </a:bodyPr>
          <a:lstStyle/>
          <a:p>
            <a:pPr algn="ctr"/>
            <a:r>
              <a:rPr lang="en-US" sz="2400" dirty="0" smtClean="0"/>
              <a:t>DEPARTMENT OF FAMILY &amp; COMMUNITY MEDICINE</a:t>
            </a:r>
          </a:p>
          <a:p>
            <a:pPr algn="ctr"/>
            <a:r>
              <a:rPr lang="en-US" sz="2400" dirty="0" smtClean="0"/>
              <a:t>UP-PGH</a:t>
            </a:r>
            <a:endParaRPr lang="en-US" sz="2400" dirty="0"/>
          </a:p>
        </p:txBody>
      </p:sp>
    </p:spTree>
    <p:extLst>
      <p:ext uri="{BB962C8B-B14F-4D97-AF65-F5344CB8AC3E}">
        <p14:creationId xmlns:p14="http://schemas.microsoft.com/office/powerpoint/2010/main" val="1905596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CLINICAL MANIFESTATIONS</a:t>
            </a:r>
            <a:endParaRPr lang="en-US" dirty="0"/>
          </a:p>
        </p:txBody>
      </p:sp>
      <p:sp>
        <p:nvSpPr>
          <p:cNvPr id="3" name="Content Placeholder 2"/>
          <p:cNvSpPr>
            <a:spLocks noGrp="1"/>
          </p:cNvSpPr>
          <p:nvPr>
            <p:ph idx="1"/>
          </p:nvPr>
        </p:nvSpPr>
        <p:spPr>
          <a:xfrm>
            <a:off x="1384151" y="2223247"/>
            <a:ext cx="9484658" cy="3191435"/>
          </a:xfrm>
          <a:solidFill>
            <a:schemeClr val="accent1">
              <a:lumMod val="20000"/>
              <a:lumOff val="80000"/>
            </a:schemeClr>
          </a:solidFill>
        </p:spPr>
        <p:txBody>
          <a:bodyPr>
            <a:normAutofit/>
          </a:bodyPr>
          <a:lstStyle/>
          <a:p>
            <a:pPr marL="0" indent="0">
              <a:buNone/>
            </a:pPr>
            <a:r>
              <a:rPr lang="en-US" sz="2400" smtClean="0">
                <a:solidFill>
                  <a:schemeClr val="tx1"/>
                </a:solidFill>
              </a:rPr>
              <a:t>Other </a:t>
            </a:r>
            <a:r>
              <a:rPr lang="en-US" sz="2400" dirty="0" smtClean="0">
                <a:solidFill>
                  <a:schemeClr val="tx1"/>
                </a:solidFill>
              </a:rPr>
              <a:t>manifestations: </a:t>
            </a:r>
            <a:endParaRPr lang="en-US" sz="2400" dirty="0">
              <a:solidFill>
                <a:schemeClr val="tx1"/>
              </a:solidFill>
            </a:endParaRPr>
          </a:p>
          <a:p>
            <a:pPr lvl="1"/>
            <a:r>
              <a:rPr lang="en-US" sz="2400" b="1" dirty="0" smtClean="0">
                <a:solidFill>
                  <a:schemeClr val="tx1"/>
                </a:solidFill>
              </a:rPr>
              <a:t>Productive cough</a:t>
            </a:r>
          </a:p>
          <a:p>
            <a:pPr lvl="1"/>
            <a:r>
              <a:rPr lang="en-US" sz="2400" b="1" dirty="0" smtClean="0">
                <a:solidFill>
                  <a:schemeClr val="tx1"/>
                </a:solidFill>
              </a:rPr>
              <a:t>Nausea</a:t>
            </a:r>
          </a:p>
          <a:p>
            <a:pPr lvl="1"/>
            <a:r>
              <a:rPr lang="en-US" sz="2400" b="1" dirty="0">
                <a:solidFill>
                  <a:schemeClr val="tx1"/>
                </a:solidFill>
              </a:rPr>
              <a:t>V</a:t>
            </a:r>
            <a:r>
              <a:rPr lang="en-US" sz="2400" b="1" dirty="0" smtClean="0">
                <a:solidFill>
                  <a:schemeClr val="tx1"/>
                </a:solidFill>
              </a:rPr>
              <a:t>omiting</a:t>
            </a:r>
          </a:p>
          <a:p>
            <a:pPr lvl="1"/>
            <a:r>
              <a:rPr lang="en-US" sz="2400" b="1" dirty="0" smtClean="0">
                <a:solidFill>
                  <a:schemeClr val="tx1"/>
                </a:solidFill>
              </a:rPr>
              <a:t>Diarrhea</a:t>
            </a:r>
          </a:p>
          <a:p>
            <a:pPr lvl="1"/>
            <a:r>
              <a:rPr lang="en-US" sz="2400" b="1" dirty="0" smtClean="0">
                <a:solidFill>
                  <a:schemeClr val="tx1"/>
                </a:solidFill>
              </a:rPr>
              <a:t>Splenomegaly</a:t>
            </a:r>
          </a:p>
          <a:p>
            <a:pPr lvl="1"/>
            <a:r>
              <a:rPr lang="en-US" sz="2400" b="1" dirty="0" smtClean="0">
                <a:solidFill>
                  <a:schemeClr val="tx1"/>
                </a:solidFill>
              </a:rPr>
              <a:t>Lymphadenopathy</a:t>
            </a:r>
          </a:p>
          <a:p>
            <a:pPr lvl="1"/>
            <a:endParaRPr lang="en-US" sz="2400" b="1"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852783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photo, text&#10;&#10;Description automatically generated"/>
          <p:cNvPicPr>
            <a:picLocks noChangeAspect="1"/>
          </p:cNvPicPr>
          <p:nvPr/>
        </p:nvPicPr>
        <p:blipFill>
          <a:blip r:embed="rId2"/>
          <a:stretch>
            <a:fillRect/>
          </a:stretch>
        </p:blipFill>
        <p:spPr>
          <a:xfrm>
            <a:off x="2949442" y="643467"/>
            <a:ext cx="6293115" cy="5050225"/>
          </a:xfrm>
          <a:prstGeom prst="rect">
            <a:avLst/>
          </a:prstGeom>
        </p:spPr>
      </p:pic>
    </p:spTree>
    <p:extLst>
      <p:ext uri="{BB962C8B-B14F-4D97-AF65-F5344CB8AC3E}">
        <p14:creationId xmlns:p14="http://schemas.microsoft.com/office/powerpoint/2010/main" val="1975392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5029200" y="2416150"/>
            <a:ext cx="10058400" cy="1450757"/>
          </a:xfrm>
        </p:spPr>
        <p:txBody>
          <a:bodyPr>
            <a:normAutofit/>
          </a:bodyPr>
          <a:lstStyle/>
          <a:p>
            <a:pPr algn="ctr"/>
            <a:r>
              <a:rPr lang="en-US" sz="3600" b="1" dirty="0" smtClean="0"/>
              <a:t>CLASSIFICATION OF LEPTOSPIROSIS</a:t>
            </a:r>
            <a:endParaRPr lang="en-US" sz="3600" b="1" dirty="0"/>
          </a:p>
        </p:txBody>
      </p:sp>
      <p:graphicFrame>
        <p:nvGraphicFramePr>
          <p:cNvPr id="4" name="Content Placeholder 3"/>
          <p:cNvGraphicFramePr>
            <a:graphicFrameLocks noGrp="1"/>
          </p:cNvGraphicFramePr>
          <p:nvPr>
            <p:ph idx="1"/>
          </p:nvPr>
        </p:nvGraphicFramePr>
        <p:xfrm>
          <a:off x="1255059" y="121622"/>
          <a:ext cx="10058400" cy="6700520"/>
        </p:xfrm>
        <a:graphic>
          <a:graphicData uri="http://schemas.openxmlformats.org/drawingml/2006/table">
            <a:tbl>
              <a:tblPr firstRow="1" bandRow="1">
                <a:tableStyleId>{0660B408-B3CF-4A94-85FC-2B1E0A45F4A2}</a:tableStyleId>
              </a:tblPr>
              <a:tblGrid>
                <a:gridCol w="3044731"/>
                <a:gridCol w="3660869"/>
                <a:gridCol w="3352800"/>
              </a:tblGrid>
              <a:tr h="370840">
                <a:tc>
                  <a:txBody>
                    <a:bodyPr/>
                    <a:lstStyle/>
                    <a:p>
                      <a:pPr algn="ctr"/>
                      <a:r>
                        <a:rPr lang="en-US" sz="2000" dirty="0" smtClean="0"/>
                        <a:t>MILD</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MODERATE</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SEVERE</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fever</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myalgia</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headache</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Nonproductive</a:t>
                      </a:r>
                      <a:r>
                        <a:rPr lang="en-US" sz="1800" baseline="0" dirty="0" smtClean="0"/>
                        <a:t> cough</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Maculopapular</a:t>
                      </a:r>
                      <a:r>
                        <a:rPr lang="en-US" sz="1800" baseline="0" dirty="0" smtClean="0"/>
                        <a:t> rash</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Stable vital signs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Unstable vital signs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Hypotension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No jaundice/anicteric</a:t>
                      </a:r>
                      <a:r>
                        <a:rPr lang="en-US" sz="1800" baseline="0" dirty="0" smtClean="0"/>
                        <a:t> </a:t>
                      </a:r>
                      <a:r>
                        <a:rPr lang="en-US" sz="1800" baseline="0" dirty="0" err="1" smtClean="0"/>
                        <a:t>sclerae</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dirty="0" smtClean="0"/>
                        <a:t>Jaundice/icteric </a:t>
                      </a:r>
                      <a:r>
                        <a:rPr lang="en-US" sz="1800" dirty="0" err="1" smtClean="0"/>
                        <a:t>sclerae</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r h="370840">
                <a:tc>
                  <a:txBody>
                    <a:bodyPr/>
                    <a:lstStyle/>
                    <a:p>
                      <a:r>
                        <a:rPr lang="en-US" sz="1800" dirty="0" smtClean="0"/>
                        <a:t>Good urine output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Oliguria/anuria</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Renal failure (</a:t>
                      </a:r>
                      <a:r>
                        <a:rPr lang="en-US" sz="1800" b="1" dirty="0" smtClean="0"/>
                        <a:t>Weil’s disease</a:t>
                      </a:r>
                      <a:r>
                        <a:rPr lang="en-US" sz="1800" dirty="0" smtClean="0"/>
                        <a: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No meningeal</a:t>
                      </a:r>
                      <a:r>
                        <a:rPr lang="en-US" sz="1800" baseline="0" dirty="0" smtClean="0"/>
                        <a:t> irritation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err="1" smtClean="0"/>
                        <a:t>Meningismus</a:t>
                      </a:r>
                      <a:r>
                        <a:rPr lang="en-US" sz="1800" dirty="0" smtClean="0"/>
                        <a:t>, meningeal irritation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No sepsis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Sepsis/septic shock</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3">
                  <a:txBody>
                    <a:bodyPr/>
                    <a:lstStyle/>
                    <a:p>
                      <a:pPr algn="ctr"/>
                      <a:r>
                        <a:rPr lang="en-US" sz="1800" dirty="0" smtClean="0"/>
                        <a:t>Nausea, vomiting, diarrhea</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dirty="0"/>
                    </a:p>
                  </a:txBody>
                  <a:tcPr/>
                </a:tc>
              </a:tr>
              <a:tr h="370840">
                <a:tc gridSpan="3">
                  <a:txBody>
                    <a:bodyPr/>
                    <a:lstStyle/>
                    <a:p>
                      <a:pPr algn="ctr"/>
                      <a:r>
                        <a:rPr lang="en-US" sz="1800" dirty="0" smtClean="0"/>
                        <a:t>Conjunctival suffusion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r>
              <a:tr h="370840">
                <a:tc gridSpan="3">
                  <a:txBody>
                    <a:bodyPr/>
                    <a:lstStyle/>
                    <a:p>
                      <a:pPr algn="ctr"/>
                      <a:r>
                        <a:rPr lang="en-US" sz="1800" dirty="0" smtClean="0"/>
                        <a:t>Severe calf pain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r>
              <a:tr h="370840">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Abdominal</a:t>
                      </a:r>
                      <a:r>
                        <a:rPr lang="en-US" sz="1800" baseline="0" dirty="0" smtClean="0"/>
                        <a:t> pain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Altered mental states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800" dirty="0" smtClean="0"/>
                        <a:t>Hemorrhage (pulmonary)</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r>
              <a:tr h="370840">
                <a:tc>
                  <a:txBody>
                    <a:bodyPr/>
                    <a:lstStyle/>
                    <a:p>
                      <a:endParaRPr lang="en-US"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smtClean="0"/>
                        <a:t>Myocarditis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6554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CC268F-BF9D-49D6-9162-9D854ACB85AC}"/>
              </a:ext>
            </a:extLst>
          </p:cNvPr>
          <p:cNvSpPr>
            <a:spLocks noGrp="1"/>
          </p:cNvSpPr>
          <p:nvPr>
            <p:ph type="title"/>
          </p:nvPr>
        </p:nvSpPr>
        <p:spPr/>
        <p:txBody>
          <a:bodyPr/>
          <a:lstStyle/>
          <a:p>
            <a:r>
              <a:rPr lang="en-US" dirty="0"/>
              <a:t>DIAGNOSIS</a:t>
            </a:r>
          </a:p>
        </p:txBody>
      </p:sp>
      <p:sp>
        <p:nvSpPr>
          <p:cNvPr id="3" name="Content Placeholder 2">
            <a:extLst>
              <a:ext uri="{FF2B5EF4-FFF2-40B4-BE49-F238E27FC236}">
                <a16:creationId xmlns="" xmlns:a16="http://schemas.microsoft.com/office/drawing/2014/main" id="{A61CB977-6619-4025-84AC-BA6F6303E612}"/>
              </a:ext>
            </a:extLst>
          </p:cNvPr>
          <p:cNvSpPr>
            <a:spLocks noGrp="1"/>
          </p:cNvSpPr>
          <p:nvPr>
            <p:ph idx="1"/>
          </p:nvPr>
        </p:nvSpPr>
        <p:spPr>
          <a:xfrm>
            <a:off x="846275" y="2108201"/>
            <a:ext cx="5231802" cy="3760891"/>
          </a:xfrm>
          <a:solidFill>
            <a:schemeClr val="accent1">
              <a:lumMod val="20000"/>
              <a:lumOff val="80000"/>
            </a:schemeClr>
          </a:solidFill>
        </p:spPr>
        <p:txBody>
          <a:bodyPr>
            <a:normAutofit/>
          </a:bodyPr>
          <a:lstStyle/>
          <a:p>
            <a:r>
              <a:rPr lang="en-US" sz="2600" b="1" dirty="0" smtClean="0">
                <a:solidFill>
                  <a:srgbClr val="C00000"/>
                </a:solidFill>
              </a:rPr>
              <a:t>DIRECT METHODS:</a:t>
            </a:r>
          </a:p>
          <a:p>
            <a:pPr>
              <a:buFont typeface="Arial" charset="0"/>
              <a:buChar char="•"/>
            </a:pPr>
            <a:r>
              <a:rPr lang="en-US" sz="2600" dirty="0" smtClean="0"/>
              <a:t> </a:t>
            </a:r>
            <a:r>
              <a:rPr lang="en-US" sz="2600" b="1" dirty="0" smtClean="0"/>
              <a:t>Culture &amp; Isolation </a:t>
            </a:r>
            <a:r>
              <a:rPr lang="en-US" sz="2600" dirty="0" smtClean="0"/>
              <a:t>(Gold standard)</a:t>
            </a:r>
          </a:p>
          <a:p>
            <a:pPr>
              <a:buFont typeface="Arial" charset="0"/>
              <a:buChar char="•"/>
            </a:pPr>
            <a:endParaRPr lang="en-US" sz="2600" dirty="0" smtClean="0"/>
          </a:p>
          <a:p>
            <a:pPr algn="just">
              <a:buFont typeface="Arial" charset="0"/>
              <a:buChar char="•"/>
            </a:pPr>
            <a:r>
              <a:rPr lang="en-US" sz="2600" dirty="0"/>
              <a:t> </a:t>
            </a:r>
            <a:r>
              <a:rPr lang="en-US" sz="2600" b="1" dirty="0" smtClean="0"/>
              <a:t>PCR</a:t>
            </a:r>
            <a:r>
              <a:rPr lang="en-US" sz="2600" dirty="0" smtClean="0"/>
              <a:t> – </a:t>
            </a:r>
            <a:r>
              <a:rPr lang="en-US" dirty="0" smtClean="0"/>
              <a:t>for early </a:t>
            </a:r>
            <a:r>
              <a:rPr lang="en-US" dirty="0"/>
              <a:t>confirmation of the </a:t>
            </a:r>
            <a:r>
              <a:rPr lang="en-US" dirty="0" smtClean="0"/>
              <a:t>diagnosis</a:t>
            </a:r>
          </a:p>
          <a:p>
            <a:pPr algn="just"/>
            <a:r>
              <a:rPr lang="en-US" dirty="0" smtClean="0"/>
              <a:t>              (during </a:t>
            </a:r>
            <a:r>
              <a:rPr lang="en-US" dirty="0"/>
              <a:t>the </a:t>
            </a:r>
            <a:r>
              <a:rPr lang="en-US" dirty="0" smtClean="0"/>
              <a:t>acute </a:t>
            </a:r>
            <a:r>
              <a:rPr lang="en-US" dirty="0" err="1" smtClean="0"/>
              <a:t>leptospiremic</a:t>
            </a:r>
            <a:r>
              <a:rPr lang="en-US" dirty="0"/>
              <a:t> </a:t>
            </a:r>
            <a:r>
              <a:rPr lang="en-US" dirty="0" smtClean="0"/>
              <a:t>phase)</a:t>
            </a:r>
            <a:endParaRPr lang="en-US" sz="2400" dirty="0"/>
          </a:p>
        </p:txBody>
      </p:sp>
      <p:sp>
        <p:nvSpPr>
          <p:cNvPr id="6" name="Content Placeholder 2">
            <a:extLst>
              <a:ext uri="{FF2B5EF4-FFF2-40B4-BE49-F238E27FC236}">
                <a16:creationId xmlns="" xmlns:a16="http://schemas.microsoft.com/office/drawing/2014/main" id="{A61CB977-6619-4025-84AC-BA6F6303E612}"/>
              </a:ext>
            </a:extLst>
          </p:cNvPr>
          <p:cNvSpPr txBox="1">
            <a:spLocks/>
          </p:cNvSpPr>
          <p:nvPr/>
        </p:nvSpPr>
        <p:spPr>
          <a:xfrm>
            <a:off x="6180271" y="2108200"/>
            <a:ext cx="5231802" cy="3760891"/>
          </a:xfrm>
          <a:prstGeom prst="rect">
            <a:avLst/>
          </a:prstGeom>
          <a:solidFill>
            <a:schemeClr val="accent3">
              <a:lumMod val="20000"/>
              <a:lumOff val="80000"/>
            </a:schemeClr>
          </a:solidFill>
        </p:spPr>
        <p:txBody>
          <a:bodyPr vert="horz" lIns="0" tIns="45720" rIns="0" bIns="45720" rtlCol="0">
            <a:normAutofit fontScale="77500" lnSpcReduction="20000"/>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3400" b="1" dirty="0" smtClean="0">
                <a:solidFill>
                  <a:srgbClr val="C00000"/>
                </a:solidFill>
              </a:rPr>
              <a:t>INDIRECT DETECTION METHODS:</a:t>
            </a:r>
          </a:p>
          <a:p>
            <a:pPr>
              <a:buFont typeface="Arial" charset="0"/>
              <a:buChar char="•"/>
            </a:pPr>
            <a:r>
              <a:rPr lang="en-US" sz="2600" dirty="0" smtClean="0"/>
              <a:t> </a:t>
            </a:r>
            <a:r>
              <a:rPr lang="en-US" sz="3400" b="1" dirty="0" err="1" smtClean="0"/>
              <a:t>Microagglutination</a:t>
            </a:r>
            <a:r>
              <a:rPr lang="en-US" sz="3400" b="1" dirty="0" smtClean="0"/>
              <a:t> Test (MAT)</a:t>
            </a:r>
          </a:p>
          <a:p>
            <a:pPr marL="0" indent="0">
              <a:lnSpc>
                <a:spcPct val="120000"/>
              </a:lnSpc>
              <a:spcBef>
                <a:spcPts val="0"/>
              </a:spcBef>
              <a:spcAft>
                <a:spcPts val="0"/>
              </a:spcAft>
              <a:buNone/>
            </a:pPr>
            <a:r>
              <a:rPr lang="en-US" sz="2600" b="1" dirty="0"/>
              <a:t> </a:t>
            </a:r>
            <a:r>
              <a:rPr lang="en-US" sz="2600" b="1" dirty="0" smtClean="0"/>
              <a:t>  </a:t>
            </a:r>
            <a:r>
              <a:rPr lang="en-US" sz="2600" dirty="0" smtClean="0"/>
              <a:t>- </a:t>
            </a:r>
            <a:r>
              <a:rPr lang="en-US" sz="2300" dirty="0" smtClean="0"/>
              <a:t>4 fold </a:t>
            </a:r>
            <a:r>
              <a:rPr lang="en-US" sz="2300" dirty="0"/>
              <a:t>rise of </a:t>
            </a:r>
            <a:r>
              <a:rPr lang="en-US" sz="2300" dirty="0" smtClean="0"/>
              <a:t> </a:t>
            </a:r>
            <a:r>
              <a:rPr lang="en-US" sz="2300" dirty="0"/>
              <a:t>titer from </a:t>
            </a:r>
            <a:r>
              <a:rPr lang="en-US" sz="2300" dirty="0" smtClean="0"/>
              <a:t>acute to convalescent sera </a:t>
            </a:r>
          </a:p>
          <a:p>
            <a:pPr marL="0" indent="0">
              <a:lnSpc>
                <a:spcPct val="120000"/>
              </a:lnSpc>
              <a:spcBef>
                <a:spcPts val="0"/>
              </a:spcBef>
              <a:spcAft>
                <a:spcPts val="0"/>
              </a:spcAft>
              <a:buNone/>
            </a:pPr>
            <a:r>
              <a:rPr lang="en-US" sz="2300" dirty="0"/>
              <a:t> </a:t>
            </a:r>
            <a:r>
              <a:rPr lang="en-US" sz="2300" dirty="0" smtClean="0"/>
              <a:t>  - </a:t>
            </a:r>
            <a:r>
              <a:rPr lang="en-US" sz="2300" dirty="0"/>
              <a:t>i</a:t>
            </a:r>
            <a:r>
              <a:rPr lang="en-US" sz="2300" dirty="0" smtClean="0"/>
              <a:t>n </a:t>
            </a:r>
            <a:r>
              <a:rPr lang="en-US" sz="2300" dirty="0"/>
              <a:t>endemic </a:t>
            </a:r>
            <a:r>
              <a:rPr lang="en-US" sz="2300" dirty="0" smtClean="0"/>
              <a:t>areas, </a:t>
            </a:r>
            <a:r>
              <a:rPr lang="en-US" sz="2300" dirty="0"/>
              <a:t>a single titer of at least 1:1600 </a:t>
            </a:r>
            <a:r>
              <a:rPr lang="en-US" sz="2300" dirty="0" smtClean="0"/>
              <a:t>in</a:t>
            </a:r>
          </a:p>
          <a:p>
            <a:pPr marL="0" indent="0">
              <a:lnSpc>
                <a:spcPct val="120000"/>
              </a:lnSpc>
              <a:spcBef>
                <a:spcPts val="0"/>
              </a:spcBef>
              <a:spcAft>
                <a:spcPts val="0"/>
              </a:spcAft>
              <a:buNone/>
            </a:pPr>
            <a:r>
              <a:rPr lang="en-US" sz="2300" dirty="0"/>
              <a:t> </a:t>
            </a:r>
            <a:r>
              <a:rPr lang="en-US" sz="2300" dirty="0" smtClean="0"/>
              <a:t>     </a:t>
            </a:r>
            <a:r>
              <a:rPr lang="en-US" sz="2300" dirty="0"/>
              <a:t>symptomatic patients is indicative of leptospirosis. </a:t>
            </a:r>
            <a:endParaRPr lang="en-US" sz="2300" dirty="0" smtClean="0"/>
          </a:p>
          <a:p>
            <a:pPr marL="0" indent="0">
              <a:lnSpc>
                <a:spcPct val="120000"/>
              </a:lnSpc>
              <a:spcBef>
                <a:spcPts val="0"/>
              </a:spcBef>
              <a:spcAft>
                <a:spcPts val="0"/>
              </a:spcAft>
              <a:buNone/>
            </a:pPr>
            <a:endParaRPr lang="en-US" sz="2300" dirty="0" smtClean="0"/>
          </a:p>
          <a:p>
            <a:pPr>
              <a:buFont typeface="Arial" charset="0"/>
              <a:buChar char="•"/>
            </a:pPr>
            <a:r>
              <a:rPr lang="en-US" sz="2600" b="1" dirty="0" smtClean="0"/>
              <a:t> </a:t>
            </a:r>
            <a:r>
              <a:rPr lang="en-US" sz="3400" b="1" dirty="0" smtClean="0"/>
              <a:t>IgM </a:t>
            </a:r>
            <a:r>
              <a:rPr lang="en-US" sz="3400" b="1" dirty="0"/>
              <a:t>Rapid Diagnostic </a:t>
            </a:r>
            <a:r>
              <a:rPr lang="en-US" sz="3400" b="1" dirty="0" smtClean="0"/>
              <a:t>Tests </a:t>
            </a:r>
          </a:p>
          <a:p>
            <a:pPr marL="0" indent="0">
              <a:buNone/>
            </a:pPr>
            <a:r>
              <a:rPr lang="en-US" sz="2600" b="1" dirty="0"/>
              <a:t> </a:t>
            </a:r>
            <a:r>
              <a:rPr lang="en-US" sz="2600" b="1" dirty="0" smtClean="0"/>
              <a:t>  </a:t>
            </a:r>
            <a:r>
              <a:rPr lang="en-US" sz="2600" dirty="0" smtClean="0"/>
              <a:t>- </a:t>
            </a:r>
            <a:r>
              <a:rPr lang="en-US" sz="2600" dirty="0" err="1" smtClean="0"/>
              <a:t>LeptoDipstick</a:t>
            </a:r>
            <a:r>
              <a:rPr lang="en-US" sz="2600" dirty="0" smtClean="0"/>
              <a:t>, </a:t>
            </a:r>
            <a:r>
              <a:rPr lang="en-US" sz="2600" dirty="0" err="1" smtClean="0"/>
              <a:t>Leptospira</a:t>
            </a:r>
            <a:r>
              <a:rPr lang="en-US" sz="2600" dirty="0" smtClean="0"/>
              <a:t> IgM ELISA, MCAT,</a:t>
            </a:r>
          </a:p>
          <a:p>
            <a:pPr marL="0" indent="0">
              <a:buNone/>
            </a:pPr>
            <a:r>
              <a:rPr lang="en-US" sz="2600" dirty="0"/>
              <a:t> </a:t>
            </a:r>
            <a:r>
              <a:rPr lang="en-US" sz="2600" dirty="0" smtClean="0"/>
              <a:t>    </a:t>
            </a:r>
            <a:r>
              <a:rPr lang="en-US" sz="2600" dirty="0" err="1" smtClean="0"/>
              <a:t>Dridot</a:t>
            </a:r>
            <a:r>
              <a:rPr lang="en-US" sz="2600" b="1" dirty="0" smtClean="0"/>
              <a:t>  </a:t>
            </a:r>
            <a:endParaRPr lang="en-US" sz="2600" b="1" dirty="0"/>
          </a:p>
          <a:p>
            <a:pPr>
              <a:buFont typeface="Arial" charset="0"/>
              <a:buChar char="•"/>
            </a:pPr>
            <a:endParaRPr lang="en-US" sz="2600" dirty="0" smtClean="0"/>
          </a:p>
        </p:txBody>
      </p:sp>
    </p:spTree>
    <p:extLst>
      <p:ext uri="{BB962C8B-B14F-4D97-AF65-F5344CB8AC3E}">
        <p14:creationId xmlns:p14="http://schemas.microsoft.com/office/powerpoint/2010/main" val="976548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58855"/>
            <a:ext cx="10058400" cy="1450757"/>
          </a:xfrm>
        </p:spPr>
        <p:txBody>
          <a:bodyPr/>
          <a:lstStyle/>
          <a:p>
            <a:r>
              <a:rPr lang="en-US" dirty="0" smtClean="0"/>
              <a:t>Other Laboratory tests:</a:t>
            </a:r>
            <a:endParaRPr lang="en-US" dirty="0"/>
          </a:p>
        </p:txBody>
      </p:sp>
      <p:sp>
        <p:nvSpPr>
          <p:cNvPr id="3" name="Content Placeholder 2"/>
          <p:cNvSpPr>
            <a:spLocks noGrp="1"/>
          </p:cNvSpPr>
          <p:nvPr>
            <p:ph idx="1"/>
          </p:nvPr>
        </p:nvSpPr>
        <p:spPr>
          <a:xfrm>
            <a:off x="1097280" y="1091902"/>
            <a:ext cx="10058400" cy="5308900"/>
          </a:xfrm>
          <a:solidFill>
            <a:schemeClr val="accent4">
              <a:lumMod val="20000"/>
              <a:lumOff val="80000"/>
            </a:schemeClr>
          </a:solidFill>
        </p:spPr>
        <p:txBody>
          <a:bodyPr>
            <a:normAutofit fontScale="92500"/>
          </a:bodyPr>
          <a:lstStyle/>
          <a:p>
            <a:pPr>
              <a:buFont typeface="Arial" charset="0"/>
              <a:buChar char="•"/>
            </a:pPr>
            <a:r>
              <a:rPr lang="en-US" dirty="0" smtClean="0"/>
              <a:t> </a:t>
            </a:r>
            <a:r>
              <a:rPr lang="en-US" sz="2400" b="1" dirty="0" smtClean="0"/>
              <a:t>CBC with platelet </a:t>
            </a:r>
            <a:r>
              <a:rPr lang="en-US" sz="2400" dirty="0" smtClean="0"/>
              <a:t>– leukocytosis with neutropenia, thrombocytopenia (&lt;100,000)</a:t>
            </a:r>
          </a:p>
          <a:p>
            <a:pPr>
              <a:buFont typeface="Arial" charset="0"/>
              <a:buChar char="•"/>
            </a:pPr>
            <a:r>
              <a:rPr lang="en-US" sz="2400" dirty="0"/>
              <a:t> </a:t>
            </a:r>
            <a:r>
              <a:rPr lang="en-US" sz="2400" b="1" dirty="0" smtClean="0"/>
              <a:t>Urinalysis</a:t>
            </a:r>
            <a:r>
              <a:rPr lang="en-US" sz="2400" dirty="0" smtClean="0"/>
              <a:t> – pyuria, proteinuria, hematuria</a:t>
            </a:r>
          </a:p>
          <a:p>
            <a:pPr>
              <a:buFont typeface="Arial" charset="0"/>
              <a:buChar char="•"/>
            </a:pPr>
            <a:r>
              <a:rPr lang="en-US" sz="2400" dirty="0"/>
              <a:t> </a:t>
            </a:r>
            <a:r>
              <a:rPr lang="en-US" sz="2400" b="1" dirty="0" smtClean="0"/>
              <a:t>Serum </a:t>
            </a:r>
            <a:r>
              <a:rPr lang="en-US" sz="2400" b="1" dirty="0" err="1" smtClean="0"/>
              <a:t>crea</a:t>
            </a:r>
            <a:r>
              <a:rPr lang="en-US" sz="2400" dirty="0" smtClean="0"/>
              <a:t> – may indicate impending AKI</a:t>
            </a:r>
          </a:p>
          <a:p>
            <a:pPr>
              <a:buFont typeface="Arial" charset="0"/>
              <a:buChar char="•"/>
            </a:pPr>
            <a:r>
              <a:rPr lang="en-US" sz="2400" dirty="0"/>
              <a:t> </a:t>
            </a:r>
            <a:r>
              <a:rPr lang="en-US" sz="2400" b="1" dirty="0" smtClean="0"/>
              <a:t>CPK-MM</a:t>
            </a:r>
            <a:r>
              <a:rPr lang="en-US" sz="2400" dirty="0" smtClean="0"/>
              <a:t> </a:t>
            </a:r>
          </a:p>
          <a:p>
            <a:pPr>
              <a:buFont typeface="Arial" charset="0"/>
              <a:buChar char="•"/>
            </a:pPr>
            <a:r>
              <a:rPr lang="en-US" sz="2400" dirty="0"/>
              <a:t> </a:t>
            </a:r>
            <a:r>
              <a:rPr lang="en-US" sz="2400" b="1" dirty="0" smtClean="0"/>
              <a:t>Liver function tests </a:t>
            </a:r>
            <a:r>
              <a:rPr lang="en-US" sz="2400" dirty="0" smtClean="0"/>
              <a:t>– slightly elevated SGPT, SGOT, </a:t>
            </a:r>
            <a:r>
              <a:rPr lang="en-US" sz="2400" dirty="0" err="1" smtClean="0"/>
              <a:t>alk</a:t>
            </a:r>
            <a:r>
              <a:rPr lang="en-US" sz="2400" dirty="0" smtClean="0"/>
              <a:t> </a:t>
            </a:r>
            <a:r>
              <a:rPr lang="en-US" sz="2400" dirty="0" err="1" smtClean="0"/>
              <a:t>phos</a:t>
            </a:r>
            <a:r>
              <a:rPr lang="en-US" sz="2400" dirty="0" smtClean="0"/>
              <a:t>, bilirubin</a:t>
            </a:r>
          </a:p>
          <a:p>
            <a:pPr>
              <a:buFont typeface="Arial" charset="0"/>
              <a:buChar char="•"/>
            </a:pPr>
            <a:r>
              <a:rPr lang="en-US" sz="2400" dirty="0"/>
              <a:t> </a:t>
            </a:r>
            <a:r>
              <a:rPr lang="en-US" sz="2400" b="1" dirty="0" smtClean="0"/>
              <a:t>PT, </a:t>
            </a:r>
            <a:r>
              <a:rPr lang="en-US" sz="2400" b="1" dirty="0" err="1" smtClean="0"/>
              <a:t>aPTT</a:t>
            </a:r>
            <a:r>
              <a:rPr lang="en-US" sz="2400" b="1" dirty="0" smtClean="0"/>
              <a:t> </a:t>
            </a:r>
            <a:r>
              <a:rPr lang="en-US" sz="2400" dirty="0" smtClean="0"/>
              <a:t>– prolonged</a:t>
            </a:r>
          </a:p>
          <a:p>
            <a:pPr>
              <a:buFont typeface="Arial" charset="0"/>
              <a:buChar char="•"/>
            </a:pPr>
            <a:r>
              <a:rPr lang="en-US" sz="2400" dirty="0"/>
              <a:t> </a:t>
            </a:r>
            <a:r>
              <a:rPr lang="en-US" sz="2400" b="1" dirty="0" smtClean="0"/>
              <a:t>Serum K</a:t>
            </a:r>
          </a:p>
          <a:p>
            <a:pPr>
              <a:buFont typeface="Arial" charset="0"/>
              <a:buChar char="•"/>
            </a:pPr>
            <a:r>
              <a:rPr lang="en-US" sz="2400" dirty="0" smtClean="0"/>
              <a:t> </a:t>
            </a:r>
            <a:r>
              <a:rPr lang="en-US" sz="2400" b="1" dirty="0" smtClean="0"/>
              <a:t>ABG</a:t>
            </a:r>
            <a:r>
              <a:rPr lang="en-US" sz="2400" dirty="0" smtClean="0"/>
              <a:t> – metabolic </a:t>
            </a:r>
            <a:r>
              <a:rPr lang="en-US" sz="2400" dirty="0" err="1" smtClean="0"/>
              <a:t>acidoses</a:t>
            </a:r>
            <a:r>
              <a:rPr lang="en-US" sz="2400" dirty="0" smtClean="0"/>
              <a:t> with hypoxemia</a:t>
            </a:r>
          </a:p>
          <a:p>
            <a:pPr>
              <a:buFont typeface="Arial" charset="0"/>
              <a:buChar char="•"/>
            </a:pPr>
            <a:r>
              <a:rPr lang="en-US" sz="2400" b="1" dirty="0" smtClean="0"/>
              <a:t> Chest </a:t>
            </a:r>
            <a:r>
              <a:rPr lang="en-US" sz="2400" b="1" dirty="0" err="1" smtClean="0"/>
              <a:t>xray</a:t>
            </a:r>
            <a:r>
              <a:rPr lang="en-US" sz="2400" b="1" dirty="0" smtClean="0"/>
              <a:t> </a:t>
            </a:r>
            <a:r>
              <a:rPr lang="en-US" sz="2400" dirty="0" smtClean="0"/>
              <a:t>– may show alveolar infiltrates</a:t>
            </a:r>
          </a:p>
          <a:p>
            <a:pPr>
              <a:buFont typeface="Arial" charset="0"/>
              <a:buChar char="•"/>
            </a:pPr>
            <a:r>
              <a:rPr lang="en-US" sz="2400" b="1" dirty="0" smtClean="0"/>
              <a:t> 12 L ECG </a:t>
            </a:r>
            <a:r>
              <a:rPr lang="en-US" sz="2400" dirty="0" smtClean="0"/>
              <a:t>– signs of heart block, repolarization, </a:t>
            </a:r>
            <a:r>
              <a:rPr lang="en-US" sz="2400" dirty="0" err="1" smtClean="0"/>
              <a:t>mycoarditis</a:t>
            </a:r>
            <a:r>
              <a:rPr lang="en-US" sz="2400" dirty="0" smtClean="0"/>
              <a:t> </a:t>
            </a:r>
            <a:endParaRPr lang="en-US" sz="2400" dirty="0"/>
          </a:p>
        </p:txBody>
      </p:sp>
    </p:spTree>
    <p:extLst>
      <p:ext uri="{BB962C8B-B14F-4D97-AF65-F5344CB8AC3E}">
        <p14:creationId xmlns:p14="http://schemas.microsoft.com/office/powerpoint/2010/main" val="1077442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CRITERIA FOR HOSPITAL ADMISSION</a:t>
            </a:r>
            <a:endParaRPr lang="en-US" dirty="0"/>
          </a:p>
        </p:txBody>
      </p:sp>
      <p:sp>
        <p:nvSpPr>
          <p:cNvPr id="3" name="Content Placeholder 2"/>
          <p:cNvSpPr>
            <a:spLocks noGrp="1"/>
          </p:cNvSpPr>
          <p:nvPr>
            <p:ph idx="1"/>
          </p:nvPr>
        </p:nvSpPr>
        <p:spPr>
          <a:xfrm>
            <a:off x="6637468" y="2045448"/>
            <a:ext cx="10058400" cy="4579470"/>
          </a:xfrm>
        </p:spPr>
        <p:txBody>
          <a:bodyPr>
            <a:normAutofit/>
          </a:bodyPr>
          <a:lstStyle/>
          <a:p>
            <a:pPr>
              <a:buFont typeface="Wingdings" charset="2"/>
              <a:buChar char="v"/>
            </a:pPr>
            <a:r>
              <a:rPr lang="en-US" sz="2800" dirty="0" smtClean="0"/>
              <a:t> altered mental status</a:t>
            </a:r>
          </a:p>
          <a:p>
            <a:pPr>
              <a:buFont typeface="Wingdings" charset="2"/>
              <a:buChar char="v"/>
            </a:pPr>
            <a:r>
              <a:rPr lang="en-US" sz="2800" dirty="0"/>
              <a:t> </a:t>
            </a:r>
            <a:r>
              <a:rPr lang="en-US" sz="2800" dirty="0" smtClean="0"/>
              <a:t>difficulty of breathing</a:t>
            </a:r>
          </a:p>
          <a:p>
            <a:pPr>
              <a:buFont typeface="Wingdings" charset="2"/>
              <a:buChar char="v"/>
            </a:pPr>
            <a:r>
              <a:rPr lang="en-US" sz="2800" dirty="0"/>
              <a:t> </a:t>
            </a:r>
            <a:r>
              <a:rPr lang="en-US" sz="2800" dirty="0" smtClean="0"/>
              <a:t>hemoptysis</a:t>
            </a:r>
          </a:p>
          <a:p>
            <a:pPr>
              <a:buFont typeface="Wingdings" charset="2"/>
              <a:buChar char="v"/>
            </a:pPr>
            <a:endParaRPr lang="en-US" sz="2800" dirty="0" smtClean="0"/>
          </a:p>
        </p:txBody>
      </p:sp>
      <p:sp>
        <p:nvSpPr>
          <p:cNvPr id="5" name="Content Placeholder 2"/>
          <p:cNvSpPr txBox="1">
            <a:spLocks/>
          </p:cNvSpPr>
          <p:nvPr/>
        </p:nvSpPr>
        <p:spPr>
          <a:xfrm>
            <a:off x="1097280" y="2045448"/>
            <a:ext cx="10058400" cy="4579470"/>
          </a:xfrm>
          <a:prstGeom prst="rect">
            <a:avLst/>
          </a:prstGeom>
        </p:spPr>
        <p:txBody>
          <a:bodyPr vert="horz" lIns="0" tIns="45720" rIns="0" bIns="45720" rtlCol="0">
            <a:normAutofit/>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charset="2"/>
              <a:buChar char="v"/>
            </a:pPr>
            <a:r>
              <a:rPr lang="en-US" sz="2800" dirty="0" smtClean="0"/>
              <a:t> Unstable vital signs</a:t>
            </a:r>
          </a:p>
          <a:p>
            <a:pPr>
              <a:buFont typeface="Wingdings" charset="2"/>
              <a:buChar char="v"/>
            </a:pPr>
            <a:r>
              <a:rPr lang="en-US" sz="2800" dirty="0" smtClean="0"/>
              <a:t> jaundice/icteric </a:t>
            </a:r>
            <a:r>
              <a:rPr lang="en-US" sz="2800" dirty="0" err="1" smtClean="0"/>
              <a:t>sclerae</a:t>
            </a:r>
            <a:endParaRPr lang="en-US" sz="2800" dirty="0" smtClean="0"/>
          </a:p>
          <a:p>
            <a:pPr>
              <a:buFont typeface="Wingdings" charset="2"/>
              <a:buChar char="v"/>
            </a:pPr>
            <a:r>
              <a:rPr lang="en-US" sz="2800" dirty="0" smtClean="0"/>
              <a:t> abdominal pain</a:t>
            </a:r>
          </a:p>
          <a:p>
            <a:pPr>
              <a:buFont typeface="Wingdings" charset="2"/>
              <a:buChar char="v"/>
            </a:pPr>
            <a:r>
              <a:rPr lang="en-US" sz="2800" dirty="0" smtClean="0"/>
              <a:t> nausea, vomiting, diarrhea</a:t>
            </a:r>
          </a:p>
          <a:p>
            <a:pPr>
              <a:buFont typeface="Wingdings" charset="2"/>
              <a:buChar char="v"/>
            </a:pPr>
            <a:r>
              <a:rPr lang="en-US" sz="2800" dirty="0" smtClean="0"/>
              <a:t> oliguria, anuria</a:t>
            </a:r>
          </a:p>
          <a:p>
            <a:pPr>
              <a:buFont typeface="Wingdings" charset="2"/>
              <a:buChar char="v"/>
            </a:pPr>
            <a:r>
              <a:rPr lang="en-US" sz="2800" dirty="0" smtClean="0"/>
              <a:t> </a:t>
            </a:r>
            <a:r>
              <a:rPr lang="en-US" sz="2800" dirty="0" err="1" smtClean="0"/>
              <a:t>meningismus</a:t>
            </a:r>
            <a:r>
              <a:rPr lang="en-US" sz="2800" dirty="0" smtClean="0"/>
              <a:t>/meningeal irritation</a:t>
            </a:r>
          </a:p>
          <a:p>
            <a:pPr>
              <a:buFont typeface="Wingdings" charset="2"/>
              <a:buChar char="v"/>
            </a:pPr>
            <a:r>
              <a:rPr lang="en-US" sz="2800" dirty="0" smtClean="0"/>
              <a:t> sepsis/septic shock</a:t>
            </a:r>
            <a:endParaRPr lang="en-US" sz="2800" dirty="0" smtClean="0"/>
          </a:p>
        </p:txBody>
      </p:sp>
    </p:spTree>
    <p:extLst>
      <p:ext uri="{BB962C8B-B14F-4D97-AF65-F5344CB8AC3E}">
        <p14:creationId xmlns:p14="http://schemas.microsoft.com/office/powerpoint/2010/main" val="135604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CAN BE MANAGED AT THE OUTPATIENT SETTING</a:t>
            </a:r>
            <a:endParaRPr lang="en-US" sz="4000" dirty="0"/>
          </a:p>
        </p:txBody>
      </p:sp>
      <p:sp>
        <p:nvSpPr>
          <p:cNvPr id="3" name="Content Placeholder 2"/>
          <p:cNvSpPr>
            <a:spLocks noGrp="1"/>
          </p:cNvSpPr>
          <p:nvPr>
            <p:ph idx="1"/>
          </p:nvPr>
        </p:nvSpPr>
        <p:spPr>
          <a:xfrm>
            <a:off x="1294503" y="2072342"/>
            <a:ext cx="5213873" cy="4185023"/>
          </a:xfrm>
        </p:spPr>
        <p:txBody>
          <a:bodyPr>
            <a:normAutofit/>
          </a:bodyPr>
          <a:lstStyle/>
          <a:p>
            <a:pPr>
              <a:buFont typeface="Wingdings" charset="2"/>
              <a:buChar char="v"/>
            </a:pPr>
            <a:r>
              <a:rPr lang="en-US" sz="2800" dirty="0" smtClean="0"/>
              <a:t> stable vital signs</a:t>
            </a:r>
          </a:p>
          <a:p>
            <a:pPr>
              <a:buFont typeface="Wingdings" charset="2"/>
              <a:buChar char="v"/>
            </a:pPr>
            <a:r>
              <a:rPr lang="en-US" sz="2800" dirty="0"/>
              <a:t> </a:t>
            </a:r>
            <a:r>
              <a:rPr lang="en-US" sz="2800" dirty="0" smtClean="0"/>
              <a:t>anicteric </a:t>
            </a:r>
            <a:r>
              <a:rPr lang="en-US" sz="2800" dirty="0" err="1" smtClean="0"/>
              <a:t>sclerae</a:t>
            </a:r>
            <a:r>
              <a:rPr lang="en-US" sz="2800" dirty="0" smtClean="0"/>
              <a:t>, no jaundice</a:t>
            </a:r>
          </a:p>
          <a:p>
            <a:pPr>
              <a:buFont typeface="Wingdings" charset="2"/>
              <a:buChar char="v"/>
            </a:pPr>
            <a:r>
              <a:rPr lang="en-US" sz="2800" dirty="0"/>
              <a:t> </a:t>
            </a:r>
            <a:r>
              <a:rPr lang="en-US" sz="2800" dirty="0" smtClean="0"/>
              <a:t>good urine output</a:t>
            </a:r>
          </a:p>
          <a:p>
            <a:pPr>
              <a:buFont typeface="Wingdings" charset="2"/>
              <a:buChar char="v"/>
            </a:pPr>
            <a:r>
              <a:rPr lang="en-US" sz="2800" dirty="0"/>
              <a:t> </a:t>
            </a:r>
            <a:r>
              <a:rPr lang="en-US" sz="2800" dirty="0" smtClean="0"/>
              <a:t>no </a:t>
            </a:r>
            <a:r>
              <a:rPr lang="en-US" sz="2800" dirty="0" err="1" smtClean="0"/>
              <a:t>meningismus</a:t>
            </a:r>
            <a:endParaRPr lang="en-US" sz="2800" dirty="0" smtClean="0"/>
          </a:p>
          <a:p>
            <a:pPr>
              <a:buFont typeface="Wingdings" charset="2"/>
              <a:buChar char="v"/>
            </a:pPr>
            <a:r>
              <a:rPr lang="en-US" sz="2800" dirty="0"/>
              <a:t> </a:t>
            </a:r>
            <a:r>
              <a:rPr lang="en-US" sz="2800" dirty="0" smtClean="0"/>
              <a:t>no sepsis</a:t>
            </a:r>
          </a:p>
          <a:p>
            <a:pPr>
              <a:buFont typeface="Wingdings" charset="2"/>
              <a:buChar char="v"/>
            </a:pPr>
            <a:r>
              <a:rPr lang="en-US" sz="2800" dirty="0"/>
              <a:t> </a:t>
            </a:r>
            <a:r>
              <a:rPr lang="en-US" sz="2800" dirty="0" smtClean="0"/>
              <a:t>no DOB</a:t>
            </a:r>
          </a:p>
          <a:p>
            <a:pPr>
              <a:buFont typeface="Wingdings" charset="2"/>
              <a:buChar char="v"/>
            </a:pPr>
            <a:r>
              <a:rPr lang="en-US" sz="2800" dirty="0"/>
              <a:t> </a:t>
            </a:r>
            <a:r>
              <a:rPr lang="en-US" sz="2800" dirty="0" smtClean="0"/>
              <a:t>can take oral meds</a:t>
            </a:r>
            <a:endParaRPr lang="en-US" sz="2800" dirty="0"/>
          </a:p>
        </p:txBody>
      </p:sp>
    </p:spTree>
    <p:extLst>
      <p:ext uri="{BB962C8B-B14F-4D97-AF65-F5344CB8AC3E}">
        <p14:creationId xmlns:p14="http://schemas.microsoft.com/office/powerpoint/2010/main" val="741871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5BD051-C8DC-4897-B5EE-0AE1E8FBA8C0}"/>
              </a:ext>
            </a:extLst>
          </p:cNvPr>
          <p:cNvSpPr>
            <a:spLocks noGrp="1"/>
          </p:cNvSpPr>
          <p:nvPr>
            <p:ph type="title"/>
          </p:nvPr>
        </p:nvSpPr>
        <p:spPr/>
        <p:txBody>
          <a:bodyPr/>
          <a:lstStyle/>
          <a:p>
            <a:r>
              <a:rPr lang="en-US" dirty="0"/>
              <a:t>TREATMENT</a:t>
            </a:r>
          </a:p>
        </p:txBody>
      </p:sp>
      <p:sp>
        <p:nvSpPr>
          <p:cNvPr id="5" name="Text Placeholder 4">
            <a:extLst>
              <a:ext uri="{FF2B5EF4-FFF2-40B4-BE49-F238E27FC236}">
                <a16:creationId xmlns="" xmlns:a16="http://schemas.microsoft.com/office/drawing/2014/main" id="{BD5FEB08-1B2C-42FF-B1B4-8C4697B63E3E}"/>
              </a:ext>
            </a:extLst>
          </p:cNvPr>
          <p:cNvSpPr>
            <a:spLocks noGrp="1"/>
          </p:cNvSpPr>
          <p:nvPr>
            <p:ph type="body" idx="1"/>
          </p:nvPr>
        </p:nvSpPr>
        <p:spPr/>
        <p:txBody>
          <a:bodyPr/>
          <a:lstStyle/>
          <a:p>
            <a:r>
              <a:rPr lang="en-US" dirty="0"/>
              <a:t>Mild disease</a:t>
            </a:r>
          </a:p>
        </p:txBody>
      </p:sp>
      <p:sp>
        <p:nvSpPr>
          <p:cNvPr id="6" name="Content Placeholder 5">
            <a:extLst>
              <a:ext uri="{FF2B5EF4-FFF2-40B4-BE49-F238E27FC236}">
                <a16:creationId xmlns="" xmlns:a16="http://schemas.microsoft.com/office/drawing/2014/main" id="{17E8453C-9B9D-4A9A-970E-BE3E11C655E9}"/>
              </a:ext>
            </a:extLst>
          </p:cNvPr>
          <p:cNvSpPr>
            <a:spLocks noGrp="1"/>
          </p:cNvSpPr>
          <p:nvPr>
            <p:ph sz="half" idx="2"/>
          </p:nvPr>
        </p:nvSpPr>
        <p:spPr/>
        <p:txBody>
          <a:bodyPr/>
          <a:lstStyle/>
          <a:p>
            <a:r>
              <a:rPr lang="en-US" dirty="0"/>
              <a:t>- Doxycycline </a:t>
            </a:r>
          </a:p>
          <a:p>
            <a:pPr lvl="1">
              <a:buFont typeface="Arial" panose="020B0604020202020204" pitchFamily="34" charset="0"/>
              <a:buChar char="•"/>
            </a:pPr>
            <a:r>
              <a:rPr lang="en-US" dirty="0"/>
              <a:t>100mg BID for 7 days (adult)</a:t>
            </a:r>
          </a:p>
          <a:p>
            <a:pPr lvl="1">
              <a:buFont typeface="Arial" panose="020B0604020202020204" pitchFamily="34" charset="0"/>
              <a:buChar char="•"/>
            </a:pPr>
            <a:r>
              <a:rPr lang="en-US" dirty="0"/>
              <a:t>2mg/kg per day in 2 divided doses not to exceed 200mg daily (children)</a:t>
            </a:r>
          </a:p>
          <a:p>
            <a:r>
              <a:rPr lang="en-US" dirty="0"/>
              <a:t>- Azithromycin</a:t>
            </a:r>
          </a:p>
          <a:p>
            <a:pPr lvl="1">
              <a:buFont typeface="Arial" panose="020B0604020202020204" pitchFamily="34" charset="0"/>
              <a:buChar char="•"/>
            </a:pPr>
            <a:r>
              <a:rPr lang="en-US" dirty="0"/>
              <a:t>500mg OD for 3 days (adult)</a:t>
            </a:r>
          </a:p>
          <a:p>
            <a:pPr lvl="1">
              <a:buFont typeface="Arial" panose="020B0604020202020204" pitchFamily="34" charset="0"/>
              <a:buChar char="•"/>
            </a:pPr>
            <a:r>
              <a:rPr lang="en-US" dirty="0"/>
              <a:t>10mkd on D1, 5mkd on succeeding days (children)</a:t>
            </a:r>
          </a:p>
          <a:p>
            <a:endParaRPr lang="en-US" dirty="0"/>
          </a:p>
        </p:txBody>
      </p:sp>
      <p:sp>
        <p:nvSpPr>
          <p:cNvPr id="7" name="Text Placeholder 6">
            <a:extLst>
              <a:ext uri="{FF2B5EF4-FFF2-40B4-BE49-F238E27FC236}">
                <a16:creationId xmlns="" xmlns:a16="http://schemas.microsoft.com/office/drawing/2014/main" id="{DED990C4-965B-41DB-9333-FC1B06500FD0}"/>
              </a:ext>
            </a:extLst>
          </p:cNvPr>
          <p:cNvSpPr>
            <a:spLocks noGrp="1"/>
          </p:cNvSpPr>
          <p:nvPr>
            <p:ph type="body" sz="quarter" idx="3"/>
          </p:nvPr>
        </p:nvSpPr>
        <p:spPr/>
        <p:txBody>
          <a:bodyPr/>
          <a:lstStyle/>
          <a:p>
            <a:r>
              <a:rPr lang="en-US" dirty="0"/>
              <a:t>SEVERE DISEASE</a:t>
            </a:r>
          </a:p>
        </p:txBody>
      </p:sp>
      <p:sp>
        <p:nvSpPr>
          <p:cNvPr id="8" name="Content Placeholder 7">
            <a:extLst>
              <a:ext uri="{FF2B5EF4-FFF2-40B4-BE49-F238E27FC236}">
                <a16:creationId xmlns="" xmlns:a16="http://schemas.microsoft.com/office/drawing/2014/main" id="{21779B78-0AD6-49B5-8FB1-CD92236619B2}"/>
              </a:ext>
            </a:extLst>
          </p:cNvPr>
          <p:cNvSpPr>
            <a:spLocks noGrp="1"/>
          </p:cNvSpPr>
          <p:nvPr>
            <p:ph sz="quarter" idx="4"/>
          </p:nvPr>
        </p:nvSpPr>
        <p:spPr/>
        <p:txBody>
          <a:bodyPr/>
          <a:lstStyle/>
          <a:p>
            <a:r>
              <a:rPr lang="en-US" dirty="0"/>
              <a:t>- Penicillin 1.5M units IV every 6 hours</a:t>
            </a:r>
          </a:p>
          <a:p>
            <a:r>
              <a:rPr lang="en-US" dirty="0"/>
              <a:t>- Doxycycline 100mg IV daily</a:t>
            </a:r>
          </a:p>
          <a:p>
            <a:r>
              <a:rPr lang="en-US" dirty="0"/>
              <a:t>- Ceftriaxone 1 to 2g IV OD</a:t>
            </a:r>
          </a:p>
          <a:p>
            <a:r>
              <a:rPr lang="en-US" dirty="0"/>
              <a:t>- Cefotaxime 1g IV every 6 hours</a:t>
            </a:r>
          </a:p>
        </p:txBody>
      </p:sp>
      <p:sp>
        <p:nvSpPr>
          <p:cNvPr id="3" name="Rectangle 2"/>
          <p:cNvSpPr/>
          <p:nvPr/>
        </p:nvSpPr>
        <p:spPr>
          <a:xfrm>
            <a:off x="6126480" y="5182071"/>
            <a:ext cx="5773667" cy="1015663"/>
          </a:xfrm>
          <a:prstGeom prst="rect">
            <a:avLst/>
          </a:prstGeom>
          <a:solidFill>
            <a:schemeClr val="accent5">
              <a:lumMod val="60000"/>
              <a:lumOff val="40000"/>
            </a:schemeClr>
          </a:solidFill>
        </p:spPr>
        <p:txBody>
          <a:bodyPr wrap="square">
            <a:spAutoFit/>
          </a:bodyPr>
          <a:lstStyle/>
          <a:p>
            <a:r>
              <a:rPr lang="en-US" sz="2000" dirty="0" smtClean="0"/>
              <a:t>*</a:t>
            </a:r>
            <a:r>
              <a:rPr lang="en-US" sz="2000" dirty="0" smtClean="0">
                <a:solidFill>
                  <a:schemeClr val="bg1"/>
                </a:solidFill>
              </a:rPr>
              <a:t>Antibiotic </a:t>
            </a:r>
            <a:r>
              <a:rPr lang="en-US" sz="2000" dirty="0">
                <a:solidFill>
                  <a:schemeClr val="bg1"/>
                </a:solidFill>
              </a:rPr>
              <a:t>therapy should be started as soon as the diagnosis of leptospirosis is suspected regardless of the phase of the disease or duration of symptoms</a:t>
            </a:r>
            <a:endParaRPr lang="en-US" sz="2000" dirty="0">
              <a:solidFill>
                <a:schemeClr val="bg1"/>
              </a:solidFill>
            </a:endParaRPr>
          </a:p>
        </p:txBody>
      </p:sp>
    </p:spTree>
    <p:extLst>
      <p:ext uri="{BB962C8B-B14F-4D97-AF65-F5344CB8AC3E}">
        <p14:creationId xmlns:p14="http://schemas.microsoft.com/office/powerpoint/2010/main" val="3172713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A5EE8-FB07-4215-84C9-90EA66ECE1C0}"/>
              </a:ext>
            </a:extLst>
          </p:cNvPr>
          <p:cNvSpPr>
            <a:spLocks noGrp="1"/>
          </p:cNvSpPr>
          <p:nvPr>
            <p:ph type="title"/>
          </p:nvPr>
        </p:nvSpPr>
        <p:spPr/>
        <p:txBody>
          <a:bodyPr/>
          <a:lstStyle/>
          <a:p>
            <a:r>
              <a:rPr lang="en-US" dirty="0"/>
              <a:t>JARISCH-HERXHEIMER REACTION</a:t>
            </a:r>
          </a:p>
        </p:txBody>
      </p:sp>
      <p:sp>
        <p:nvSpPr>
          <p:cNvPr id="8" name="Content Placeholder 7">
            <a:extLst>
              <a:ext uri="{FF2B5EF4-FFF2-40B4-BE49-F238E27FC236}">
                <a16:creationId xmlns="" xmlns:a16="http://schemas.microsoft.com/office/drawing/2014/main" id="{5A01168C-4F92-4963-8A65-6BC8228D335C}"/>
              </a:ext>
            </a:extLst>
          </p:cNvPr>
          <p:cNvSpPr>
            <a:spLocks noGrp="1"/>
          </p:cNvSpPr>
          <p:nvPr>
            <p:ph idx="1"/>
          </p:nvPr>
        </p:nvSpPr>
        <p:spPr/>
        <p:txBody>
          <a:bodyPr/>
          <a:lstStyle/>
          <a:p>
            <a:r>
              <a:rPr lang="en-US" sz="2400" dirty="0"/>
              <a:t>- Occurs 24 hours following antimicrobial therapy for leptospirosis.</a:t>
            </a:r>
          </a:p>
          <a:p>
            <a:r>
              <a:rPr lang="en-US" sz="2400" dirty="0"/>
              <a:t>- An acute inflammatory response to clearance of spirochetes from the circulation and is characterized by </a:t>
            </a:r>
            <a:r>
              <a:rPr lang="en-US" sz="2400" b="1" dirty="0"/>
              <a:t>fever,</a:t>
            </a:r>
            <a:r>
              <a:rPr lang="en-US" sz="2400" dirty="0"/>
              <a:t> </a:t>
            </a:r>
            <a:r>
              <a:rPr lang="en-US" sz="2400" b="1" dirty="0"/>
              <a:t>rigors</a:t>
            </a:r>
            <a:r>
              <a:rPr lang="en-US" sz="2400" dirty="0"/>
              <a:t> and </a:t>
            </a:r>
            <a:r>
              <a:rPr lang="en-US" sz="2400" b="1" dirty="0"/>
              <a:t>hypotension</a:t>
            </a:r>
            <a:r>
              <a:rPr lang="en-US" sz="2400" dirty="0"/>
              <a:t>.</a:t>
            </a:r>
          </a:p>
          <a:p>
            <a:r>
              <a:rPr lang="en-US" sz="2400" dirty="0"/>
              <a:t>- Results from accelerated phagocytosis by PMN leukocytes, followed by the release of lipoproteins, cytokines and immune complexes from killed organisms</a:t>
            </a:r>
            <a:r>
              <a:rPr lang="en-US" sz="2400" dirty="0" smtClean="0"/>
              <a:t>.</a:t>
            </a:r>
          </a:p>
          <a:p>
            <a:endParaRPr lang="en-US" dirty="0"/>
          </a:p>
          <a:p>
            <a:r>
              <a:rPr lang="en-US" sz="2400" b="1" dirty="0" smtClean="0"/>
              <a:t>TREATMENT:</a:t>
            </a:r>
            <a:r>
              <a:rPr lang="en-US" sz="2400" b="1" dirty="0" smtClean="0"/>
              <a:t> </a:t>
            </a:r>
            <a:r>
              <a:rPr lang="en-US" sz="2400" dirty="0"/>
              <a:t>NSAIDS or other </a:t>
            </a:r>
            <a:r>
              <a:rPr lang="en-US" sz="2400" dirty="0" smtClean="0"/>
              <a:t>antipyretics</a:t>
            </a:r>
            <a:endParaRPr lang="en-US" sz="2400" dirty="0"/>
          </a:p>
        </p:txBody>
      </p:sp>
    </p:spTree>
    <p:extLst>
      <p:ext uri="{BB962C8B-B14F-4D97-AF65-F5344CB8AC3E}">
        <p14:creationId xmlns:p14="http://schemas.microsoft.com/office/powerpoint/2010/main" val="3761669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PRE-EXPOSURE PROPHYLAXIS</a:t>
            </a:r>
            <a:endParaRPr lang="en-US" dirty="0"/>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a:buFont typeface="Arial" charset="0"/>
              <a:buChar char="•"/>
            </a:pPr>
            <a:r>
              <a:rPr lang="en-US" sz="2800" dirty="0" smtClean="0"/>
              <a:t> not routinely recommended</a:t>
            </a:r>
          </a:p>
          <a:p>
            <a:pPr>
              <a:buFont typeface="Arial" charset="0"/>
              <a:buChar char="•"/>
            </a:pPr>
            <a:r>
              <a:rPr lang="en-US" sz="2800" dirty="0"/>
              <a:t> </a:t>
            </a:r>
            <a:r>
              <a:rPr lang="en-US" sz="2800" dirty="0" smtClean="0"/>
              <a:t>for individuals who intend to visit highly endemic areas and are likely to be exposed (e.g. soldiers, engaged in water-related recreational &amp; occupational activities)</a:t>
            </a:r>
          </a:p>
          <a:p>
            <a:pPr>
              <a:buFont typeface="Arial" charset="0"/>
              <a:buChar char="•"/>
            </a:pPr>
            <a:endParaRPr lang="en-US" sz="2800" dirty="0"/>
          </a:p>
          <a:p>
            <a:pPr>
              <a:buFont typeface="Arial" charset="0"/>
              <a:buChar char="•"/>
            </a:pPr>
            <a:r>
              <a:rPr lang="en-US" sz="2800" dirty="0" smtClean="0"/>
              <a:t> DOXYCYCLINE 100mg/tab 2 tabs ONCE WEEKLY to begin 1-2 days before exposure &amp; continued throughout period of exposure</a:t>
            </a:r>
            <a:endParaRPr lang="en-US" sz="2800" dirty="0"/>
          </a:p>
        </p:txBody>
      </p:sp>
    </p:spTree>
    <p:extLst>
      <p:ext uri="{BB962C8B-B14F-4D97-AF65-F5344CB8AC3E}">
        <p14:creationId xmlns:p14="http://schemas.microsoft.com/office/powerpoint/2010/main" val="120494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11DDB6-0DFF-4785-83AC-3314EBA4FCFD}"/>
              </a:ext>
            </a:extLst>
          </p:cNvPr>
          <p:cNvSpPr>
            <a:spLocks noGrp="1"/>
          </p:cNvSpPr>
          <p:nvPr>
            <p:ph type="title"/>
          </p:nvPr>
        </p:nvSpPr>
        <p:spPr/>
        <p:txBody>
          <a:bodyPr/>
          <a:lstStyle/>
          <a:p>
            <a:r>
              <a:rPr lang="en-US" dirty="0"/>
              <a:t>LEPTOSPIROSIS</a:t>
            </a:r>
          </a:p>
        </p:txBody>
      </p:sp>
      <p:sp>
        <p:nvSpPr>
          <p:cNvPr id="3" name="Content Placeholder 2">
            <a:extLst>
              <a:ext uri="{FF2B5EF4-FFF2-40B4-BE49-F238E27FC236}">
                <a16:creationId xmlns="" xmlns:a16="http://schemas.microsoft.com/office/drawing/2014/main" id="{B2D5B5A8-F691-4114-886B-B31C3E95CFDF}"/>
              </a:ext>
            </a:extLst>
          </p:cNvPr>
          <p:cNvSpPr>
            <a:spLocks noGrp="1"/>
          </p:cNvSpPr>
          <p:nvPr>
            <p:ph idx="1"/>
          </p:nvPr>
        </p:nvSpPr>
        <p:spPr/>
        <p:txBody>
          <a:bodyPr>
            <a:normAutofit/>
          </a:bodyPr>
          <a:lstStyle/>
          <a:p>
            <a:r>
              <a:rPr lang="en-US" sz="2800" dirty="0"/>
              <a:t>Leptospirosis is a zoonosis with protean clinical manifestations caused by pathogenic spirochetes of the genus </a:t>
            </a:r>
            <a:r>
              <a:rPr lang="en-US" sz="2800" i="1" dirty="0"/>
              <a:t>Leptospira</a:t>
            </a:r>
            <a:r>
              <a:rPr lang="en-US" sz="2800" dirty="0"/>
              <a:t>. </a:t>
            </a:r>
          </a:p>
          <a:p>
            <a:endParaRPr lang="en-US" sz="2800" dirty="0"/>
          </a:p>
          <a:p>
            <a:r>
              <a:rPr lang="en-US" sz="2800" dirty="0"/>
              <a:t>Other names:</a:t>
            </a:r>
          </a:p>
          <a:p>
            <a:r>
              <a:rPr lang="en-US" sz="2800" dirty="0"/>
              <a:t>Weil's disease, Weil-</a:t>
            </a:r>
            <a:r>
              <a:rPr lang="en-US" sz="2800" dirty="0" err="1"/>
              <a:t>Vasiliev</a:t>
            </a:r>
            <a:r>
              <a:rPr lang="en-US" sz="2800" dirty="0"/>
              <a:t> disease, Swineherd's disease, rice-field fever, waterborne fever, </a:t>
            </a:r>
            <a:r>
              <a:rPr lang="en-US" sz="2800" dirty="0" err="1"/>
              <a:t>nanukayami</a:t>
            </a:r>
            <a:r>
              <a:rPr lang="en-US" sz="2800" dirty="0"/>
              <a:t> fever, cane-cutter fever, swamp fever, mud fever, Stuttgart disease, and </a:t>
            </a:r>
            <a:r>
              <a:rPr lang="en-US" sz="2800" dirty="0" err="1"/>
              <a:t>Canicola</a:t>
            </a:r>
            <a:r>
              <a:rPr lang="en-US" sz="2800" dirty="0"/>
              <a:t> fever.</a:t>
            </a:r>
          </a:p>
        </p:txBody>
      </p:sp>
    </p:spTree>
    <p:extLst>
      <p:ext uri="{BB962C8B-B14F-4D97-AF65-F5344CB8AC3E}">
        <p14:creationId xmlns:p14="http://schemas.microsoft.com/office/powerpoint/2010/main" val="41786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90FAE6-7CD9-420E-845A-F709BA9EAD0E}"/>
              </a:ext>
            </a:extLst>
          </p:cNvPr>
          <p:cNvSpPr>
            <a:spLocks noGrp="1"/>
          </p:cNvSpPr>
          <p:nvPr>
            <p:ph type="title"/>
          </p:nvPr>
        </p:nvSpPr>
        <p:spPr>
          <a:xfrm>
            <a:off x="1097280" y="-373562"/>
            <a:ext cx="10058400" cy="1450757"/>
          </a:xfrm>
        </p:spPr>
        <p:txBody>
          <a:bodyPr/>
          <a:lstStyle/>
          <a:p>
            <a:pPr algn="ctr"/>
            <a:r>
              <a:rPr lang="en-US" dirty="0" smtClean="0"/>
              <a:t>POST EXPOSURE PROPHYLAXIS</a:t>
            </a:r>
            <a:endParaRPr lang="en-US" dirty="0"/>
          </a:p>
        </p:txBody>
      </p:sp>
      <p:sp>
        <p:nvSpPr>
          <p:cNvPr id="3" name="Content Placeholder 2">
            <a:extLst>
              <a:ext uri="{FF2B5EF4-FFF2-40B4-BE49-F238E27FC236}">
                <a16:creationId xmlns="" xmlns:a16="http://schemas.microsoft.com/office/drawing/2014/main" id="{FAE7DFB3-FF1D-4E4F-B9D0-979E14E71E79}"/>
              </a:ext>
            </a:extLst>
          </p:cNvPr>
          <p:cNvSpPr>
            <a:spLocks noGrp="1"/>
          </p:cNvSpPr>
          <p:nvPr>
            <p:ph idx="1"/>
          </p:nvPr>
        </p:nvSpPr>
        <p:spPr>
          <a:xfrm>
            <a:off x="1097280" y="1253536"/>
            <a:ext cx="10058400" cy="1585258"/>
          </a:xfrm>
          <a:solidFill>
            <a:schemeClr val="accent4">
              <a:lumMod val="20000"/>
              <a:lumOff val="80000"/>
            </a:schemeClr>
          </a:solidFill>
        </p:spPr>
        <p:txBody>
          <a:bodyPr/>
          <a:lstStyle/>
          <a:p>
            <a:r>
              <a:rPr lang="en-US" b="1" dirty="0" smtClean="0"/>
              <a:t>LOW RISK EXPOSURE</a:t>
            </a:r>
            <a:r>
              <a:rPr lang="en-US" b="1" dirty="0" smtClean="0"/>
              <a:t>: </a:t>
            </a:r>
          </a:p>
          <a:p>
            <a:r>
              <a:rPr lang="en-US" dirty="0"/>
              <a:t>  </a:t>
            </a:r>
            <a:r>
              <a:rPr lang="en-US" dirty="0" smtClean="0"/>
              <a:t>- single exposure to flood or contaminated waters without cuts or open wounds </a:t>
            </a:r>
          </a:p>
          <a:p>
            <a:r>
              <a:rPr lang="en-US" dirty="0"/>
              <a:t> </a:t>
            </a:r>
            <a:r>
              <a:rPr lang="en-US" dirty="0" smtClean="0"/>
              <a:t> - Doxycycline 100mg/cap 2 capsules within 24 – 72 hours from exposure</a:t>
            </a:r>
            <a:endParaRPr lang="en-US" dirty="0"/>
          </a:p>
        </p:txBody>
      </p:sp>
      <p:sp>
        <p:nvSpPr>
          <p:cNvPr id="4" name="Content Placeholder 2">
            <a:extLst>
              <a:ext uri="{FF2B5EF4-FFF2-40B4-BE49-F238E27FC236}">
                <a16:creationId xmlns="" xmlns:a16="http://schemas.microsoft.com/office/drawing/2014/main" id="{FAE7DFB3-FF1D-4E4F-B9D0-979E14E71E79}"/>
              </a:ext>
            </a:extLst>
          </p:cNvPr>
          <p:cNvSpPr txBox="1">
            <a:spLocks/>
          </p:cNvSpPr>
          <p:nvPr/>
        </p:nvSpPr>
        <p:spPr>
          <a:xfrm>
            <a:off x="1097280" y="2838794"/>
            <a:ext cx="10058400" cy="1585258"/>
          </a:xfrm>
          <a:prstGeom prst="rect">
            <a:avLst/>
          </a:prstGeom>
          <a:solidFill>
            <a:schemeClr val="accent3">
              <a:lumMod val="20000"/>
              <a:lumOff val="80000"/>
            </a:schemeClr>
          </a:solidFill>
        </p:spPr>
        <p:txBody>
          <a:bodyPr vert="horz" lIns="0" tIns="45720" rIns="0" bIns="45720" rtlCol="0">
            <a:normAutofit/>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smtClean="0"/>
              <a:t>MODERATE RISK EXPOSURE: </a:t>
            </a:r>
          </a:p>
          <a:p>
            <a:r>
              <a:rPr lang="en-US" dirty="0" smtClean="0"/>
              <a:t>  - single exposure to flood or contaminated waters with wounds, cuts or open lesions on skin </a:t>
            </a:r>
          </a:p>
          <a:p>
            <a:r>
              <a:rPr lang="en-US" dirty="0" smtClean="0"/>
              <a:t>  - Doxycycline 100mg/cap 2 capsules once daily for 3-5 days within 24 – 72 hours from exposure</a:t>
            </a:r>
            <a:endParaRPr lang="en-US" dirty="0"/>
          </a:p>
        </p:txBody>
      </p:sp>
      <p:sp>
        <p:nvSpPr>
          <p:cNvPr id="5" name="Content Placeholder 2">
            <a:extLst>
              <a:ext uri="{FF2B5EF4-FFF2-40B4-BE49-F238E27FC236}">
                <a16:creationId xmlns="" xmlns:a16="http://schemas.microsoft.com/office/drawing/2014/main" id="{FAE7DFB3-FF1D-4E4F-B9D0-979E14E71E79}"/>
              </a:ext>
            </a:extLst>
          </p:cNvPr>
          <p:cNvSpPr txBox="1">
            <a:spLocks/>
          </p:cNvSpPr>
          <p:nvPr/>
        </p:nvSpPr>
        <p:spPr>
          <a:xfrm>
            <a:off x="1097280" y="4424051"/>
            <a:ext cx="10058400" cy="1958821"/>
          </a:xfrm>
          <a:prstGeom prst="rect">
            <a:avLst/>
          </a:prstGeom>
          <a:solidFill>
            <a:schemeClr val="accent1">
              <a:lumMod val="20000"/>
              <a:lumOff val="80000"/>
            </a:schemeClr>
          </a:solidFill>
        </p:spPr>
        <p:txBody>
          <a:bodyPr vert="horz" lIns="0" tIns="45720" rIns="0" bIns="45720" rtlCol="0">
            <a:normAutofit/>
          </a:bodyP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smtClean="0"/>
              <a:t>HIGH RISK EXPOSURE: </a:t>
            </a:r>
          </a:p>
          <a:p>
            <a:r>
              <a:rPr lang="en-US" dirty="0" smtClean="0"/>
              <a:t>  - continuous exposure (several days) to flood or contaminated waters with or without wounds, cuts or open lesions on skin; swimming in flooded waters, ingestion of contaminated waters</a:t>
            </a:r>
          </a:p>
          <a:p>
            <a:r>
              <a:rPr lang="en-US" dirty="0" smtClean="0"/>
              <a:t>  - Doxycycline 100mg/cap 2 capsules once weekly until  end of exposure</a:t>
            </a:r>
            <a:endParaRPr lang="en-US" dirty="0"/>
          </a:p>
        </p:txBody>
      </p:sp>
      <p:sp>
        <p:nvSpPr>
          <p:cNvPr id="6" name="Rectangle 5"/>
          <p:cNvSpPr/>
          <p:nvPr/>
        </p:nvSpPr>
        <p:spPr>
          <a:xfrm>
            <a:off x="1097281" y="6198206"/>
            <a:ext cx="10058399" cy="369332"/>
          </a:xfrm>
          <a:prstGeom prst="rect">
            <a:avLst/>
          </a:prstGeom>
          <a:solidFill>
            <a:schemeClr val="accent6">
              <a:lumMod val="40000"/>
              <a:lumOff val="60000"/>
            </a:schemeClr>
          </a:solidFill>
        </p:spPr>
        <p:txBody>
          <a:bodyPr wrap="square">
            <a:spAutoFit/>
          </a:bodyPr>
          <a:lstStyle/>
          <a:p>
            <a:r>
              <a:rPr lang="en-US" dirty="0" smtClean="0">
                <a:solidFill>
                  <a:srgbClr val="941100"/>
                </a:solidFill>
              </a:rPr>
              <a:t>*PREGNANT: </a:t>
            </a:r>
            <a:r>
              <a:rPr lang="en-US" dirty="0"/>
              <a:t>Azithromycin 1gm on Day 1, then 500mg on Day 2, 500mg on Day 3</a:t>
            </a:r>
          </a:p>
        </p:txBody>
      </p:sp>
    </p:spTree>
    <p:extLst>
      <p:ext uri="{BB962C8B-B14F-4D97-AF65-F5344CB8AC3E}">
        <p14:creationId xmlns:p14="http://schemas.microsoft.com/office/powerpoint/2010/main" val="1827807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30DDB332-5779-4EEF-B1EA-C14F49D75986}"/>
              </a:ext>
            </a:extLst>
          </p:cNvPr>
          <p:cNvSpPr>
            <a:spLocks noGrp="1"/>
          </p:cNvSpPr>
          <p:nvPr>
            <p:ph type="ctrTitle"/>
          </p:nvPr>
        </p:nvSpPr>
        <p:spPr/>
        <p:txBody>
          <a:bodyPr/>
          <a:lstStyle/>
          <a:p>
            <a:r>
              <a:rPr lang="en-US" dirty="0"/>
              <a:t>Thank You</a:t>
            </a:r>
          </a:p>
        </p:txBody>
      </p:sp>
      <p:sp>
        <p:nvSpPr>
          <p:cNvPr id="5" name="Subtitle 4">
            <a:extLst>
              <a:ext uri="{FF2B5EF4-FFF2-40B4-BE49-F238E27FC236}">
                <a16:creationId xmlns="" xmlns:a16="http://schemas.microsoft.com/office/drawing/2014/main" id="{D46FCFFF-D40C-4392-87AF-CB5F7425AEC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6897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933638-3F9A-4C6C-B47E-6A371186EAF1}"/>
              </a:ext>
            </a:extLst>
          </p:cNvPr>
          <p:cNvSpPr>
            <a:spLocks noGrp="1"/>
          </p:cNvSpPr>
          <p:nvPr>
            <p:ph type="title"/>
          </p:nvPr>
        </p:nvSpPr>
        <p:spPr>
          <a:xfrm>
            <a:off x="1097280" y="277639"/>
            <a:ext cx="10058400" cy="1450757"/>
          </a:xfrm>
        </p:spPr>
        <p:txBody>
          <a:bodyPr/>
          <a:lstStyle/>
          <a:p>
            <a:r>
              <a:rPr lang="en-US" dirty="0"/>
              <a:t>EPIDEMIOLOGY</a:t>
            </a:r>
          </a:p>
        </p:txBody>
      </p:sp>
      <p:sp>
        <p:nvSpPr>
          <p:cNvPr id="3" name="Content Placeholder 2">
            <a:extLst>
              <a:ext uri="{FF2B5EF4-FFF2-40B4-BE49-F238E27FC236}">
                <a16:creationId xmlns="" xmlns:a16="http://schemas.microsoft.com/office/drawing/2014/main" id="{174A7109-5EDE-4065-BCC5-F7295332975D}"/>
              </a:ext>
            </a:extLst>
          </p:cNvPr>
          <p:cNvSpPr>
            <a:spLocks noGrp="1"/>
          </p:cNvSpPr>
          <p:nvPr>
            <p:ph idx="1"/>
          </p:nvPr>
        </p:nvSpPr>
        <p:spPr/>
        <p:txBody>
          <a:bodyPr>
            <a:normAutofit/>
          </a:bodyPr>
          <a:lstStyle/>
          <a:p>
            <a:pPr marL="201168" lvl="1" indent="0">
              <a:buNone/>
            </a:pPr>
            <a:r>
              <a:rPr lang="en-US" sz="2800" dirty="0"/>
              <a:t>Widespread and prevalent zoonotic disease. </a:t>
            </a:r>
          </a:p>
          <a:p>
            <a:pPr marL="201168" lvl="1" indent="0">
              <a:buNone/>
            </a:pPr>
            <a:r>
              <a:rPr lang="en-US" sz="2800" dirty="0"/>
              <a:t>Occurs both in temperate and tropical regions (10 times higher in tropical countries).</a:t>
            </a:r>
          </a:p>
        </p:txBody>
      </p:sp>
    </p:spTree>
    <p:extLst>
      <p:ext uri="{BB962C8B-B14F-4D97-AF65-F5344CB8AC3E}">
        <p14:creationId xmlns:p14="http://schemas.microsoft.com/office/powerpoint/2010/main" val="3219656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DD918E5-16DC-4A17-B25B-668B325B1C5B}"/>
              </a:ext>
            </a:extLst>
          </p:cNvPr>
          <p:cNvPicPr>
            <a:picLocks noChangeAspect="1"/>
          </p:cNvPicPr>
          <p:nvPr/>
        </p:nvPicPr>
        <p:blipFill>
          <a:blip r:embed="rId2"/>
          <a:stretch>
            <a:fillRect/>
          </a:stretch>
        </p:blipFill>
        <p:spPr>
          <a:xfrm>
            <a:off x="2514600" y="329691"/>
            <a:ext cx="6835140" cy="5963660"/>
          </a:xfrm>
          <a:prstGeom prst="rect">
            <a:avLst/>
          </a:prstGeom>
        </p:spPr>
      </p:pic>
    </p:spTree>
    <p:extLst>
      <p:ext uri="{BB962C8B-B14F-4D97-AF65-F5344CB8AC3E}">
        <p14:creationId xmlns:p14="http://schemas.microsoft.com/office/powerpoint/2010/main" val="235403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FC9C0F-2089-4473-B416-B9FA61C8E4AE}"/>
              </a:ext>
            </a:extLst>
          </p:cNvPr>
          <p:cNvSpPr>
            <a:spLocks noGrp="1"/>
          </p:cNvSpPr>
          <p:nvPr>
            <p:ph type="title"/>
          </p:nvPr>
        </p:nvSpPr>
        <p:spPr/>
        <p:txBody>
          <a:bodyPr/>
          <a:lstStyle/>
          <a:p>
            <a:r>
              <a:rPr lang="en-US" dirty="0"/>
              <a:t>RISK FACTORS</a:t>
            </a:r>
          </a:p>
        </p:txBody>
      </p:sp>
      <p:sp>
        <p:nvSpPr>
          <p:cNvPr id="3" name="Content Placeholder 2">
            <a:extLst>
              <a:ext uri="{FF2B5EF4-FFF2-40B4-BE49-F238E27FC236}">
                <a16:creationId xmlns="" xmlns:a16="http://schemas.microsoft.com/office/drawing/2014/main" id="{C66A9693-FF51-4B55-9285-256A128C75A6}"/>
              </a:ext>
            </a:extLst>
          </p:cNvPr>
          <p:cNvSpPr>
            <a:spLocks noGrp="1"/>
          </p:cNvSpPr>
          <p:nvPr>
            <p:ph idx="1"/>
          </p:nvPr>
        </p:nvSpPr>
        <p:spPr/>
        <p:txBody>
          <a:bodyPr>
            <a:normAutofit fontScale="92500" lnSpcReduction="20000"/>
          </a:bodyPr>
          <a:lstStyle/>
          <a:p>
            <a:r>
              <a:rPr lang="en-US" sz="2800" dirty="0"/>
              <a:t>Occupational exposure – Farmers, ranchers, abattoir workers, trappers, veterinarians, loggers, sewer workers, rice farmers, pet traders, military personnel, laboratory workers</a:t>
            </a:r>
          </a:p>
          <a:p>
            <a:r>
              <a:rPr lang="en-US" sz="2800" dirty="0"/>
              <a:t>Recreational activities – Freshwater swimming, canoeing, kayaking, trail biking</a:t>
            </a:r>
          </a:p>
          <a:p>
            <a:r>
              <a:rPr lang="en-US" sz="2800" dirty="0"/>
              <a:t>Household exposure – Pet dogs, domesticated livestock, rainwater catchment systems, infestation by infected rodents</a:t>
            </a:r>
          </a:p>
          <a:p>
            <a:r>
              <a:rPr lang="en-US" sz="2800" dirty="0"/>
              <a:t>Other – Walking barefoot through surface water, skin lesions, contact with wild rodents, accidental laboratory exposure</a:t>
            </a:r>
          </a:p>
          <a:p>
            <a:endParaRPr lang="en-US" sz="2800" dirty="0"/>
          </a:p>
        </p:txBody>
      </p:sp>
    </p:spTree>
    <p:extLst>
      <p:ext uri="{BB962C8B-B14F-4D97-AF65-F5344CB8AC3E}">
        <p14:creationId xmlns:p14="http://schemas.microsoft.com/office/powerpoint/2010/main" val="220654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2D04E0-1567-42FE-84DA-F7B64ACB7036}"/>
              </a:ext>
            </a:extLst>
          </p:cNvPr>
          <p:cNvSpPr>
            <a:spLocks noGrp="1"/>
          </p:cNvSpPr>
          <p:nvPr>
            <p:ph type="title"/>
          </p:nvPr>
        </p:nvSpPr>
        <p:spPr/>
        <p:txBody>
          <a:bodyPr/>
          <a:lstStyle/>
          <a:p>
            <a:r>
              <a:rPr lang="en-US" dirty="0"/>
              <a:t>MICROBIOLOGY</a:t>
            </a:r>
          </a:p>
        </p:txBody>
      </p:sp>
      <p:sp>
        <p:nvSpPr>
          <p:cNvPr id="3" name="Content Placeholder 2">
            <a:extLst>
              <a:ext uri="{FF2B5EF4-FFF2-40B4-BE49-F238E27FC236}">
                <a16:creationId xmlns="" xmlns:a16="http://schemas.microsoft.com/office/drawing/2014/main" id="{655BFEAF-AF2B-4774-842F-7BB71FF65D8B}"/>
              </a:ext>
            </a:extLst>
          </p:cNvPr>
          <p:cNvSpPr>
            <a:spLocks noGrp="1"/>
          </p:cNvSpPr>
          <p:nvPr>
            <p:ph idx="1"/>
          </p:nvPr>
        </p:nvSpPr>
        <p:spPr/>
        <p:txBody>
          <a:bodyPr>
            <a:normAutofit/>
          </a:bodyPr>
          <a:lstStyle/>
          <a:p>
            <a:r>
              <a:rPr lang="en-US" sz="2600" dirty="0"/>
              <a:t>Leptospira contains 22 species: </a:t>
            </a:r>
          </a:p>
          <a:p>
            <a:r>
              <a:rPr lang="en-US" sz="2600" dirty="0"/>
              <a:t>10 are pathogenic (L. </a:t>
            </a:r>
            <a:r>
              <a:rPr lang="en-US" sz="2600" dirty="0" err="1"/>
              <a:t>interrogans</a:t>
            </a:r>
            <a:r>
              <a:rPr lang="en-US" sz="2600" dirty="0"/>
              <a:t>, L. </a:t>
            </a:r>
            <a:r>
              <a:rPr lang="en-US" sz="2600" dirty="0" err="1"/>
              <a:t>kirschneri</a:t>
            </a:r>
            <a:r>
              <a:rPr lang="en-US" sz="2600" dirty="0"/>
              <a:t>, L. </a:t>
            </a:r>
            <a:r>
              <a:rPr lang="en-US" sz="2600" dirty="0" err="1"/>
              <a:t>noguchii</a:t>
            </a:r>
            <a:r>
              <a:rPr lang="en-US" sz="2600" dirty="0"/>
              <a:t>, L. </a:t>
            </a:r>
            <a:r>
              <a:rPr lang="en-US" sz="2600" dirty="0" err="1"/>
              <a:t>alexanderi</a:t>
            </a:r>
            <a:r>
              <a:rPr lang="en-US" sz="2600" dirty="0"/>
              <a:t>, L. </a:t>
            </a:r>
            <a:r>
              <a:rPr lang="en-US" sz="2600" dirty="0" err="1"/>
              <a:t>weilii</a:t>
            </a:r>
            <a:r>
              <a:rPr lang="en-US" sz="2600" dirty="0"/>
              <a:t>, L. </a:t>
            </a:r>
            <a:r>
              <a:rPr lang="en-US" sz="2600" dirty="0" err="1"/>
              <a:t>alstonii</a:t>
            </a:r>
            <a:r>
              <a:rPr lang="en-US" sz="2600" dirty="0"/>
              <a:t>, L. </a:t>
            </a:r>
            <a:r>
              <a:rPr lang="en-US" sz="2600" dirty="0" err="1"/>
              <a:t>borgpetersenii</a:t>
            </a:r>
            <a:r>
              <a:rPr lang="en-US" sz="2600" dirty="0"/>
              <a:t>, L. </a:t>
            </a:r>
            <a:r>
              <a:rPr lang="en-US" sz="2600" dirty="0" err="1"/>
              <a:t>santarosai</a:t>
            </a:r>
            <a:r>
              <a:rPr lang="en-US" sz="2600" dirty="0"/>
              <a:t>, L. </a:t>
            </a:r>
            <a:r>
              <a:rPr lang="en-US" sz="2600" dirty="0" err="1"/>
              <a:t>kmetyi</a:t>
            </a:r>
            <a:r>
              <a:rPr lang="en-US" sz="2600" dirty="0"/>
              <a:t> and L. </a:t>
            </a:r>
            <a:r>
              <a:rPr lang="en-US" sz="2600" dirty="0" err="1"/>
              <a:t>mayottensis</a:t>
            </a:r>
            <a:r>
              <a:rPr lang="en-US" sz="2600" dirty="0"/>
              <a:t>)</a:t>
            </a:r>
          </a:p>
          <a:p>
            <a:pPr marL="0" indent="0">
              <a:buNone/>
            </a:pPr>
            <a:r>
              <a:rPr lang="en-US" sz="2600" dirty="0"/>
              <a:t>Spiral-shaped, highly motile aerobic spirochetes with 18 or more coils per cell. They tend to stain poorly with common laboratory stain and are best visualized by dark field microscopy, silver stain or fluorescent microscopy.</a:t>
            </a:r>
          </a:p>
        </p:txBody>
      </p:sp>
    </p:spTree>
    <p:extLst>
      <p:ext uri="{BB962C8B-B14F-4D97-AF65-F5344CB8AC3E}">
        <p14:creationId xmlns:p14="http://schemas.microsoft.com/office/powerpoint/2010/main" val="1176462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mage">
            <a:extLst>
              <a:ext uri="{FF2B5EF4-FFF2-40B4-BE49-F238E27FC236}">
                <a16:creationId xmlns="" xmlns:a16="http://schemas.microsoft.com/office/drawing/2014/main" id="{8962898E-8B41-48AA-AEB9-0DE610E4764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284232" y="643467"/>
            <a:ext cx="3623536" cy="505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731485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A33C254-C46C-455D-88A9-15F6AE78E97E}"/>
              </a:ext>
            </a:extLst>
          </p:cNvPr>
          <p:cNvSpPr>
            <a:spLocks noGrp="1"/>
          </p:cNvSpPr>
          <p:nvPr>
            <p:ph type="title"/>
          </p:nvPr>
        </p:nvSpPr>
        <p:spPr/>
        <p:txBody>
          <a:bodyPr/>
          <a:lstStyle/>
          <a:p>
            <a:r>
              <a:rPr lang="en-US" dirty="0"/>
              <a:t>LEPTOSPIROSIS</a:t>
            </a:r>
          </a:p>
        </p:txBody>
      </p:sp>
      <p:sp>
        <p:nvSpPr>
          <p:cNvPr id="3" name="Content Placeholder 2">
            <a:extLst>
              <a:ext uri="{FF2B5EF4-FFF2-40B4-BE49-F238E27FC236}">
                <a16:creationId xmlns="" xmlns:a16="http://schemas.microsoft.com/office/drawing/2014/main" id="{1F29C267-4608-492C-8FE5-81308AB6CFF8}"/>
              </a:ext>
            </a:extLst>
          </p:cNvPr>
          <p:cNvSpPr>
            <a:spLocks noGrp="1"/>
          </p:cNvSpPr>
          <p:nvPr>
            <p:ph idx="1"/>
          </p:nvPr>
        </p:nvSpPr>
        <p:spPr/>
        <p:txBody>
          <a:bodyPr>
            <a:normAutofit/>
          </a:bodyPr>
          <a:lstStyle/>
          <a:p>
            <a:pPr marL="0" indent="0">
              <a:buNone/>
            </a:pPr>
            <a:r>
              <a:rPr lang="en-US" sz="2600" b="1" dirty="0"/>
              <a:t>BIPHASIC ILLNESS</a:t>
            </a:r>
          </a:p>
          <a:p>
            <a:pPr>
              <a:buFont typeface="Wingdings" panose="05000000000000000000" pitchFamily="2" charset="2"/>
              <a:buChar char="§"/>
            </a:pPr>
            <a:r>
              <a:rPr lang="en-US" sz="2600" dirty="0"/>
              <a:t>1</a:t>
            </a:r>
            <a:r>
              <a:rPr lang="en-US" sz="2600" baseline="30000" dirty="0"/>
              <a:t>ST</a:t>
            </a:r>
            <a:r>
              <a:rPr lang="en-US" sz="2600" dirty="0"/>
              <a:t> PHASE – Acute febrile </a:t>
            </a:r>
            <a:r>
              <a:rPr lang="en-US" sz="2600" dirty="0" err="1"/>
              <a:t>bacteremic</a:t>
            </a:r>
            <a:r>
              <a:rPr lang="en-US" sz="2600" dirty="0"/>
              <a:t> phase lasting 2 to 9 days.</a:t>
            </a:r>
          </a:p>
          <a:p>
            <a:pPr>
              <a:buFont typeface="Wingdings" panose="05000000000000000000" pitchFamily="2" charset="2"/>
              <a:buChar char="§"/>
            </a:pPr>
            <a:r>
              <a:rPr lang="en-US" sz="2600" dirty="0"/>
              <a:t>2</a:t>
            </a:r>
            <a:r>
              <a:rPr lang="en-US" sz="2600" baseline="30000" dirty="0"/>
              <a:t>nd</a:t>
            </a:r>
            <a:r>
              <a:rPr lang="en-US" sz="2600" dirty="0"/>
              <a:t> PHASE – “Immune Phase” characterized by renewed fever and development of complications. </a:t>
            </a:r>
            <a:r>
              <a:rPr lang="en-US" sz="2600" dirty="0" err="1"/>
              <a:t>Leptospires</a:t>
            </a:r>
            <a:r>
              <a:rPr lang="en-US" sz="2600" dirty="0"/>
              <a:t> are absent in the blood but may appear in the urine.</a:t>
            </a:r>
          </a:p>
        </p:txBody>
      </p:sp>
    </p:spTree>
    <p:extLst>
      <p:ext uri="{BB962C8B-B14F-4D97-AF65-F5344CB8AC3E}">
        <p14:creationId xmlns:p14="http://schemas.microsoft.com/office/powerpoint/2010/main" val="2848591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97280" y="4137958"/>
            <a:ext cx="10058400" cy="167738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smtClean="0"/>
              <a:t>CLINICAL MANIFESTATIONS</a:t>
            </a:r>
            <a:endParaRPr lang="en-US" dirty="0"/>
          </a:p>
        </p:txBody>
      </p:sp>
      <p:sp>
        <p:nvSpPr>
          <p:cNvPr id="3" name="Content Placeholder 2"/>
          <p:cNvSpPr>
            <a:spLocks noGrp="1"/>
          </p:cNvSpPr>
          <p:nvPr>
            <p:ph idx="1"/>
          </p:nvPr>
        </p:nvSpPr>
        <p:spPr>
          <a:xfrm>
            <a:off x="1097280" y="2108201"/>
            <a:ext cx="10058400" cy="4167093"/>
          </a:xfrm>
        </p:spPr>
        <p:txBody>
          <a:bodyPr>
            <a:normAutofit/>
          </a:bodyPr>
          <a:lstStyle/>
          <a:p>
            <a:pPr>
              <a:buFont typeface="Arial" charset="0"/>
              <a:buChar char="•"/>
            </a:pPr>
            <a:r>
              <a:rPr lang="en-US" dirty="0" smtClean="0"/>
              <a:t> </a:t>
            </a:r>
            <a:r>
              <a:rPr lang="en-US" sz="2200" dirty="0" smtClean="0">
                <a:solidFill>
                  <a:schemeClr val="tx1"/>
                </a:solidFill>
              </a:rPr>
              <a:t>Acute </a:t>
            </a:r>
            <a:r>
              <a:rPr lang="en-US" sz="2200" b="1" dirty="0">
                <a:solidFill>
                  <a:schemeClr val="tx1"/>
                </a:solidFill>
              </a:rPr>
              <a:t>fever</a:t>
            </a:r>
            <a:r>
              <a:rPr lang="en-US" sz="2200" dirty="0">
                <a:solidFill>
                  <a:schemeClr val="tx1"/>
                </a:solidFill>
              </a:rPr>
              <a:t> of at least 2 days </a:t>
            </a:r>
          </a:p>
          <a:p>
            <a:pPr>
              <a:buFont typeface="Arial" charset="0"/>
              <a:buChar char="•"/>
            </a:pPr>
            <a:r>
              <a:rPr lang="en-US" sz="2200" dirty="0">
                <a:solidFill>
                  <a:schemeClr val="tx1"/>
                </a:solidFill>
              </a:rPr>
              <a:t> </a:t>
            </a:r>
            <a:r>
              <a:rPr lang="en-US" sz="2200" dirty="0" smtClean="0">
                <a:solidFill>
                  <a:schemeClr val="tx1"/>
                </a:solidFill>
              </a:rPr>
              <a:t>Residing </a:t>
            </a:r>
            <a:r>
              <a:rPr lang="en-US" sz="2200" dirty="0">
                <a:solidFill>
                  <a:schemeClr val="tx1"/>
                </a:solidFill>
              </a:rPr>
              <a:t>in a flooded area OR has high‐risk exposure (defined as wading in floods and contaminated </a:t>
            </a:r>
            <a:r>
              <a:rPr lang="en-US" sz="2200" dirty="0" smtClean="0">
                <a:solidFill>
                  <a:schemeClr val="tx1"/>
                </a:solidFill>
              </a:rPr>
              <a:t>water</a:t>
            </a:r>
            <a:r>
              <a:rPr lang="en-US" sz="2200" dirty="0">
                <a:solidFill>
                  <a:schemeClr val="tx1"/>
                </a:solidFill>
              </a:rPr>
              <a:t>, contact with animal fluids, swimming in flood water or ingestion of contaminated water with </a:t>
            </a:r>
            <a:r>
              <a:rPr lang="en-US" sz="2200" dirty="0" smtClean="0">
                <a:solidFill>
                  <a:schemeClr val="tx1"/>
                </a:solidFill>
              </a:rPr>
              <a:t>or </a:t>
            </a:r>
            <a:r>
              <a:rPr lang="en-US" sz="2200" dirty="0">
                <a:solidFill>
                  <a:schemeClr val="tx1"/>
                </a:solidFill>
              </a:rPr>
              <a:t>without cuts or wounds) </a:t>
            </a:r>
          </a:p>
          <a:p>
            <a:pPr>
              <a:buFont typeface="Arial" charset="0"/>
              <a:buChar char="•"/>
            </a:pPr>
            <a:r>
              <a:rPr lang="en-US" sz="2200" dirty="0" smtClean="0">
                <a:solidFill>
                  <a:schemeClr val="tx1"/>
                </a:solidFill>
              </a:rPr>
              <a:t> Presenting </a:t>
            </a:r>
            <a:r>
              <a:rPr lang="en-US" sz="2200" dirty="0">
                <a:solidFill>
                  <a:schemeClr val="tx1"/>
                </a:solidFill>
              </a:rPr>
              <a:t>with at </a:t>
            </a:r>
            <a:r>
              <a:rPr lang="en-US" sz="2200" dirty="0" smtClean="0">
                <a:solidFill>
                  <a:schemeClr val="tx1"/>
                </a:solidFill>
              </a:rPr>
              <a:t>least 2 </a:t>
            </a:r>
            <a:r>
              <a:rPr lang="en-US" sz="2200" dirty="0">
                <a:solidFill>
                  <a:schemeClr val="tx1"/>
                </a:solidFill>
              </a:rPr>
              <a:t>of the following symptoms: </a:t>
            </a:r>
          </a:p>
          <a:p>
            <a:pPr lvl="1"/>
            <a:r>
              <a:rPr lang="en-US" sz="2200" b="1" dirty="0">
                <a:solidFill>
                  <a:schemeClr val="tx1"/>
                </a:solidFill>
              </a:rPr>
              <a:t>myalgia </a:t>
            </a:r>
          </a:p>
          <a:p>
            <a:pPr lvl="1"/>
            <a:r>
              <a:rPr lang="en-US" sz="2200" b="1" dirty="0">
                <a:solidFill>
                  <a:schemeClr val="tx1"/>
                </a:solidFill>
              </a:rPr>
              <a:t>calf tenderness </a:t>
            </a:r>
          </a:p>
          <a:p>
            <a:pPr lvl="1"/>
            <a:r>
              <a:rPr lang="en-US" sz="2200" b="1" dirty="0">
                <a:solidFill>
                  <a:schemeClr val="tx1"/>
                </a:solidFill>
              </a:rPr>
              <a:t>conjunctival suffusion </a:t>
            </a:r>
          </a:p>
          <a:p>
            <a:pPr lvl="1"/>
            <a:r>
              <a:rPr lang="en-US" sz="2200" b="1" dirty="0">
                <a:solidFill>
                  <a:schemeClr val="tx1"/>
                </a:solidFill>
              </a:rPr>
              <a:t>chills </a:t>
            </a:r>
          </a:p>
          <a:p>
            <a:endParaRPr lang="en-US" dirty="0">
              <a:solidFill>
                <a:schemeClr val="tx1"/>
              </a:solidFill>
            </a:endParaRPr>
          </a:p>
        </p:txBody>
      </p:sp>
      <p:sp>
        <p:nvSpPr>
          <p:cNvPr id="4" name="TextBox 3"/>
          <p:cNvSpPr txBox="1"/>
          <p:nvPr/>
        </p:nvSpPr>
        <p:spPr>
          <a:xfrm>
            <a:off x="6508377" y="4137957"/>
            <a:ext cx="2796988" cy="1677382"/>
          </a:xfrm>
          <a:prstGeom prst="rect">
            <a:avLst/>
          </a:prstGeom>
          <a:noFill/>
        </p:spPr>
        <p:txBody>
          <a:bodyPr wrap="square" rtlCol="0">
            <a:spAutoFit/>
          </a:bodyPr>
          <a:lstStyle/>
          <a:p>
            <a:pPr marL="742950" lvl="1" indent="-285750">
              <a:spcAft>
                <a:spcPts val="600"/>
              </a:spcAft>
              <a:buFont typeface="Courier New" charset="0"/>
              <a:buChar char="o"/>
            </a:pPr>
            <a:r>
              <a:rPr lang="en-US" sz="2200" b="1" dirty="0"/>
              <a:t>abdominal pain </a:t>
            </a:r>
          </a:p>
          <a:p>
            <a:pPr marL="742950" lvl="1" indent="-285750">
              <a:spcAft>
                <a:spcPts val="600"/>
              </a:spcAft>
              <a:buFont typeface="Courier New" charset="0"/>
              <a:buChar char="o"/>
            </a:pPr>
            <a:r>
              <a:rPr lang="en-US" sz="2200" b="1" dirty="0"/>
              <a:t>headache </a:t>
            </a:r>
          </a:p>
          <a:p>
            <a:pPr marL="742950" lvl="1" indent="-285750">
              <a:spcAft>
                <a:spcPts val="600"/>
              </a:spcAft>
              <a:buFont typeface="Courier New" charset="0"/>
              <a:buChar char="o"/>
            </a:pPr>
            <a:r>
              <a:rPr lang="en-US" sz="2200" b="1" dirty="0"/>
              <a:t>jaundice </a:t>
            </a:r>
          </a:p>
          <a:p>
            <a:pPr marL="742950" lvl="1" indent="-285750">
              <a:spcAft>
                <a:spcPts val="600"/>
              </a:spcAft>
              <a:buFont typeface="Courier New" charset="0"/>
              <a:buChar char="o"/>
            </a:pPr>
            <a:r>
              <a:rPr lang="en-US" sz="2200" b="1" dirty="0"/>
              <a:t>oliguria </a:t>
            </a:r>
            <a:endParaRPr lang="en-US" sz="2200" b="1" dirty="0"/>
          </a:p>
        </p:txBody>
      </p:sp>
    </p:spTree>
    <p:extLst>
      <p:ext uri="{BB962C8B-B14F-4D97-AF65-F5344CB8AC3E}">
        <p14:creationId xmlns:p14="http://schemas.microsoft.com/office/powerpoint/2010/main" val="951464461"/>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82441"/>
      </a:dk2>
      <a:lt2>
        <a:srgbClr val="E2E2E8"/>
      </a:lt2>
      <a:accent1>
        <a:srgbClr val="C3904D"/>
      </a:accent1>
      <a:accent2>
        <a:srgbClr val="A7A537"/>
      </a:accent2>
      <a:accent3>
        <a:srgbClr val="82AB43"/>
      </a:accent3>
      <a:accent4>
        <a:srgbClr val="3B69B1"/>
      </a:accent4>
      <a:accent5>
        <a:srgbClr val="504DC3"/>
      </a:accent5>
      <a:accent6>
        <a:srgbClr val="6F3BB1"/>
      </a:accent6>
      <a:hlink>
        <a:srgbClr val="6466CB"/>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839</TotalTime>
  <Words>1104</Words>
  <Application>Microsoft Macintosh PowerPoint</Application>
  <PresentationFormat>Widescreen</PresentationFormat>
  <Paragraphs>161</Paragraphs>
  <Slides>21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Calibri Light</vt:lpstr>
      <vt:lpstr>Courier New</vt:lpstr>
      <vt:lpstr>Wingdings</vt:lpstr>
      <vt:lpstr>Arial</vt:lpstr>
      <vt:lpstr>RetrospectVTI</vt:lpstr>
      <vt:lpstr>LEPTOSPIROSIS</vt:lpstr>
      <vt:lpstr>LEPTOSPIROSIS</vt:lpstr>
      <vt:lpstr>EPIDEMIOLOGY</vt:lpstr>
      <vt:lpstr>PowerPoint Presentation</vt:lpstr>
      <vt:lpstr>RISK FACTORS</vt:lpstr>
      <vt:lpstr>MICROBIOLOGY</vt:lpstr>
      <vt:lpstr>PowerPoint Presentation</vt:lpstr>
      <vt:lpstr>LEPTOSPIROSIS</vt:lpstr>
      <vt:lpstr>CLINICAL MANIFESTATIONS</vt:lpstr>
      <vt:lpstr>CLINICAL MANIFESTATIONS</vt:lpstr>
      <vt:lpstr>PowerPoint Presentation</vt:lpstr>
      <vt:lpstr>CLASSIFICATION OF LEPTOSPIROSIS</vt:lpstr>
      <vt:lpstr>DIAGNOSIS</vt:lpstr>
      <vt:lpstr>Other Laboratory tests:</vt:lpstr>
      <vt:lpstr>CRITERIA FOR HOSPITAL ADMISSION</vt:lpstr>
      <vt:lpstr>CAN BE MANAGED AT THE OUTPATIENT SETTING</vt:lpstr>
      <vt:lpstr>TREATMENT</vt:lpstr>
      <vt:lpstr>JARISCH-HERXHEIMER REACTION</vt:lpstr>
      <vt:lpstr>PRE-EXPOSURE PROPHYLAXIS</vt:lpstr>
      <vt:lpstr>POST EXPOSURE PROPHYLAXIS</vt:lpstr>
      <vt:lpstr>Thank You</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LEPTOSPIROSIS</dc:title>
  <dc:creator>PJ Francisco</dc:creator>
  <cp:lastModifiedBy>Microsoft Office User</cp:lastModifiedBy>
  <cp:revision>22</cp:revision>
  <dcterms:created xsi:type="dcterms:W3CDTF">2019-08-07T21:25:17Z</dcterms:created>
  <dcterms:modified xsi:type="dcterms:W3CDTF">2020-08-15T14:55:45Z</dcterms:modified>
</cp:coreProperties>
</file>