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tmp"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7" r:id="rId2"/>
    <p:sldId id="361" r:id="rId3"/>
    <p:sldId id="367" r:id="rId4"/>
    <p:sldId id="366" r:id="rId5"/>
    <p:sldId id="362" r:id="rId6"/>
    <p:sldId id="363" r:id="rId7"/>
    <p:sldId id="364" r:id="rId8"/>
    <p:sldId id="371" r:id="rId9"/>
    <p:sldId id="372" r:id="rId10"/>
    <p:sldId id="338" r:id="rId11"/>
    <p:sldId id="369" r:id="rId12"/>
    <p:sldId id="390" r:id="rId13"/>
    <p:sldId id="375" r:id="rId14"/>
    <p:sldId id="376" r:id="rId15"/>
    <p:sldId id="378" r:id="rId16"/>
    <p:sldId id="374" r:id="rId17"/>
    <p:sldId id="373" r:id="rId18"/>
    <p:sldId id="379" r:id="rId19"/>
    <p:sldId id="381" r:id="rId20"/>
    <p:sldId id="380" r:id="rId21"/>
    <p:sldId id="382" r:id="rId22"/>
    <p:sldId id="389" r:id="rId23"/>
    <p:sldId id="385" r:id="rId24"/>
    <p:sldId id="384" r:id="rId25"/>
    <p:sldId id="273" r:id="rId26"/>
    <p:sldId id="386" r:id="rId27"/>
    <p:sldId id="387" r:id="rId28"/>
    <p:sldId id="391" r:id="rId29"/>
  </p:sldIdLst>
  <p:sldSz cx="12192000" cy="6858000"/>
  <p:notesSz cx="6858000" cy="12192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D0C4756-1563-274D-BF0A-A74D15CBCCEE}">
          <p14:sldIdLst>
            <p14:sldId id="257"/>
            <p14:sldId id="361"/>
            <p14:sldId id="367"/>
            <p14:sldId id="366"/>
            <p14:sldId id="362"/>
            <p14:sldId id="363"/>
            <p14:sldId id="364"/>
            <p14:sldId id="371"/>
            <p14:sldId id="372"/>
            <p14:sldId id="338"/>
            <p14:sldId id="369"/>
            <p14:sldId id="390"/>
            <p14:sldId id="375"/>
            <p14:sldId id="376"/>
            <p14:sldId id="378"/>
            <p14:sldId id="374"/>
            <p14:sldId id="373"/>
            <p14:sldId id="379"/>
            <p14:sldId id="381"/>
            <p14:sldId id="380"/>
            <p14:sldId id="382"/>
            <p14:sldId id="389"/>
            <p14:sldId id="385"/>
            <p14:sldId id="384"/>
            <p14:sldId id="273"/>
            <p14:sldId id="386"/>
            <p14:sldId id="387"/>
            <p14:sldId id="391"/>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9"/>
    <p:restoredTop sz="77743"/>
  </p:normalViewPr>
  <p:slideViewPr>
    <p:cSldViewPr>
      <p:cViewPr varScale="1">
        <p:scale>
          <a:sx n="84" d="100"/>
          <a:sy n="84" d="100"/>
        </p:scale>
        <p:origin x="1024" y="184"/>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096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414" y="0"/>
            <a:ext cx="2971800" cy="609600"/>
          </a:xfrm>
          <a:prstGeom prst="rect">
            <a:avLst/>
          </a:prstGeom>
        </p:spPr>
        <p:txBody>
          <a:bodyPr vert="horz" lIns="91440" tIns="45720" rIns="91440" bIns="45720" rtlCol="0"/>
          <a:lstStyle>
            <a:lvl1pPr algn="r">
              <a:defRPr sz="1200"/>
            </a:lvl1pPr>
          </a:lstStyle>
          <a:p>
            <a:fld id="{7259621F-93D3-4036-9F94-0DEAB7242AFA}" type="datetimeFigureOut">
              <a:rPr lang="en-US" smtClean="0"/>
              <a:t>8/15/20</a:t>
            </a:fld>
            <a:endParaRPr lang="en-US"/>
          </a:p>
        </p:txBody>
      </p:sp>
      <p:sp>
        <p:nvSpPr>
          <p:cNvPr id="4" name="Footer Placeholder 3"/>
          <p:cNvSpPr>
            <a:spLocks noGrp="1"/>
          </p:cNvSpPr>
          <p:nvPr>
            <p:ph type="ftr" sz="quarter" idx="2"/>
          </p:nvPr>
        </p:nvSpPr>
        <p:spPr>
          <a:xfrm>
            <a:off x="0" y="11579579"/>
            <a:ext cx="2971800" cy="6096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414" y="11579579"/>
            <a:ext cx="2971800" cy="609600"/>
          </a:xfrm>
          <a:prstGeom prst="rect">
            <a:avLst/>
          </a:prstGeom>
        </p:spPr>
        <p:txBody>
          <a:bodyPr vert="horz" lIns="91440" tIns="45720" rIns="91440" bIns="45720" rtlCol="0" anchor="b"/>
          <a:lstStyle>
            <a:lvl1pPr algn="r">
              <a:defRPr sz="1200"/>
            </a:lvl1pPr>
          </a:lstStyle>
          <a:p>
            <a:fld id="{CEC4E257-C548-40E6-8921-432E474E0DA0}" type="slidenum">
              <a:rPr lang="en-US" smtClean="0"/>
              <a:t>‹#›</a:t>
            </a:fld>
            <a:endParaRPr lang="en-US"/>
          </a:p>
        </p:txBody>
      </p:sp>
    </p:spTree>
    <p:extLst>
      <p:ext uri="{BB962C8B-B14F-4D97-AF65-F5344CB8AC3E}">
        <p14:creationId xmlns:p14="http://schemas.microsoft.com/office/powerpoint/2010/main" val="4136424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111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611188"/>
          </a:xfrm>
          <a:prstGeom prst="rect">
            <a:avLst/>
          </a:prstGeom>
        </p:spPr>
        <p:txBody>
          <a:bodyPr vert="horz" lIns="91440" tIns="45720" rIns="91440" bIns="45720" rtlCol="0"/>
          <a:lstStyle>
            <a:lvl1pPr algn="r">
              <a:defRPr sz="1200"/>
            </a:lvl1pPr>
          </a:lstStyle>
          <a:p>
            <a:fld id="{3AC07745-ABE9-43C4-8E5A-2F9E27CCFA6E}" type="datetimeFigureOut">
              <a:rPr lang="en-US" smtClean="0"/>
              <a:t>8/15/20</a:t>
            </a:fld>
            <a:endParaRPr lang="en-US"/>
          </a:p>
        </p:txBody>
      </p:sp>
      <p:sp>
        <p:nvSpPr>
          <p:cNvPr id="4" name="Slide Image Placeholder 3"/>
          <p:cNvSpPr>
            <a:spLocks noGrp="1" noRot="1" noChangeAspect="1"/>
          </p:cNvSpPr>
          <p:nvPr>
            <p:ph type="sldImg" idx="2"/>
          </p:nvPr>
        </p:nvSpPr>
        <p:spPr>
          <a:xfrm>
            <a:off x="-228600" y="1524000"/>
            <a:ext cx="7315200" cy="41148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5867400"/>
            <a:ext cx="5486400" cy="48006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580813"/>
            <a:ext cx="2971800" cy="6111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11580813"/>
            <a:ext cx="2971800" cy="611187"/>
          </a:xfrm>
          <a:prstGeom prst="rect">
            <a:avLst/>
          </a:prstGeom>
        </p:spPr>
        <p:txBody>
          <a:bodyPr vert="horz" lIns="91440" tIns="45720" rIns="91440" bIns="45720" rtlCol="0" anchor="b"/>
          <a:lstStyle>
            <a:lvl1pPr algn="r">
              <a:defRPr sz="1200"/>
            </a:lvl1pPr>
          </a:lstStyle>
          <a:p>
            <a:fld id="{A670294C-DCD6-489E-90A5-BC7B92764D95}" type="slidenum">
              <a:rPr lang="en-US" smtClean="0"/>
              <a:t>‹#›</a:t>
            </a:fld>
            <a:endParaRPr lang="en-US"/>
          </a:p>
        </p:txBody>
      </p:sp>
    </p:spTree>
    <p:extLst>
      <p:ext uri="{BB962C8B-B14F-4D97-AF65-F5344CB8AC3E}">
        <p14:creationId xmlns:p14="http://schemas.microsoft.com/office/powerpoint/2010/main" val="2261016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r>
              <a:rPr lang="en-US" dirty="0"/>
              <a:t>Let’s look at the prevalence of asthma in the Philippines. In 2002, according to the National Asthma Epidemiology Survey, the prevalence estimates at 10 to 26%. But take note, these are reported cases.</a:t>
            </a:r>
          </a:p>
          <a:p>
            <a:endParaRPr lang="en-US" dirty="0"/>
          </a:p>
          <a:p>
            <a:r>
              <a:rPr lang="en-US" dirty="0"/>
              <a:t>According to the Philippine Statistics Authority, we are a total of over 100M as of 2015. Currently, based from ABS-CBN news, at the end  of 2018 , we are already at 107M.</a:t>
            </a:r>
          </a:p>
          <a:p>
            <a:endParaRPr lang="en-US" dirty="0"/>
          </a:p>
          <a:p>
            <a:r>
              <a:rPr lang="en-US" dirty="0"/>
              <a:t>Why we are saying this, in this slide, 10.3 of children at the year 2013, there were reported an estimated over 10M children and 6M adults. Pleas note, these were only reported cases, and as primary care physicians, we are the front liners of new patients. At the first visit of patients, we should learn to have a high suspicion of asthma by adequate history taking and physical examination in order to provide the appropriate healthcare management the patient needs.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D751AE-7ABC-314D-AFAD-47B860ED6F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6066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only changes in this figure from the 2019 report are (in the arrowed circle) addition of patient preferences in the Assess section and addition of “adjust down or up” in the “Adjust” section, and removal of “off-label”. There are also some formatting changes to improve readability</a:t>
            </a:r>
          </a:p>
        </p:txBody>
      </p:sp>
      <p:sp>
        <p:nvSpPr>
          <p:cNvPr id="4" name="Slide Number Placeholder 3"/>
          <p:cNvSpPr>
            <a:spLocks noGrp="1"/>
          </p:cNvSpPr>
          <p:nvPr>
            <p:ph type="sldNum" sz="quarter" idx="5"/>
          </p:nvPr>
        </p:nvSpPr>
        <p:spPr/>
        <p:txBody>
          <a:bodyPr/>
          <a:lstStyle/>
          <a:p>
            <a:fld id="{F2DE7CD0-D342-4853-9B24-2629CAF6F161}" type="slidenum">
              <a:rPr lang="en-AU" smtClean="0"/>
              <a:t>16</a:t>
            </a:fld>
            <a:endParaRPr lang="en-AU"/>
          </a:p>
        </p:txBody>
      </p:sp>
    </p:spTree>
    <p:extLst>
      <p:ext uri="{BB962C8B-B14F-4D97-AF65-F5344CB8AC3E}">
        <p14:creationId xmlns:p14="http://schemas.microsoft.com/office/powerpoint/2010/main" val="482701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Preferred controller to prevent exacerbations and control symptoms</a:t>
            </a:r>
            <a:endParaRPr lang="en-US" dirty="0"/>
          </a:p>
        </p:txBody>
      </p:sp>
      <p:sp>
        <p:nvSpPr>
          <p:cNvPr id="4" name="Slide Number Placeholder 3"/>
          <p:cNvSpPr>
            <a:spLocks noGrp="1"/>
          </p:cNvSpPr>
          <p:nvPr>
            <p:ph type="sldNum" sz="quarter" idx="10"/>
          </p:nvPr>
        </p:nvSpPr>
        <p:spPr/>
        <p:txBody>
          <a:bodyPr/>
          <a:lstStyle/>
          <a:p>
            <a:fld id="{A670294C-DCD6-489E-90A5-BC7B92764D95}" type="slidenum">
              <a:rPr lang="en-US" smtClean="0"/>
              <a:t>17</a:t>
            </a:fld>
            <a:endParaRPr lang="en-US"/>
          </a:p>
        </p:txBody>
      </p:sp>
    </p:spTree>
    <p:extLst>
      <p:ext uri="{BB962C8B-B14F-4D97-AF65-F5344CB8AC3E}">
        <p14:creationId xmlns:p14="http://schemas.microsoft.com/office/powerpoint/2010/main" val="1618872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effectLst/>
                <a:latin typeface="+mn-lt"/>
                <a:ea typeface="+mn-ea"/>
                <a:cs typeface="+mn-cs"/>
              </a:rPr>
              <a:t>Leukotriene receptor antagonists (LTRA) are less effective than ICS, particularly for exacerbations (Evidence A).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effectLst/>
                <a:latin typeface="+mn-lt"/>
                <a:ea typeface="+mn-ea"/>
                <a:cs typeface="+mn-cs"/>
              </a:rPr>
              <a:t>They may be appropriate for initial controller treatment for some patients who are unable or unwilling to use ICS; for patients who experience intolerable side-effects from ICS; or for patients with concomitant allergic rhinitis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670294C-DCD6-489E-90A5-BC7B92764D95}" type="slidenum">
              <a:rPr lang="en-US" smtClean="0"/>
              <a:t>18</a:t>
            </a:fld>
            <a:endParaRPr lang="en-US"/>
          </a:p>
        </p:txBody>
      </p:sp>
    </p:spTree>
    <p:extLst>
      <p:ext uri="{BB962C8B-B14F-4D97-AF65-F5344CB8AC3E}">
        <p14:creationId xmlns:p14="http://schemas.microsoft.com/office/powerpoint/2010/main" val="1920983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Preferred controller to prevent exacerbations and </a:t>
            </a:r>
            <a:r>
              <a:rPr lang="en-US" smtClean="0"/>
              <a:t>control symptoms</a:t>
            </a:r>
            <a:endParaRPr lang="en-US"/>
          </a:p>
        </p:txBody>
      </p:sp>
      <p:sp>
        <p:nvSpPr>
          <p:cNvPr id="4" name="Slide Number Placeholder 3"/>
          <p:cNvSpPr>
            <a:spLocks noGrp="1"/>
          </p:cNvSpPr>
          <p:nvPr>
            <p:ph type="sldNum" sz="quarter" idx="10"/>
          </p:nvPr>
        </p:nvSpPr>
        <p:spPr/>
        <p:txBody>
          <a:bodyPr/>
          <a:lstStyle/>
          <a:p>
            <a:fld id="{A670294C-DCD6-489E-90A5-BC7B92764D95}" type="slidenum">
              <a:rPr lang="en-US" smtClean="0"/>
              <a:t>19</a:t>
            </a:fld>
            <a:endParaRPr lang="en-US"/>
          </a:p>
        </p:txBody>
      </p:sp>
    </p:spTree>
    <p:extLst>
      <p:ext uri="{BB962C8B-B14F-4D97-AF65-F5344CB8AC3E}">
        <p14:creationId xmlns:p14="http://schemas.microsoft.com/office/powerpoint/2010/main" val="1649209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Preferred controller to prevent exacerbations and </a:t>
            </a:r>
            <a:r>
              <a:rPr lang="en-US" smtClean="0"/>
              <a:t>control symptoms</a:t>
            </a:r>
            <a:endParaRPr lang="en-US"/>
          </a:p>
        </p:txBody>
      </p:sp>
      <p:sp>
        <p:nvSpPr>
          <p:cNvPr id="4" name="Slide Number Placeholder 3"/>
          <p:cNvSpPr>
            <a:spLocks noGrp="1"/>
          </p:cNvSpPr>
          <p:nvPr>
            <p:ph type="sldNum" sz="quarter" idx="10"/>
          </p:nvPr>
        </p:nvSpPr>
        <p:spPr/>
        <p:txBody>
          <a:bodyPr/>
          <a:lstStyle/>
          <a:p>
            <a:fld id="{A670294C-DCD6-489E-90A5-BC7B92764D95}" type="slidenum">
              <a:rPr lang="en-US" smtClean="0"/>
              <a:t>20</a:t>
            </a:fld>
            <a:endParaRPr lang="en-US"/>
          </a:p>
        </p:txBody>
      </p:sp>
    </p:spTree>
    <p:extLst>
      <p:ext uri="{BB962C8B-B14F-4D97-AF65-F5344CB8AC3E}">
        <p14:creationId xmlns:p14="http://schemas.microsoft.com/office/powerpoint/2010/main" val="1862016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Preferred controller to prevent exacerbations and </a:t>
            </a:r>
            <a:r>
              <a:rPr lang="en-US" smtClean="0"/>
              <a:t>control symptoms</a:t>
            </a:r>
            <a:endParaRPr lang="en-US"/>
          </a:p>
        </p:txBody>
      </p:sp>
      <p:sp>
        <p:nvSpPr>
          <p:cNvPr id="4" name="Slide Number Placeholder 3"/>
          <p:cNvSpPr>
            <a:spLocks noGrp="1"/>
          </p:cNvSpPr>
          <p:nvPr>
            <p:ph type="sldNum" sz="quarter" idx="10"/>
          </p:nvPr>
        </p:nvSpPr>
        <p:spPr/>
        <p:txBody>
          <a:bodyPr/>
          <a:lstStyle/>
          <a:p>
            <a:fld id="{A670294C-DCD6-489E-90A5-BC7B92764D95}" type="slidenum">
              <a:rPr lang="en-US" smtClean="0"/>
              <a:t>21</a:t>
            </a:fld>
            <a:endParaRPr lang="en-US"/>
          </a:p>
        </p:txBody>
      </p:sp>
    </p:spTree>
    <p:extLst>
      <p:ext uri="{BB962C8B-B14F-4D97-AF65-F5344CB8AC3E}">
        <p14:creationId xmlns:p14="http://schemas.microsoft.com/office/powerpoint/2010/main" val="424688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only changes in this figure from the 2019 report are (in the arrowed circle) addition of preferences in the Assess section and addition of “adjust down or up” in the “Adjust” section, removal of “off-label”, and removal of “only one study in children” from the asterisked footnote. There are also some formatting changes to improve readability</a:t>
            </a:r>
          </a:p>
          <a:p>
            <a:endParaRPr lang="en-AU" dirty="0"/>
          </a:p>
        </p:txBody>
      </p:sp>
      <p:sp>
        <p:nvSpPr>
          <p:cNvPr id="4" name="Slide Number Placeholder 3"/>
          <p:cNvSpPr>
            <a:spLocks noGrp="1"/>
          </p:cNvSpPr>
          <p:nvPr>
            <p:ph type="sldNum" sz="quarter" idx="5"/>
          </p:nvPr>
        </p:nvSpPr>
        <p:spPr/>
        <p:txBody>
          <a:bodyPr/>
          <a:lstStyle/>
          <a:p>
            <a:fld id="{F2DE7CD0-D342-4853-9B24-2629CAF6F161}" type="slidenum">
              <a:rPr lang="en-AU" smtClean="0"/>
              <a:t>24</a:t>
            </a:fld>
            <a:endParaRPr lang="en-AU"/>
          </a:p>
        </p:txBody>
      </p:sp>
    </p:spTree>
    <p:extLst>
      <p:ext uri="{BB962C8B-B14F-4D97-AF65-F5344CB8AC3E}">
        <p14:creationId xmlns:p14="http://schemas.microsoft.com/office/powerpoint/2010/main" val="1463194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buFont typeface="Arial" charset="0"/>
              <a:buChar char="•"/>
            </a:pPr>
            <a:r>
              <a:rPr lang="en-US" sz="1200" dirty="0" smtClean="0"/>
              <a:t>For most controller medications, improvement begins within days of initiating treatment, but the full benefit may only be evident after 3–4 months. </a:t>
            </a:r>
          </a:p>
          <a:p>
            <a:pPr marL="342900" indent="-342900" algn="just">
              <a:buFont typeface="Arial" charset="0"/>
              <a:buChar char="•"/>
            </a:pPr>
            <a:endParaRPr lang="en-US" sz="1200" dirty="0" smtClean="0"/>
          </a:p>
          <a:p>
            <a:pPr marL="342900" marR="0" indent="-342900" algn="just"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effectLst/>
                <a:latin typeface="+mn-lt"/>
                <a:ea typeface="+mn-ea"/>
                <a:cs typeface="+mn-cs"/>
              </a:rPr>
              <a:t>Consider stepping down when asthma symptoms have been well controlled and lung function has been stable for 3 or more months </a:t>
            </a:r>
          </a:p>
          <a:p>
            <a:pPr marL="342900" indent="-342900" algn="just">
              <a:buFont typeface="Arial" charset="0"/>
              <a:buChar char="•"/>
            </a:pPr>
            <a:endParaRPr lang="en-US" sz="1200" dirty="0"/>
          </a:p>
        </p:txBody>
      </p:sp>
      <p:sp>
        <p:nvSpPr>
          <p:cNvPr id="4" name="Slide Number Placeholder 3"/>
          <p:cNvSpPr>
            <a:spLocks noGrp="1"/>
          </p:cNvSpPr>
          <p:nvPr>
            <p:ph type="sldNum" sz="quarter" idx="10"/>
          </p:nvPr>
        </p:nvSpPr>
        <p:spPr/>
        <p:txBody>
          <a:bodyPr/>
          <a:lstStyle/>
          <a:p>
            <a:fld id="{A670294C-DCD6-489E-90A5-BC7B92764D95}" type="slidenum">
              <a:rPr lang="en-US" smtClean="0"/>
              <a:t>26</a:t>
            </a:fld>
            <a:endParaRPr lang="en-US"/>
          </a:p>
        </p:txBody>
      </p:sp>
    </p:spTree>
    <p:extLst>
      <p:ext uri="{BB962C8B-B14F-4D97-AF65-F5344CB8AC3E}">
        <p14:creationId xmlns:p14="http://schemas.microsoft.com/office/powerpoint/2010/main" val="1342532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endParaRPr lang="en-US" dirty="0"/>
          </a:p>
          <a:p>
            <a:r>
              <a:rPr lang="en-US" dirty="0"/>
              <a:t>Asthma is a common and potentially serious chronic disease that can be controlled but not cured</a:t>
            </a:r>
          </a:p>
          <a:p>
            <a:r>
              <a:rPr lang="en-US" dirty="0"/>
              <a:t>Symptoms are associated with variable expiratory airflow, </a:t>
            </a:r>
            <a:br>
              <a:rPr lang="en-US" dirty="0"/>
            </a:br>
            <a:r>
              <a:rPr lang="en-US" dirty="0"/>
              <a:t>i.e. difficulty breathing air out of the lungs due to </a:t>
            </a:r>
          </a:p>
          <a:p>
            <a:r>
              <a:rPr lang="en-US" dirty="0"/>
              <a:t>Bronchoconstriction (airway narrowing)</a:t>
            </a:r>
          </a:p>
          <a:p>
            <a:r>
              <a:rPr lang="en-US" dirty="0"/>
              <a:t>Inflammation (airway wall thickening)</a:t>
            </a:r>
          </a:p>
          <a:p>
            <a:r>
              <a:rPr lang="en-US" dirty="0"/>
              <a:t>Increased mucus</a:t>
            </a:r>
          </a:p>
          <a:p>
            <a:endParaRPr lang="en-US" dirty="0"/>
          </a:p>
          <a:p>
            <a:r>
              <a:rPr lang="en-US" dirty="0"/>
              <a:t>Symptoms may be triggered or worsened by factors such as viral infections, allergens, tobacco smoke, exercise and stress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3CFF52-877A-3D49-9E86-3C956F4D11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424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Char char="•"/>
            </a:pPr>
            <a:r>
              <a:rPr lang="en-US" dirty="0" smtClean="0"/>
              <a:t>Allergic asthma - </a:t>
            </a:r>
            <a:r>
              <a:rPr lang="en-US" dirty="0" smtClean="0">
                <a:latin typeface="ArialMT" charset="0"/>
              </a:rPr>
              <a:t>this is the most easily recognized asthma phenotype, which often commences in childhood and is </a:t>
            </a:r>
            <a:endParaRPr lang="en-US" dirty="0" smtClean="0">
              <a:latin typeface="SymbolMT" charset="2"/>
            </a:endParaRPr>
          </a:p>
          <a:p>
            <a:pPr>
              <a:buFont typeface="Arial" charset="0"/>
              <a:buChar char="•"/>
            </a:pPr>
            <a:r>
              <a:rPr lang="en-US" dirty="0" smtClean="0">
                <a:latin typeface="ArialMT" charset="0"/>
              </a:rPr>
              <a:t>associated with a past and/or family history of allergic disease such as eczema, allergic rhinitis, or food or drug allergy</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latin typeface="ArialMT" charset="0"/>
              </a:rPr>
              <a:t>not associated with allergy. The cellular profile of the sputum of these patients may be neutrophilic, eosinophilic or contain only a few inflammatory cells (</a:t>
            </a:r>
            <a:r>
              <a:rPr lang="en-US" dirty="0" err="1" smtClean="0">
                <a:latin typeface="ArialMT" charset="0"/>
              </a:rPr>
              <a:t>paucigranulocytic</a:t>
            </a:r>
            <a:r>
              <a:rPr lang="en-US" dirty="0" smtClean="0">
                <a:latin typeface="ArialMT" charset="0"/>
              </a:rPr>
              <a:t>). Patients with non-allergic asthma often demonstrate less short-term response to ICS. </a:t>
            </a:r>
            <a:endParaRPr lang="en-US" dirty="0" smtClean="0">
              <a:latin typeface="SymbolMT" charset="2"/>
            </a:endParaRPr>
          </a:p>
          <a:p>
            <a:pPr>
              <a:buFont typeface="Arial" charset="0"/>
              <a:buChar char="•"/>
            </a:pPr>
            <a:endParaRPr lang="en-US" dirty="0"/>
          </a:p>
        </p:txBody>
      </p:sp>
      <p:sp>
        <p:nvSpPr>
          <p:cNvPr id="4" name="Slide Number Placeholder 3"/>
          <p:cNvSpPr>
            <a:spLocks noGrp="1"/>
          </p:cNvSpPr>
          <p:nvPr>
            <p:ph type="sldNum" sz="quarter" idx="10"/>
          </p:nvPr>
        </p:nvSpPr>
        <p:spPr/>
        <p:txBody>
          <a:bodyPr/>
          <a:lstStyle/>
          <a:p>
            <a:fld id="{A670294C-DCD6-489E-90A5-BC7B92764D95}" type="slidenum">
              <a:rPr lang="en-US" smtClean="0"/>
              <a:t>5</a:t>
            </a:fld>
            <a:endParaRPr lang="en-US"/>
          </a:p>
        </p:txBody>
      </p:sp>
    </p:spTree>
    <p:extLst>
      <p:ext uri="{BB962C8B-B14F-4D97-AF65-F5344CB8AC3E}">
        <p14:creationId xmlns:p14="http://schemas.microsoft.com/office/powerpoint/2010/main" val="909608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is important to avoid unnecessary treatment or over-treatment, and to avoid missing other important diagnoses.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Asthma is characterized by variable expiratory airflow limitation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a greater extent than in healthy populations.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asthma, lung function may vary between completely normal and severely obstructed in the same patient. Poorly controlled asthma is associated with greater variability in lung function than well-controlled asthma. </a:t>
            </a:r>
            <a:endParaRPr lang="en-US" dirty="0" smtClean="0"/>
          </a:p>
          <a:p>
            <a:endParaRPr lang="en-US" dirty="0"/>
          </a:p>
        </p:txBody>
      </p:sp>
      <p:sp>
        <p:nvSpPr>
          <p:cNvPr id="4" name="Slide Number Placeholder 3"/>
          <p:cNvSpPr>
            <a:spLocks noGrp="1"/>
          </p:cNvSpPr>
          <p:nvPr>
            <p:ph type="sldNum" sz="quarter" idx="10"/>
          </p:nvPr>
        </p:nvSpPr>
        <p:spPr/>
        <p:txBody>
          <a:bodyPr/>
          <a:lstStyle/>
          <a:p>
            <a:fld id="{A670294C-DCD6-489E-90A5-BC7B92764D95}" type="slidenum">
              <a:rPr lang="en-US" smtClean="0"/>
              <a:t>7</a:t>
            </a:fld>
            <a:endParaRPr lang="en-US"/>
          </a:p>
        </p:txBody>
      </p:sp>
    </p:spTree>
    <p:extLst>
      <p:ext uri="{BB962C8B-B14F-4D97-AF65-F5344CB8AC3E}">
        <p14:creationId xmlns:p14="http://schemas.microsoft.com/office/powerpoint/2010/main" val="980288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70294C-DCD6-489E-90A5-BC7B92764D95}" type="slidenum">
              <a:rPr lang="en-US" smtClean="0"/>
              <a:t>8</a:t>
            </a:fld>
            <a:endParaRPr lang="en-US"/>
          </a:p>
        </p:txBody>
      </p:sp>
    </p:spTree>
    <p:extLst>
      <p:ext uri="{BB962C8B-B14F-4D97-AF65-F5344CB8AC3E}">
        <p14:creationId xmlns:p14="http://schemas.microsoft.com/office/powerpoint/2010/main" val="1697958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In the GINA guidelines, the management of asthma is assessing the symptoms and assessing future risk of exacerbations.</a:t>
            </a:r>
          </a:p>
          <a:p>
            <a:endParaRPr lang="en-PH" dirty="0" smtClean="0"/>
          </a:p>
          <a:p>
            <a:r>
              <a:rPr lang="en-PH" dirty="0" smtClean="0"/>
              <a:t>There is  asthma control when there is good control of symptoms and maintain routine activities. Moreover, reduction of exacerbations and lesser side effects from treatment medications.</a:t>
            </a:r>
          </a:p>
          <a:p>
            <a:endParaRPr lang="en-PH"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PH" sz="1200" kern="1200" dirty="0" smtClean="0">
                <a:solidFill>
                  <a:schemeClr val="tx1"/>
                </a:solidFill>
                <a:effectLst/>
                <a:latin typeface="+mn-lt"/>
                <a:ea typeface="+mn-ea"/>
                <a:cs typeface="+mn-cs"/>
              </a:rPr>
              <a:t>to identify whether the patient is at risk of adverse asthma outcomes, particularly exacerbations, persistent airflow limitation, and side-effects of medications </a:t>
            </a:r>
            <a:endParaRPr lang="en-PH" dirty="0" smtClean="0"/>
          </a:p>
          <a:p>
            <a:endParaRPr lang="en-PH" dirty="0" smtClean="0"/>
          </a:p>
          <a:p>
            <a:pPr>
              <a:buFont typeface="Arial" charset="0"/>
              <a:buChar char="•"/>
            </a:pPr>
            <a:endParaRPr lang="en-US" dirty="0" smtClean="0">
              <a:effectLst/>
              <a:latin typeface="SymbolMT" charset="2"/>
            </a:endParaRPr>
          </a:p>
          <a:p>
            <a:pPr>
              <a:buFont typeface="Arial" charset="0"/>
              <a:buChar char="•"/>
            </a:pPr>
            <a:r>
              <a:rPr lang="en-US" sz="1200" dirty="0" smtClean="0"/>
              <a:t>it should be measured at the start of treatment, after 3–6 months of treatment (to identify the patient’s personal best), and periodically thereafter for ongoing risk assessment. </a:t>
            </a:r>
          </a:p>
        </p:txBody>
      </p:sp>
      <p:sp>
        <p:nvSpPr>
          <p:cNvPr id="4" name="Slide Number Placeholder 3"/>
          <p:cNvSpPr>
            <a:spLocks noGrp="1"/>
          </p:cNvSpPr>
          <p:nvPr>
            <p:ph type="sldNum" sz="quarter" idx="10"/>
          </p:nvPr>
        </p:nvSpPr>
        <p:spPr/>
        <p:txBody>
          <a:bodyPr/>
          <a:lstStyle/>
          <a:p>
            <a:fld id="{A670294C-DCD6-489E-90A5-BC7B92764D95}" type="slidenum">
              <a:rPr lang="en-US" smtClean="0"/>
              <a:t>9</a:t>
            </a:fld>
            <a:endParaRPr lang="en-US"/>
          </a:p>
        </p:txBody>
      </p:sp>
    </p:spTree>
    <p:extLst>
      <p:ext uri="{BB962C8B-B14F-4D97-AF65-F5344CB8AC3E}">
        <p14:creationId xmlns:p14="http://schemas.microsoft.com/office/powerpoint/2010/main" val="1734868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altLang="x-none" b="1" dirty="0" smtClean="0">
                <a:ea typeface="ＭＳ Ｐゴシック" charset="-128"/>
              </a:rPr>
              <a:t>ASSESSING </a:t>
            </a:r>
            <a:r>
              <a:rPr lang="en-US" altLang="x-none" b="1" dirty="0">
                <a:ea typeface="ＭＳ Ｐゴシック" charset="-128"/>
              </a:rPr>
              <a:t>ASTHMA SYMPTOM CONTROL </a:t>
            </a:r>
            <a:endParaRPr lang="en-US" altLang="x-none" dirty="0">
              <a:ea typeface="ＭＳ Ｐゴシック" charset="-128"/>
            </a:endParaRPr>
          </a:p>
          <a:p>
            <a:pPr>
              <a:buFontTx/>
              <a:buChar char="•"/>
            </a:pPr>
            <a:r>
              <a:rPr lang="en-US" altLang="x-none" dirty="0">
                <a:ea typeface="ＭＳ Ｐゴシック" charset="-128"/>
              </a:rPr>
              <a:t>Asthma symptoms such as wheeze, chest tightness, shortness of breath and cough typically vary in frequency and intensity, and contribute to the burden of asthma for the patient. </a:t>
            </a:r>
          </a:p>
          <a:p>
            <a:pPr>
              <a:buFontTx/>
              <a:buChar char="•"/>
            </a:pPr>
            <a:r>
              <a:rPr lang="en-US" altLang="x-none" dirty="0">
                <a:ea typeface="ＭＳ Ｐゴシック" charset="-128"/>
              </a:rPr>
              <a:t>Poor symptom control is also strongly associated with an increased risk of asthma exacerbations. </a:t>
            </a:r>
          </a:p>
          <a:p>
            <a:pPr>
              <a:buFontTx/>
              <a:buChar char="•"/>
            </a:pPr>
            <a:r>
              <a:rPr lang="en-US" altLang="x-none" dirty="0">
                <a:ea typeface="ＭＳ Ｐゴシック" charset="-128"/>
              </a:rPr>
              <a:t>Directed questioning is important, as the frequency or severity of symptoms that patients regard as unacceptable or bothersome may vary from current recommendations about the goals of asthma treatment, and differs from patient to patient. For example, despite having low lung function, a person with a sedentary lifestyle may not experience bothersome symptoms and so may appear to have good symptom control. </a:t>
            </a:r>
          </a:p>
          <a:p>
            <a:pPr>
              <a:buFontTx/>
              <a:buChar char="•"/>
            </a:pPr>
            <a:r>
              <a:rPr lang="en-US" altLang="x-none" dirty="0">
                <a:ea typeface="ＭＳ Ｐゴシック" charset="-128"/>
              </a:rPr>
              <a:t>To assess symptom control (Box 2-2A) ask about the following in the past four weeks: frequency of asthma symptoms (days per week), any night waking due to asthma or limitation of activity, and frequency of reliever use for relief of symptoms. In general, do not include reliever taken before exercise, since this is often routine. </a:t>
            </a:r>
          </a:p>
          <a:p>
            <a:pPr>
              <a:buFontTx/>
              <a:buChar char="•"/>
            </a:pPr>
            <a:endParaRPr lang="en-US" altLang="x-none" dirty="0">
              <a:ea typeface="ＭＳ Ｐゴシック" charset="-128"/>
            </a:endParaRPr>
          </a:p>
          <a:p>
            <a:endParaRPr lang="en-US" altLang="x-none" dirty="0">
              <a:ea typeface="ＭＳ Ｐゴシック" charset="-128"/>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6E0C80C-361D-6543-9B83-F5DAFAE705EF}" type="slidenum">
              <a:rPr kumimoji="0" lang="en-US" altLang="x-none" sz="1200" b="0" i="0" u="none" strike="noStrike" kern="1200" cap="none" spc="0" normalizeH="0" baseline="0" noProof="0">
                <a:ln>
                  <a:noFill/>
                </a:ln>
                <a:solidFill>
                  <a:prstClr val="black"/>
                </a:solidFill>
                <a:effectLst/>
                <a:uLnTx/>
                <a:uFillTx/>
                <a:latin typeface="Calibri"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x-none"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1896005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long-term goals of asthma management are to achieve good symptom control, and to minimize future risk of asthma-related mortality, exacerbations, persistent airflow limitation and side-effects of treatment. The patient’s own goals regarding their asthma and its treatment should also be identified.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A670294C-DCD6-489E-90A5-BC7B92764D95}" type="slidenum">
              <a:rPr lang="en-US" smtClean="0"/>
              <a:t>13</a:t>
            </a:fld>
            <a:endParaRPr lang="en-US"/>
          </a:p>
        </p:txBody>
      </p:sp>
    </p:spTree>
    <p:extLst>
      <p:ext uri="{BB962C8B-B14F-4D97-AF65-F5344CB8AC3E}">
        <p14:creationId xmlns:p14="http://schemas.microsoft.com/office/powerpoint/2010/main" val="1361067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MT" charset="0"/>
              </a:rPr>
              <a:t>long-term goals of asthma management are to achieve good symptom control, and to minimize future risk of asthma-related mortality, exacerbations, persistent airflow limitation and side-effects of treatment. </a:t>
            </a:r>
            <a:r>
              <a:rPr lang="en-PH" dirty="0" smtClean="0"/>
              <a:t>In the GINA guidelines, the management of asthma is assessing the symptoms and assessing future risk of exacerbations.</a:t>
            </a:r>
          </a:p>
          <a:p>
            <a:endParaRPr lang="en-PH" dirty="0" smtClean="0"/>
          </a:p>
        </p:txBody>
      </p:sp>
      <p:sp>
        <p:nvSpPr>
          <p:cNvPr id="4" name="Slide Number Placeholder 3"/>
          <p:cNvSpPr>
            <a:spLocks noGrp="1"/>
          </p:cNvSpPr>
          <p:nvPr>
            <p:ph type="sldNum" sz="quarter" idx="10"/>
          </p:nvPr>
        </p:nvSpPr>
        <p:spPr/>
        <p:txBody>
          <a:bodyPr/>
          <a:lstStyle/>
          <a:p>
            <a:fld id="{A670294C-DCD6-489E-90A5-BC7B92764D95}" type="slidenum">
              <a:rPr lang="en-US" smtClean="0"/>
              <a:t>14</a:t>
            </a:fld>
            <a:endParaRPr lang="en-US"/>
          </a:p>
        </p:txBody>
      </p:sp>
    </p:spTree>
    <p:extLst>
      <p:ext uri="{BB962C8B-B14F-4D97-AF65-F5344CB8AC3E}">
        <p14:creationId xmlns:p14="http://schemas.microsoft.com/office/powerpoint/2010/main" val="1970050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8/15/20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20979" y="6652259"/>
            <a:ext cx="11757660" cy="205740"/>
          </a:xfrm>
          <a:custGeom>
            <a:avLst/>
            <a:gdLst/>
            <a:ahLst/>
            <a:cxnLst/>
            <a:rect l="l" t="t" r="r" b="b"/>
            <a:pathLst>
              <a:path w="11757660" h="205740">
                <a:moveTo>
                  <a:pt x="11693652" y="0"/>
                </a:moveTo>
                <a:lnTo>
                  <a:pt x="63982" y="0"/>
                </a:lnTo>
                <a:lnTo>
                  <a:pt x="39079" y="3352"/>
                </a:lnTo>
                <a:lnTo>
                  <a:pt x="18742" y="12496"/>
                </a:lnTo>
                <a:lnTo>
                  <a:pt x="5028" y="26060"/>
                </a:lnTo>
                <a:lnTo>
                  <a:pt x="0" y="42672"/>
                </a:lnTo>
                <a:lnTo>
                  <a:pt x="0" y="205738"/>
                </a:lnTo>
                <a:lnTo>
                  <a:pt x="11757660" y="205738"/>
                </a:lnTo>
                <a:lnTo>
                  <a:pt x="11757660" y="42672"/>
                </a:lnTo>
                <a:lnTo>
                  <a:pt x="11752623" y="26060"/>
                </a:lnTo>
                <a:lnTo>
                  <a:pt x="11738895" y="12496"/>
                </a:lnTo>
                <a:lnTo>
                  <a:pt x="11718547" y="3352"/>
                </a:lnTo>
                <a:lnTo>
                  <a:pt x="11693652" y="0"/>
                </a:lnTo>
                <a:close/>
              </a:path>
            </a:pathLst>
          </a:custGeom>
          <a:solidFill>
            <a:srgbClr val="124679"/>
          </a:solidFill>
        </p:spPr>
        <p:txBody>
          <a:bodyPr wrap="square" lIns="0" tIns="0" rIns="0" bIns="0" rtlCol="0"/>
          <a:lstStyle/>
          <a:p>
            <a:endParaRPr/>
          </a:p>
        </p:txBody>
      </p:sp>
      <p:sp>
        <p:nvSpPr>
          <p:cNvPr id="17" name="bk object 17"/>
          <p:cNvSpPr/>
          <p:nvPr/>
        </p:nvSpPr>
        <p:spPr>
          <a:xfrm>
            <a:off x="205740" y="137160"/>
            <a:ext cx="11757660" cy="1305339"/>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0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8/15/20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8/15/20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8/15/20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8/15/20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51119"/>
            <a:ext cx="10972800" cy="923330"/>
          </a:xfrm>
          <a:prstGeom prst="rect">
            <a:avLst/>
          </a:prstGeom>
        </p:spPr>
        <p:txBody>
          <a:bodyPr/>
          <a:lstStyle/>
          <a:p>
            <a:r>
              <a:rPr lang="en-US" dirty="0"/>
              <a:t>Click to edit Master title style</a:t>
            </a:r>
            <a:endParaRPr lang="sv-SE" dirty="0"/>
          </a:p>
        </p:txBody>
      </p:sp>
    </p:spTree>
    <p:extLst>
      <p:ext uri="{BB962C8B-B14F-4D97-AF65-F5344CB8AC3E}">
        <p14:creationId xmlns:p14="http://schemas.microsoft.com/office/powerpoint/2010/main" val="1762458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Rounded Rectangle 14"/>
          <p:cNvSpPr/>
          <p:nvPr userDrawn="1"/>
        </p:nvSpPr>
        <p:spPr>
          <a:xfrm>
            <a:off x="220134" y="6653214"/>
            <a:ext cx="1176020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2844">
              <a:solidFill>
                <a:prstClr val="white"/>
              </a:solidFill>
            </a:endParaRPr>
          </a:p>
        </p:txBody>
      </p:sp>
      <p:pic>
        <p:nvPicPr>
          <p:cNvPr id="4" name="Pictur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2" y="139701"/>
            <a:ext cx="117602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 name="Rectangle 23"/>
          <p:cNvSpPr>
            <a:spLocks/>
          </p:cNvSpPr>
          <p:nvPr userDrawn="1"/>
        </p:nvSpPr>
        <p:spPr bwMode="auto">
          <a:xfrm>
            <a:off x="9939282" y="6687921"/>
            <a:ext cx="1489190" cy="136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defRPr/>
            </a:pPr>
            <a:r>
              <a:rPr lang="en-US" altLang="en-US" sz="890">
                <a:solidFill>
                  <a:srgbClr val="FFFFFF"/>
                </a:solidFill>
                <a:latin typeface="Arial" charset="0"/>
                <a:cs typeface="Arial" charset="0"/>
                <a:sym typeface="Arial" charset="0"/>
              </a:rPr>
              <a:t>© Global Initiative for Asthma</a:t>
            </a:r>
          </a:p>
        </p:txBody>
      </p:sp>
      <p:pic>
        <p:nvPicPr>
          <p:cNvPr id="6" name="Picture 6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615088" y="184154"/>
            <a:ext cx="1291167"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229708" y="251383"/>
            <a:ext cx="10131378" cy="936000"/>
          </a:xfrm>
          <a:noFill/>
        </p:spPr>
        <p:txBody>
          <a:bodyPr>
            <a:normAutofit/>
          </a:bodyPr>
          <a:lstStyle>
            <a:lvl1pPr marL="165105" indent="0" algn="l">
              <a:tabLst/>
              <a:defRPr sz="2311">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7" name="Date Placeholder 3"/>
          <p:cNvSpPr>
            <a:spLocks noGrp="1"/>
          </p:cNvSpPr>
          <p:nvPr>
            <p:ph type="dt" sz="half" idx="10"/>
          </p:nvPr>
        </p:nvSpPr>
        <p:spPr>
          <a:xfrm>
            <a:off x="609600" y="6377940"/>
            <a:ext cx="2804160" cy="276999"/>
          </a:xfrm>
        </p:spPr>
        <p:txBody>
          <a:bodyPr/>
          <a:lstStyle>
            <a:lvl1pPr>
              <a:defRPr>
                <a:solidFill>
                  <a:prstClr val="black">
                    <a:tint val="75000"/>
                  </a:prstClr>
                </a:solidFill>
              </a:defRPr>
            </a:lvl1pPr>
          </a:lstStyle>
          <a:p>
            <a:pPr>
              <a:defRPr/>
            </a:pPr>
            <a:fld id="{D855850C-A279-4C6A-A31B-A3002DA5D038}" type="datetimeFigureOut">
              <a:rPr lang="en-AU"/>
              <a:pPr>
                <a:defRPr/>
              </a:pPr>
              <a:t>15/08/2020</a:t>
            </a:fld>
            <a:endParaRPr lang="en-AU"/>
          </a:p>
        </p:txBody>
      </p:sp>
      <p:sp>
        <p:nvSpPr>
          <p:cNvPr id="8" name="Footer Placeholder 4"/>
          <p:cNvSpPr>
            <a:spLocks noGrp="1"/>
          </p:cNvSpPr>
          <p:nvPr>
            <p:ph type="ftr" sz="quarter" idx="11"/>
          </p:nvPr>
        </p:nvSpPr>
        <p:spPr>
          <a:xfrm>
            <a:off x="4145280" y="6377940"/>
            <a:ext cx="3901440" cy="276999"/>
          </a:xfrm>
        </p:spPr>
        <p:txBody>
          <a:bodyPr/>
          <a:lstStyle>
            <a:lvl1pPr>
              <a:defRPr>
                <a:solidFill>
                  <a:prstClr val="black">
                    <a:tint val="75000"/>
                  </a:prstClr>
                </a:solidFill>
              </a:defRPr>
            </a:lvl1pPr>
          </a:lstStyle>
          <a:p>
            <a:pPr>
              <a:defRPr/>
            </a:pPr>
            <a:endParaRPr lang="en-AU"/>
          </a:p>
        </p:txBody>
      </p:sp>
      <p:sp>
        <p:nvSpPr>
          <p:cNvPr id="9" name="Slide Number Placeholder 5"/>
          <p:cNvSpPr>
            <a:spLocks noGrp="1"/>
          </p:cNvSpPr>
          <p:nvPr>
            <p:ph type="sldNum" sz="quarter" idx="12"/>
          </p:nvPr>
        </p:nvSpPr>
        <p:spPr>
          <a:xfrm>
            <a:off x="5970596" y="6540500"/>
            <a:ext cx="244458" cy="553998"/>
          </a:xfrm>
        </p:spPr>
        <p:txBody>
          <a:bodyPr/>
          <a:lstStyle>
            <a:lvl1pPr>
              <a:defRPr>
                <a:solidFill>
                  <a:prstClr val="black">
                    <a:tint val="75000"/>
                  </a:prstClr>
                </a:solidFill>
              </a:defRPr>
            </a:lvl1pPr>
          </a:lstStyle>
          <a:p>
            <a:pPr>
              <a:defRPr/>
            </a:pPr>
            <a:fld id="{9A507330-E42B-4D75-BE17-95C00EBEC401}" type="slidenum">
              <a:rPr lang="en-AU"/>
              <a:pPr>
                <a:defRPr/>
              </a:pPr>
              <a:t>‹#›</a:t>
            </a:fld>
            <a:endParaRPr lang="en-AU"/>
          </a:p>
        </p:txBody>
      </p:sp>
    </p:spTree>
    <p:extLst>
      <p:ext uri="{BB962C8B-B14F-4D97-AF65-F5344CB8AC3E}">
        <p14:creationId xmlns:p14="http://schemas.microsoft.com/office/powerpoint/2010/main" val="639830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ounded Rectangle 14"/>
          <p:cNvSpPr/>
          <p:nvPr userDrawn="1"/>
        </p:nvSpPr>
        <p:spPr>
          <a:xfrm>
            <a:off x="220133" y="6653214"/>
            <a:ext cx="1176020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2400"/>
          </a:p>
        </p:txBody>
      </p:sp>
      <p:sp>
        <p:nvSpPr>
          <p:cNvPr id="5" name="Date Placeholder 2"/>
          <p:cNvSpPr>
            <a:spLocks noGrp="1"/>
          </p:cNvSpPr>
          <p:nvPr>
            <p:ph type="dt" sz="half" idx="10"/>
          </p:nvPr>
        </p:nvSpPr>
        <p:spPr>
          <a:xfrm>
            <a:off x="609600" y="6356351"/>
            <a:ext cx="2844800" cy="369332"/>
          </a:xfrm>
          <a:prstGeom prst="rect">
            <a:avLst/>
          </a:prstGeom>
        </p:spPr>
        <p:txBody>
          <a:bodyPr vert="horz" wrap="square" lIns="91440" tIns="45720" rIns="91440" bIns="45720" numCol="1" anchor="t" anchorCtr="0" compatLnSpc="1">
            <a:prstTxWarp prst="textNoShape">
              <a:avLst/>
            </a:prstTxWarp>
          </a:bodyPr>
          <a:lstStyle>
            <a:lvl1pPr>
              <a:defRPr/>
            </a:lvl1pPr>
          </a:lstStyle>
          <a:p>
            <a:fld id="{4C834639-7F67-43A3-A266-330C94FF1B03}" type="datetime1">
              <a:rPr lang="en-AU" altLang="en-US"/>
              <a:pPr/>
              <a:t>15/08/2020</a:t>
            </a:fld>
            <a:endParaRPr lang="en-AU" altLang="en-US"/>
          </a:p>
        </p:txBody>
      </p:sp>
      <p:sp>
        <p:nvSpPr>
          <p:cNvPr id="6" name="Footer Placeholder 3"/>
          <p:cNvSpPr>
            <a:spLocks noGrp="1"/>
          </p:cNvSpPr>
          <p:nvPr>
            <p:ph type="ftr" sz="quarter" idx="11"/>
          </p:nvPr>
        </p:nvSpPr>
        <p:spPr>
          <a:xfrm>
            <a:off x="4165600" y="6356351"/>
            <a:ext cx="3860800" cy="276999"/>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7" name="Slide Number Placeholder 4"/>
          <p:cNvSpPr>
            <a:spLocks noGrp="1"/>
          </p:cNvSpPr>
          <p:nvPr>
            <p:ph type="sldNum" sz="quarter" idx="12"/>
          </p:nvPr>
        </p:nvSpPr>
        <p:spPr>
          <a:xfrm>
            <a:off x="8737600" y="6356351"/>
            <a:ext cx="2844800" cy="369332"/>
          </a:xfrm>
          <a:prstGeom prst="rect">
            <a:avLst/>
          </a:prstGeom>
        </p:spPr>
        <p:txBody>
          <a:bodyPr vert="horz" wrap="square" lIns="91440" tIns="45720" rIns="91440" bIns="45720" numCol="1" anchor="t" anchorCtr="0" compatLnSpc="1">
            <a:prstTxWarp prst="textNoShape">
              <a:avLst/>
            </a:prstTxWarp>
          </a:bodyPr>
          <a:lstStyle>
            <a:lvl1pPr>
              <a:defRPr/>
            </a:lvl1pPr>
          </a:lstStyle>
          <a:p>
            <a:fld id="{2B327612-2A87-402A-92F8-F921DC130266}" type="slidenum">
              <a:rPr lang="en-AU" altLang="en-US"/>
              <a:pPr/>
              <a:t>‹#›</a:t>
            </a:fld>
            <a:endParaRPr lang="en-AU" altLang="en-US"/>
          </a:p>
        </p:txBody>
      </p:sp>
      <p:pic>
        <p:nvPicPr>
          <p:cNvPr id="8"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92544" y="245535"/>
            <a:ext cx="913707"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3"/>
          <p:cNvSpPr>
            <a:spLocks/>
          </p:cNvSpPr>
          <p:nvPr userDrawn="1"/>
        </p:nvSpPr>
        <p:spPr bwMode="auto">
          <a:xfrm>
            <a:off x="8069325" y="6653841"/>
            <a:ext cx="3797898" cy="205121"/>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333">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1398115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Rounded Rectangle 14"/>
          <p:cNvSpPr/>
          <p:nvPr userDrawn="1"/>
        </p:nvSpPr>
        <p:spPr>
          <a:xfrm>
            <a:off x="220133" y="6653214"/>
            <a:ext cx="1176020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2400"/>
          </a:p>
        </p:txBody>
      </p:sp>
      <p:sp>
        <p:nvSpPr>
          <p:cNvPr id="5" name="Date Placeholder 2"/>
          <p:cNvSpPr>
            <a:spLocks noGrp="1"/>
          </p:cNvSpPr>
          <p:nvPr>
            <p:ph type="dt" sz="half" idx="10"/>
          </p:nvPr>
        </p:nvSpPr>
        <p:spPr>
          <a:xfrm>
            <a:off x="609600" y="6356351"/>
            <a:ext cx="2844800" cy="369332"/>
          </a:xfrm>
          <a:prstGeom prst="rect">
            <a:avLst/>
          </a:prstGeom>
        </p:spPr>
        <p:txBody>
          <a:bodyPr vert="horz" wrap="square" lIns="91440" tIns="45720" rIns="91440" bIns="45720" numCol="1" anchor="t" anchorCtr="0" compatLnSpc="1">
            <a:prstTxWarp prst="textNoShape">
              <a:avLst/>
            </a:prstTxWarp>
          </a:bodyPr>
          <a:lstStyle>
            <a:lvl1pPr>
              <a:defRPr/>
            </a:lvl1pPr>
          </a:lstStyle>
          <a:p>
            <a:fld id="{4C834639-7F67-43A3-A266-330C94FF1B03}" type="datetime1">
              <a:rPr lang="en-AU" altLang="en-US"/>
              <a:pPr/>
              <a:t>15/08/2020</a:t>
            </a:fld>
            <a:endParaRPr lang="en-AU" altLang="en-US"/>
          </a:p>
        </p:txBody>
      </p:sp>
      <p:sp>
        <p:nvSpPr>
          <p:cNvPr id="6" name="Footer Placeholder 3"/>
          <p:cNvSpPr>
            <a:spLocks noGrp="1"/>
          </p:cNvSpPr>
          <p:nvPr>
            <p:ph type="ftr" sz="quarter" idx="11"/>
          </p:nvPr>
        </p:nvSpPr>
        <p:spPr>
          <a:xfrm>
            <a:off x="4165600" y="6356351"/>
            <a:ext cx="3860800" cy="276999"/>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7" name="Slide Number Placeholder 4"/>
          <p:cNvSpPr>
            <a:spLocks noGrp="1"/>
          </p:cNvSpPr>
          <p:nvPr>
            <p:ph type="sldNum" sz="quarter" idx="12"/>
          </p:nvPr>
        </p:nvSpPr>
        <p:spPr>
          <a:xfrm>
            <a:off x="8737600" y="6356351"/>
            <a:ext cx="2844800" cy="369332"/>
          </a:xfrm>
          <a:prstGeom prst="rect">
            <a:avLst/>
          </a:prstGeom>
        </p:spPr>
        <p:txBody>
          <a:bodyPr vert="horz" wrap="square" lIns="91440" tIns="45720" rIns="91440" bIns="45720" numCol="1" anchor="t" anchorCtr="0" compatLnSpc="1">
            <a:prstTxWarp prst="textNoShape">
              <a:avLst/>
            </a:prstTxWarp>
          </a:bodyPr>
          <a:lstStyle>
            <a:lvl1pPr>
              <a:defRPr/>
            </a:lvl1pPr>
          </a:lstStyle>
          <a:p>
            <a:fld id="{2B327612-2A87-402A-92F8-F921DC130266}" type="slidenum">
              <a:rPr lang="en-AU" altLang="en-US"/>
              <a:pPr/>
              <a:t>‹#›</a:t>
            </a:fld>
            <a:endParaRPr lang="en-AU" altLang="en-US"/>
          </a:p>
        </p:txBody>
      </p:sp>
      <p:pic>
        <p:nvPicPr>
          <p:cNvPr id="8"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92544" y="245535"/>
            <a:ext cx="913707"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3"/>
          <p:cNvSpPr>
            <a:spLocks/>
          </p:cNvSpPr>
          <p:nvPr userDrawn="1"/>
        </p:nvSpPr>
        <p:spPr bwMode="auto">
          <a:xfrm>
            <a:off x="8069325" y="6653841"/>
            <a:ext cx="3797898" cy="205121"/>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333">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4136606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084070" y="2054856"/>
            <a:ext cx="8023859" cy="1922779"/>
          </a:xfrm>
          <a:prstGeom prst="rect">
            <a:avLst/>
          </a:prstGeom>
        </p:spPr>
        <p:txBody>
          <a:bodyPr wrap="square" lIns="0" tIns="0" rIns="0" bIns="0">
            <a:spAutoFit/>
          </a:bodyPr>
          <a:lstStyle>
            <a:lvl1pPr>
              <a:defRPr sz="60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917575" y="1579562"/>
            <a:ext cx="10356850" cy="164020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8/15/20</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tmp"/><Relationship Id="rId4" Type="http://schemas.openxmlformats.org/officeDocument/2006/relationships/image" Target="../media/image4.png"/><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m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tmp"/><Relationship Id="rId4"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12192000" cy="1219200"/>
          </a:xfrm>
          <a:prstGeom prst="rect">
            <a:avLst/>
          </a:prstGeom>
          <a:gradFill flip="none" rotWithShape="1">
            <a:gsLst>
              <a:gs pos="6000">
                <a:schemeClr val="accent6">
                  <a:lumMod val="75000"/>
                </a:schemeClr>
              </a:gs>
              <a:gs pos="93000">
                <a:schemeClr val="accent6">
                  <a:lumMod val="75000"/>
                </a:schemeClr>
              </a:gs>
              <a:gs pos="53010">
                <a:schemeClr val="accent6">
                  <a:lumMod val="60000"/>
                  <a:lumOff val="40000"/>
                </a:schemeClr>
              </a:gs>
              <a:gs pos="0">
                <a:schemeClr val="accent6">
                  <a:lumMod val="20000"/>
                  <a:lumOff val="80000"/>
                </a:schemeClr>
              </a:gs>
              <a:gs pos="50000">
                <a:schemeClr val="accent6">
                  <a:lumMod val="40000"/>
                  <a:lumOff val="60000"/>
                </a:schemeClr>
              </a:gs>
              <a:gs pos="100000">
                <a:schemeClr val="accent6">
                  <a:lumMod val="20000"/>
                  <a:lumOff val="80000"/>
                </a:schemeClr>
              </a:gs>
            </a:gsLst>
            <a:path path="circle">
              <a:fillToRect t="100000" r="100000"/>
            </a:path>
            <a:tileRect l="-100000" b="-100000"/>
          </a:gradFill>
          <a:ln>
            <a:noFill/>
          </a:ln>
          <a:effectLst>
            <a:reflection stA="60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2514600" y="443908"/>
            <a:ext cx="7848600" cy="1860125"/>
          </a:xfrm>
          <a:prstGeom prst="rect">
            <a:avLst/>
          </a:prstGeom>
        </p:spPr>
        <p:txBody>
          <a:bodyPr vert="horz" wrap="square" lIns="0" tIns="13335" rIns="0" bIns="0" rtlCol="0">
            <a:spAutoFit/>
          </a:bodyPr>
          <a:lstStyle/>
          <a:p>
            <a:pPr marL="12700" algn="ctr">
              <a:lnSpc>
                <a:spcPct val="100000"/>
              </a:lnSpc>
              <a:spcBef>
                <a:spcPts val="105"/>
              </a:spcBef>
            </a:pPr>
            <a:r>
              <a:rPr lang="en-US" b="1" spc="-25" dirty="0" smtClean="0">
                <a:latin typeface="Stencil" charset="0"/>
                <a:ea typeface="Stencil" charset="0"/>
                <a:cs typeface="Stencil" charset="0"/>
              </a:rPr>
              <a:t>BRONCHIAL </a:t>
            </a:r>
            <a:r>
              <a:rPr b="1" spc="-25" dirty="0" smtClean="0">
                <a:latin typeface="Stencil" charset="0"/>
                <a:ea typeface="Stencil" charset="0"/>
                <a:cs typeface="Stencil" charset="0"/>
              </a:rPr>
              <a:t>AST</a:t>
            </a:r>
            <a:r>
              <a:rPr b="1" spc="-5" dirty="0" smtClean="0">
                <a:latin typeface="Stencil" charset="0"/>
                <a:ea typeface="Stencil" charset="0"/>
                <a:cs typeface="Stencil" charset="0"/>
              </a:rPr>
              <a:t>H</a:t>
            </a:r>
            <a:r>
              <a:rPr b="1" spc="-30" dirty="0" smtClean="0">
                <a:latin typeface="Stencil" charset="0"/>
                <a:ea typeface="Stencil" charset="0"/>
                <a:cs typeface="Stencil" charset="0"/>
              </a:rPr>
              <a:t>M</a:t>
            </a:r>
            <a:r>
              <a:rPr b="1" dirty="0" smtClean="0">
                <a:latin typeface="Stencil" charset="0"/>
                <a:ea typeface="Stencil" charset="0"/>
                <a:cs typeface="Stencil" charset="0"/>
              </a:rPr>
              <a:t>A</a:t>
            </a:r>
            <a:r>
              <a:rPr lang="en-US" b="1" dirty="0" smtClean="0">
                <a:latin typeface="Stencil" charset="0"/>
                <a:ea typeface="Stencil" charset="0"/>
                <a:cs typeface="Stencil" charset="0"/>
              </a:rPr>
              <a:t/>
            </a:r>
            <a:br>
              <a:rPr lang="en-US" b="1" dirty="0" smtClean="0">
                <a:latin typeface="Stencil" charset="0"/>
                <a:ea typeface="Stencil" charset="0"/>
                <a:cs typeface="Stencil" charset="0"/>
              </a:rPr>
            </a:br>
            <a:r>
              <a:rPr lang="en-US" b="1" dirty="0" smtClean="0">
                <a:latin typeface="Stencil" charset="0"/>
                <a:ea typeface="Stencil" charset="0"/>
                <a:cs typeface="Stencil" charset="0"/>
              </a:rPr>
              <a:t>IN PRIMARY CARE</a:t>
            </a:r>
            <a:endParaRPr b="1" dirty="0">
              <a:latin typeface="Stencil" charset="0"/>
              <a:ea typeface="Stencil" charset="0"/>
              <a:cs typeface="Stencil" charset="0"/>
            </a:endParaRPr>
          </a:p>
        </p:txBody>
      </p:sp>
      <p:pic>
        <p:nvPicPr>
          <p:cNvPr id="3" name="Picture 2" descr="A close up of a sign&#10;&#10;Description automatically generated">
            <a:extLst>
              <a:ext uri="{FF2B5EF4-FFF2-40B4-BE49-F238E27FC236}">
                <a16:creationId xmlns:a16="http://schemas.microsoft.com/office/drawing/2014/main" xmlns="" id="{3D1DB49D-3FE8-DC4E-ADAE-33EB65CDC977}"/>
              </a:ext>
            </a:extLst>
          </p:cNvPr>
          <p:cNvPicPr>
            <a:picLocks noChangeAspect="1"/>
          </p:cNvPicPr>
          <p:nvPr/>
        </p:nvPicPr>
        <p:blipFill>
          <a:blip r:embed="rId2"/>
          <a:stretch>
            <a:fillRect/>
          </a:stretch>
        </p:blipFill>
        <p:spPr>
          <a:xfrm>
            <a:off x="8458200" y="3042791"/>
            <a:ext cx="2370995" cy="2370995"/>
          </a:xfrm>
          <a:prstGeom prst="rect">
            <a:avLst/>
          </a:prstGeom>
        </p:spPr>
      </p:pic>
      <p:pic>
        <p:nvPicPr>
          <p:cNvPr id="4" name="Picture 3" descr="A picture containing food&#10;&#10;Description automatically generated">
            <a:extLst>
              <a:ext uri="{FF2B5EF4-FFF2-40B4-BE49-F238E27FC236}">
                <a16:creationId xmlns:a16="http://schemas.microsoft.com/office/drawing/2014/main" xmlns="" id="{1D4071D3-3A56-3845-B5E2-A1A1D8C2A1EB}"/>
              </a:ext>
            </a:extLst>
          </p:cNvPr>
          <p:cNvPicPr>
            <a:picLocks noChangeAspect="1"/>
          </p:cNvPicPr>
          <p:nvPr/>
        </p:nvPicPr>
        <p:blipFill>
          <a:blip r:embed="rId3"/>
          <a:stretch>
            <a:fillRect/>
          </a:stretch>
        </p:blipFill>
        <p:spPr>
          <a:xfrm>
            <a:off x="5228812" y="2545925"/>
            <a:ext cx="3105975" cy="2384078"/>
          </a:xfrm>
          <a:prstGeom prst="rect">
            <a:avLst/>
          </a:prstGeom>
        </p:spPr>
      </p:pic>
      <p:sp>
        <p:nvSpPr>
          <p:cNvPr id="5" name="TextBox 4"/>
          <p:cNvSpPr txBox="1"/>
          <p:nvPr/>
        </p:nvSpPr>
        <p:spPr>
          <a:xfrm>
            <a:off x="1095787" y="5413786"/>
            <a:ext cx="7239000" cy="1077218"/>
          </a:xfrm>
          <a:prstGeom prst="rect">
            <a:avLst/>
          </a:prstGeom>
          <a:noFill/>
        </p:spPr>
        <p:txBody>
          <a:bodyPr wrap="square" rtlCol="0">
            <a:spAutoFit/>
          </a:bodyPr>
          <a:lstStyle/>
          <a:p>
            <a:r>
              <a:rPr lang="en-US" sz="3200" b="1" dirty="0" smtClean="0"/>
              <a:t>DEPARTMENT OF FAMILY &amp; COMMUNITY MEDICINE</a:t>
            </a:r>
            <a:endParaRPr lang="en-US" sz="3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7575" y="1018159"/>
            <a:ext cx="10140950" cy="3660140"/>
          </a:xfrm>
          <a:prstGeom prst="rect">
            <a:avLst/>
          </a:prstGeom>
        </p:spPr>
        <p:txBody>
          <a:bodyPr vert="horz" wrap="square" lIns="0" tIns="58419" rIns="0" bIns="0" rtlCol="0">
            <a:spAutoFit/>
          </a:bodyPr>
          <a:lstStyle/>
          <a:p>
            <a:pPr marL="12700" marR="5080">
              <a:lnSpc>
                <a:spcPct val="90000"/>
              </a:lnSpc>
              <a:spcBef>
                <a:spcPts val="459"/>
              </a:spcBef>
              <a:tabLst>
                <a:tab pos="1754505" algn="l"/>
                <a:tab pos="2318385" algn="l"/>
                <a:tab pos="8414385" algn="l"/>
                <a:tab pos="9682480" algn="l"/>
              </a:tabLst>
            </a:pPr>
            <a:r>
              <a:rPr sz="2800" b="1" spc="10" dirty="0">
                <a:latin typeface="Calibri"/>
                <a:cs typeface="Calibri"/>
              </a:rPr>
              <a:t>4</a:t>
            </a:r>
            <a:r>
              <a:rPr sz="2800" spc="10" dirty="0">
                <a:latin typeface="Calibri"/>
                <a:cs typeface="Calibri"/>
              </a:rPr>
              <a:t>.</a:t>
            </a:r>
            <a:r>
              <a:rPr sz="2800" spc="-25" dirty="0">
                <a:latin typeface="Calibri"/>
                <a:cs typeface="Calibri"/>
              </a:rPr>
              <a:t> </a:t>
            </a:r>
            <a:r>
              <a:rPr sz="2800" spc="5" dirty="0">
                <a:latin typeface="Calibri"/>
                <a:cs typeface="Calibri"/>
              </a:rPr>
              <a:t>An</a:t>
            </a:r>
            <a:r>
              <a:rPr sz="2800" spc="50" dirty="0">
                <a:latin typeface="Calibri"/>
                <a:cs typeface="Calibri"/>
              </a:rPr>
              <a:t> </a:t>
            </a:r>
            <a:r>
              <a:rPr sz="2800" spc="10" dirty="0">
                <a:latin typeface="Calibri"/>
                <a:cs typeface="Calibri"/>
              </a:rPr>
              <a:t>8</a:t>
            </a:r>
            <a:r>
              <a:rPr sz="2800" spc="-20" dirty="0">
                <a:latin typeface="Calibri"/>
                <a:cs typeface="Calibri"/>
              </a:rPr>
              <a:t> </a:t>
            </a:r>
            <a:r>
              <a:rPr sz="2800" spc="-15" dirty="0">
                <a:latin typeface="Calibri"/>
                <a:cs typeface="Calibri"/>
              </a:rPr>
              <a:t>year</a:t>
            </a:r>
            <a:r>
              <a:rPr sz="2800" spc="10" dirty="0">
                <a:latin typeface="Calibri"/>
                <a:cs typeface="Calibri"/>
              </a:rPr>
              <a:t> old</a:t>
            </a:r>
            <a:r>
              <a:rPr sz="2800" spc="-75" dirty="0">
                <a:latin typeface="Calibri"/>
                <a:cs typeface="Calibri"/>
              </a:rPr>
              <a:t> </a:t>
            </a:r>
            <a:r>
              <a:rPr sz="2800" spc="15" dirty="0">
                <a:latin typeface="Calibri"/>
                <a:cs typeface="Calibri"/>
              </a:rPr>
              <a:t>boy</a:t>
            </a:r>
            <a:r>
              <a:rPr sz="2800" spc="-45" dirty="0">
                <a:latin typeface="Calibri"/>
                <a:cs typeface="Calibri"/>
              </a:rPr>
              <a:t> </a:t>
            </a:r>
            <a:r>
              <a:rPr sz="2800" spc="20" dirty="0">
                <a:latin typeface="Calibri"/>
                <a:cs typeface="Calibri"/>
              </a:rPr>
              <a:t>has</a:t>
            </a:r>
            <a:r>
              <a:rPr sz="2800" spc="-50" dirty="0">
                <a:latin typeface="Calibri"/>
                <a:cs typeface="Calibri"/>
              </a:rPr>
              <a:t> </a:t>
            </a:r>
            <a:r>
              <a:rPr sz="2800" spc="5" dirty="0">
                <a:latin typeface="Calibri"/>
                <a:cs typeface="Calibri"/>
              </a:rPr>
              <a:t>symptoms</a:t>
            </a:r>
            <a:r>
              <a:rPr sz="2800" spc="-175" dirty="0">
                <a:latin typeface="Calibri"/>
                <a:cs typeface="Calibri"/>
              </a:rPr>
              <a:t> </a:t>
            </a:r>
            <a:r>
              <a:rPr sz="2800" spc="20" dirty="0">
                <a:latin typeface="Calibri"/>
                <a:cs typeface="Calibri"/>
              </a:rPr>
              <a:t>at</a:t>
            </a:r>
            <a:r>
              <a:rPr sz="2800" spc="-75" dirty="0">
                <a:latin typeface="Calibri"/>
                <a:cs typeface="Calibri"/>
              </a:rPr>
              <a:t> </a:t>
            </a:r>
            <a:r>
              <a:rPr sz="2800" spc="-10" dirty="0">
                <a:latin typeface="Calibri"/>
                <a:cs typeface="Calibri"/>
              </a:rPr>
              <a:t>least</a:t>
            </a:r>
            <a:r>
              <a:rPr sz="2800" spc="-15" dirty="0">
                <a:latin typeface="Calibri"/>
                <a:cs typeface="Calibri"/>
              </a:rPr>
              <a:t> </a:t>
            </a:r>
            <a:r>
              <a:rPr sz="2800" spc="5" dirty="0">
                <a:latin typeface="Calibri"/>
                <a:cs typeface="Calibri"/>
              </a:rPr>
              <a:t>thrice</a:t>
            </a:r>
            <a:r>
              <a:rPr sz="2800" spc="-50" dirty="0">
                <a:latin typeface="Calibri"/>
                <a:cs typeface="Calibri"/>
              </a:rPr>
              <a:t> </a:t>
            </a:r>
            <a:r>
              <a:rPr sz="2800" spc="10" dirty="0">
                <a:latin typeface="Calibri"/>
                <a:cs typeface="Calibri"/>
              </a:rPr>
              <a:t>a</a:t>
            </a:r>
            <a:r>
              <a:rPr sz="2800" spc="-65" dirty="0">
                <a:latin typeface="Calibri"/>
                <a:cs typeface="Calibri"/>
              </a:rPr>
              <a:t> </a:t>
            </a:r>
            <a:r>
              <a:rPr sz="2800" spc="-5" dirty="0">
                <a:latin typeface="Calibri"/>
                <a:cs typeface="Calibri"/>
              </a:rPr>
              <a:t>week.	</a:t>
            </a:r>
            <a:r>
              <a:rPr sz="2800" dirty="0">
                <a:latin typeface="Calibri"/>
                <a:cs typeface="Calibri"/>
              </a:rPr>
              <a:t>He often  </a:t>
            </a:r>
            <a:r>
              <a:rPr sz="2800" spc="-15" dirty="0">
                <a:latin typeface="Calibri"/>
                <a:cs typeface="Calibri"/>
              </a:rPr>
              <a:t>requires </a:t>
            </a:r>
            <a:r>
              <a:rPr sz="2800" spc="5" dirty="0">
                <a:latin typeface="Calibri"/>
                <a:cs typeface="Calibri"/>
              </a:rPr>
              <a:t>stopping </a:t>
            </a:r>
            <a:r>
              <a:rPr sz="2800" spc="10" dirty="0">
                <a:latin typeface="Calibri"/>
                <a:cs typeface="Calibri"/>
              </a:rPr>
              <a:t>his </a:t>
            </a:r>
            <a:r>
              <a:rPr sz="2800" dirty="0">
                <a:latin typeface="Calibri"/>
                <a:cs typeface="Calibri"/>
              </a:rPr>
              <a:t>physical </a:t>
            </a:r>
            <a:r>
              <a:rPr sz="2800" spc="10" dirty="0">
                <a:latin typeface="Calibri"/>
                <a:cs typeface="Calibri"/>
              </a:rPr>
              <a:t>activities </a:t>
            </a:r>
            <a:r>
              <a:rPr sz="2800" spc="-15" dirty="0">
                <a:latin typeface="Calibri"/>
                <a:cs typeface="Calibri"/>
              </a:rPr>
              <a:t>(like </a:t>
            </a:r>
            <a:r>
              <a:rPr sz="2800" spc="10" dirty="0">
                <a:latin typeface="Calibri"/>
                <a:cs typeface="Calibri"/>
              </a:rPr>
              <a:t>running) </a:t>
            </a:r>
            <a:r>
              <a:rPr sz="2800" spc="15" dirty="0">
                <a:latin typeface="Calibri"/>
                <a:cs typeface="Calibri"/>
              </a:rPr>
              <a:t>due </a:t>
            </a:r>
            <a:r>
              <a:rPr sz="2800" spc="10" dirty="0">
                <a:latin typeface="Calibri"/>
                <a:cs typeface="Calibri"/>
              </a:rPr>
              <a:t>to </a:t>
            </a:r>
            <a:r>
              <a:rPr sz="2800" spc="5" dirty="0">
                <a:latin typeface="Calibri"/>
                <a:cs typeface="Calibri"/>
              </a:rPr>
              <a:t>asthma  </a:t>
            </a:r>
            <a:r>
              <a:rPr sz="2800" spc="-80" dirty="0">
                <a:latin typeface="Calibri"/>
                <a:cs typeface="Calibri"/>
              </a:rPr>
              <a:t>s</a:t>
            </a:r>
            <a:r>
              <a:rPr sz="2800" spc="-10" dirty="0">
                <a:latin typeface="Calibri"/>
                <a:cs typeface="Calibri"/>
              </a:rPr>
              <a:t>y</a:t>
            </a:r>
            <a:r>
              <a:rPr sz="2800" spc="35" dirty="0">
                <a:latin typeface="Calibri"/>
                <a:cs typeface="Calibri"/>
              </a:rPr>
              <a:t>m</a:t>
            </a:r>
            <a:r>
              <a:rPr sz="2800" spc="15" dirty="0">
                <a:latin typeface="Calibri"/>
                <a:cs typeface="Calibri"/>
              </a:rPr>
              <a:t>pto</a:t>
            </a:r>
            <a:r>
              <a:rPr sz="2800" spc="35" dirty="0">
                <a:latin typeface="Calibri"/>
                <a:cs typeface="Calibri"/>
              </a:rPr>
              <a:t>m</a:t>
            </a:r>
            <a:r>
              <a:rPr sz="2800" spc="-20" dirty="0">
                <a:latin typeface="Calibri"/>
                <a:cs typeface="Calibri"/>
              </a:rPr>
              <a:t>s</a:t>
            </a:r>
            <a:r>
              <a:rPr sz="2800" spc="5" dirty="0">
                <a:latin typeface="Calibri"/>
                <a:cs typeface="Calibri"/>
              </a:rPr>
              <a:t>.</a:t>
            </a:r>
            <a:r>
              <a:rPr sz="2800" dirty="0">
                <a:latin typeface="Calibri"/>
                <a:cs typeface="Calibri"/>
              </a:rPr>
              <a:t>	</a:t>
            </a:r>
            <a:r>
              <a:rPr sz="2800" spc="-10" dirty="0">
                <a:latin typeface="Calibri"/>
                <a:cs typeface="Calibri"/>
              </a:rPr>
              <a:t>H</a:t>
            </a:r>
            <a:r>
              <a:rPr sz="2800" spc="10" dirty="0">
                <a:latin typeface="Calibri"/>
                <a:cs typeface="Calibri"/>
              </a:rPr>
              <a:t>e</a:t>
            </a:r>
            <a:r>
              <a:rPr sz="2800" dirty="0">
                <a:latin typeface="Calibri"/>
                <a:cs typeface="Calibri"/>
              </a:rPr>
              <a:t> </a:t>
            </a:r>
            <a:r>
              <a:rPr sz="2800" spc="35" dirty="0">
                <a:latin typeface="Calibri"/>
                <a:cs typeface="Calibri"/>
              </a:rPr>
              <a:t>a</a:t>
            </a:r>
            <a:r>
              <a:rPr sz="2800" spc="10" dirty="0">
                <a:latin typeface="Calibri"/>
                <a:cs typeface="Calibri"/>
              </a:rPr>
              <a:t>l</a:t>
            </a:r>
            <a:r>
              <a:rPr sz="2800" spc="-20" dirty="0">
                <a:latin typeface="Calibri"/>
                <a:cs typeface="Calibri"/>
              </a:rPr>
              <a:t>s</a:t>
            </a:r>
            <a:r>
              <a:rPr sz="2800" spc="10" dirty="0">
                <a:latin typeface="Calibri"/>
                <a:cs typeface="Calibri"/>
              </a:rPr>
              <a:t>o</a:t>
            </a:r>
            <a:r>
              <a:rPr sz="2800" spc="-90" dirty="0">
                <a:latin typeface="Calibri"/>
                <a:cs typeface="Calibri"/>
              </a:rPr>
              <a:t> </a:t>
            </a:r>
            <a:r>
              <a:rPr sz="2800" spc="20" dirty="0">
                <a:latin typeface="Calibri"/>
                <a:cs typeface="Calibri"/>
              </a:rPr>
              <a:t>h</a:t>
            </a:r>
            <a:r>
              <a:rPr sz="2800" spc="35" dirty="0">
                <a:latin typeface="Calibri"/>
                <a:cs typeface="Calibri"/>
              </a:rPr>
              <a:t>a</a:t>
            </a:r>
            <a:r>
              <a:rPr sz="2800" spc="5" dirty="0">
                <a:latin typeface="Calibri"/>
                <a:cs typeface="Calibri"/>
              </a:rPr>
              <a:t>s</a:t>
            </a:r>
            <a:r>
              <a:rPr sz="2800" spc="-55" dirty="0">
                <a:latin typeface="Calibri"/>
                <a:cs typeface="Calibri"/>
              </a:rPr>
              <a:t> </a:t>
            </a:r>
            <a:r>
              <a:rPr sz="2800" spc="20" dirty="0">
                <a:latin typeface="Calibri"/>
                <a:cs typeface="Calibri"/>
              </a:rPr>
              <a:t>n</a:t>
            </a:r>
            <a:r>
              <a:rPr sz="2800" spc="15" dirty="0">
                <a:latin typeface="Calibri"/>
                <a:cs typeface="Calibri"/>
              </a:rPr>
              <a:t>o</a:t>
            </a:r>
            <a:r>
              <a:rPr sz="2800" spc="5" dirty="0">
                <a:latin typeface="Calibri"/>
                <a:cs typeface="Calibri"/>
              </a:rPr>
              <a:t>c</a:t>
            </a:r>
            <a:r>
              <a:rPr sz="2800" spc="20" dirty="0">
                <a:latin typeface="Calibri"/>
                <a:cs typeface="Calibri"/>
              </a:rPr>
              <a:t>tu</a:t>
            </a:r>
            <a:r>
              <a:rPr sz="2800" spc="-20" dirty="0">
                <a:latin typeface="Calibri"/>
                <a:cs typeface="Calibri"/>
              </a:rPr>
              <a:t>r</a:t>
            </a:r>
            <a:r>
              <a:rPr sz="2800" spc="20" dirty="0">
                <a:latin typeface="Calibri"/>
                <a:cs typeface="Calibri"/>
              </a:rPr>
              <a:t>n</a:t>
            </a:r>
            <a:r>
              <a:rPr sz="2800" spc="35" dirty="0">
                <a:latin typeface="Calibri"/>
                <a:cs typeface="Calibri"/>
              </a:rPr>
              <a:t>a</a:t>
            </a:r>
            <a:r>
              <a:rPr sz="2800" spc="5" dirty="0">
                <a:latin typeface="Calibri"/>
                <a:cs typeface="Calibri"/>
              </a:rPr>
              <a:t>l</a:t>
            </a:r>
            <a:r>
              <a:rPr sz="2800" spc="-204" dirty="0">
                <a:latin typeface="Calibri"/>
                <a:cs typeface="Calibri"/>
              </a:rPr>
              <a:t> </a:t>
            </a:r>
            <a:r>
              <a:rPr sz="2800" spc="-80" dirty="0">
                <a:latin typeface="Calibri"/>
                <a:cs typeface="Calibri"/>
              </a:rPr>
              <a:t>s</a:t>
            </a:r>
            <a:r>
              <a:rPr sz="2800" spc="-10" dirty="0">
                <a:latin typeface="Calibri"/>
                <a:cs typeface="Calibri"/>
              </a:rPr>
              <a:t>y</a:t>
            </a:r>
            <a:r>
              <a:rPr sz="2800" spc="35" dirty="0">
                <a:latin typeface="Calibri"/>
                <a:cs typeface="Calibri"/>
              </a:rPr>
              <a:t>m</a:t>
            </a:r>
            <a:r>
              <a:rPr sz="2800" spc="15" dirty="0">
                <a:latin typeface="Calibri"/>
                <a:cs typeface="Calibri"/>
              </a:rPr>
              <a:t>pto</a:t>
            </a:r>
            <a:r>
              <a:rPr sz="2800" spc="35" dirty="0">
                <a:latin typeface="Calibri"/>
                <a:cs typeface="Calibri"/>
              </a:rPr>
              <a:t>m</a:t>
            </a:r>
            <a:r>
              <a:rPr sz="2800" spc="5" dirty="0">
                <a:latin typeface="Calibri"/>
                <a:cs typeface="Calibri"/>
              </a:rPr>
              <a:t>s</a:t>
            </a:r>
            <a:r>
              <a:rPr sz="2800" spc="-120" dirty="0">
                <a:latin typeface="Calibri"/>
                <a:cs typeface="Calibri"/>
              </a:rPr>
              <a:t> </a:t>
            </a:r>
            <a:r>
              <a:rPr sz="2800" spc="35" dirty="0">
                <a:latin typeface="Calibri"/>
                <a:cs typeface="Calibri"/>
              </a:rPr>
              <a:t>a</a:t>
            </a:r>
            <a:r>
              <a:rPr sz="2800" spc="5" dirty="0">
                <a:latin typeface="Calibri"/>
                <a:cs typeface="Calibri"/>
              </a:rPr>
              <a:t>t</a:t>
            </a:r>
            <a:r>
              <a:rPr sz="2800" spc="-85" dirty="0">
                <a:latin typeface="Calibri"/>
                <a:cs typeface="Calibri"/>
              </a:rPr>
              <a:t> </a:t>
            </a:r>
            <a:r>
              <a:rPr sz="2800" spc="10" dirty="0">
                <a:latin typeface="Calibri"/>
                <a:cs typeface="Calibri"/>
              </a:rPr>
              <a:t>l</a:t>
            </a:r>
            <a:r>
              <a:rPr sz="2800" spc="-15" dirty="0">
                <a:latin typeface="Calibri"/>
                <a:cs typeface="Calibri"/>
              </a:rPr>
              <a:t>e</a:t>
            </a:r>
            <a:r>
              <a:rPr sz="2800" spc="35" dirty="0">
                <a:latin typeface="Calibri"/>
                <a:cs typeface="Calibri"/>
              </a:rPr>
              <a:t>a</a:t>
            </a:r>
            <a:r>
              <a:rPr sz="2800" spc="-80" dirty="0">
                <a:latin typeface="Calibri"/>
                <a:cs typeface="Calibri"/>
              </a:rPr>
              <a:t>s</a:t>
            </a:r>
            <a:r>
              <a:rPr sz="2800" spc="5" dirty="0">
                <a:latin typeface="Calibri"/>
                <a:cs typeface="Calibri"/>
              </a:rPr>
              <a:t>t</a:t>
            </a:r>
            <a:r>
              <a:rPr sz="2800" spc="-25" dirty="0">
                <a:latin typeface="Calibri"/>
                <a:cs typeface="Calibri"/>
              </a:rPr>
              <a:t> </a:t>
            </a:r>
            <a:r>
              <a:rPr sz="2800" spc="15" dirty="0">
                <a:latin typeface="Calibri"/>
                <a:cs typeface="Calibri"/>
              </a:rPr>
              <a:t>o</a:t>
            </a:r>
            <a:r>
              <a:rPr sz="2800" spc="20" dirty="0">
                <a:latin typeface="Calibri"/>
                <a:cs typeface="Calibri"/>
              </a:rPr>
              <a:t>n</a:t>
            </a:r>
            <a:r>
              <a:rPr sz="2800" spc="10" dirty="0">
                <a:latin typeface="Calibri"/>
                <a:cs typeface="Calibri"/>
              </a:rPr>
              <a:t>ce</a:t>
            </a:r>
            <a:r>
              <a:rPr sz="2800" spc="-55" dirty="0">
                <a:latin typeface="Calibri"/>
                <a:cs typeface="Calibri"/>
              </a:rPr>
              <a:t> </a:t>
            </a:r>
            <a:r>
              <a:rPr sz="2800" spc="10" dirty="0">
                <a:latin typeface="Calibri"/>
                <a:cs typeface="Calibri"/>
              </a:rPr>
              <a:t>a</a:t>
            </a:r>
            <a:r>
              <a:rPr sz="2800" spc="-70" dirty="0">
                <a:latin typeface="Calibri"/>
                <a:cs typeface="Calibri"/>
              </a:rPr>
              <a:t> </a:t>
            </a:r>
            <a:r>
              <a:rPr sz="2800" spc="35" dirty="0">
                <a:latin typeface="Calibri"/>
                <a:cs typeface="Calibri"/>
              </a:rPr>
              <a:t>w</a:t>
            </a:r>
            <a:r>
              <a:rPr sz="2800" spc="-15" dirty="0">
                <a:latin typeface="Calibri"/>
                <a:cs typeface="Calibri"/>
              </a:rPr>
              <a:t>eek</a:t>
            </a:r>
            <a:r>
              <a:rPr sz="2800" spc="5" dirty="0">
                <a:latin typeface="Calibri"/>
                <a:cs typeface="Calibri"/>
              </a:rPr>
              <a:t>.</a:t>
            </a:r>
            <a:r>
              <a:rPr sz="2800" dirty="0">
                <a:latin typeface="Calibri"/>
                <a:cs typeface="Calibri"/>
              </a:rPr>
              <a:t>	</a:t>
            </a:r>
            <a:r>
              <a:rPr sz="2800" spc="-10" dirty="0">
                <a:latin typeface="Calibri"/>
                <a:cs typeface="Calibri"/>
              </a:rPr>
              <a:t>H</a:t>
            </a:r>
            <a:r>
              <a:rPr sz="2800" spc="10" dirty="0">
                <a:latin typeface="Calibri"/>
                <a:cs typeface="Calibri"/>
              </a:rPr>
              <a:t>i</a:t>
            </a:r>
            <a:r>
              <a:rPr sz="2800" spc="5" dirty="0">
                <a:latin typeface="Calibri"/>
                <a:cs typeface="Calibri"/>
              </a:rPr>
              <a:t>s  </a:t>
            </a:r>
            <a:r>
              <a:rPr sz="2800" spc="15" dirty="0">
                <a:latin typeface="Calibri"/>
                <a:cs typeface="Calibri"/>
              </a:rPr>
              <a:t>FEV1</a:t>
            </a:r>
            <a:r>
              <a:rPr sz="2800" spc="-75" dirty="0">
                <a:latin typeface="Calibri"/>
                <a:cs typeface="Calibri"/>
              </a:rPr>
              <a:t> </a:t>
            </a:r>
            <a:r>
              <a:rPr sz="2800" spc="5" dirty="0">
                <a:latin typeface="Calibri"/>
                <a:cs typeface="Calibri"/>
              </a:rPr>
              <a:t>was</a:t>
            </a:r>
            <a:r>
              <a:rPr sz="2800" spc="-50" dirty="0">
                <a:latin typeface="Calibri"/>
                <a:cs typeface="Calibri"/>
              </a:rPr>
              <a:t> </a:t>
            </a:r>
            <a:r>
              <a:rPr sz="2800" spc="15" dirty="0">
                <a:latin typeface="Calibri"/>
                <a:cs typeface="Calibri"/>
              </a:rPr>
              <a:t>84%.	</a:t>
            </a:r>
            <a:r>
              <a:rPr sz="2800" spc="20" dirty="0">
                <a:latin typeface="Calibri"/>
                <a:cs typeface="Calibri"/>
              </a:rPr>
              <a:t>What</a:t>
            </a:r>
            <a:r>
              <a:rPr sz="2800" spc="-140" dirty="0">
                <a:latin typeface="Calibri"/>
                <a:cs typeface="Calibri"/>
              </a:rPr>
              <a:t> </a:t>
            </a:r>
            <a:r>
              <a:rPr sz="2800" spc="10" dirty="0">
                <a:latin typeface="Calibri"/>
                <a:cs typeface="Calibri"/>
              </a:rPr>
              <a:t>is</a:t>
            </a:r>
            <a:r>
              <a:rPr sz="2800" spc="-5" dirty="0">
                <a:latin typeface="Calibri"/>
                <a:cs typeface="Calibri"/>
              </a:rPr>
              <a:t> </a:t>
            </a:r>
            <a:r>
              <a:rPr sz="2800" spc="10" dirty="0">
                <a:latin typeface="Calibri"/>
                <a:cs typeface="Calibri"/>
              </a:rPr>
              <a:t>his</a:t>
            </a:r>
            <a:r>
              <a:rPr sz="2800" spc="-60" dirty="0">
                <a:latin typeface="Calibri"/>
                <a:cs typeface="Calibri"/>
              </a:rPr>
              <a:t> </a:t>
            </a:r>
            <a:r>
              <a:rPr sz="2800" dirty="0">
                <a:latin typeface="Calibri"/>
                <a:cs typeface="Calibri"/>
              </a:rPr>
              <a:t>symptom</a:t>
            </a:r>
            <a:r>
              <a:rPr sz="2800" spc="-135" dirty="0">
                <a:latin typeface="Calibri"/>
                <a:cs typeface="Calibri"/>
              </a:rPr>
              <a:t> </a:t>
            </a:r>
            <a:r>
              <a:rPr sz="2800" dirty="0">
                <a:latin typeface="Calibri"/>
                <a:cs typeface="Calibri"/>
              </a:rPr>
              <a:t>control</a:t>
            </a:r>
            <a:r>
              <a:rPr sz="2800" spc="-145" dirty="0">
                <a:latin typeface="Calibri"/>
                <a:cs typeface="Calibri"/>
              </a:rPr>
              <a:t> </a:t>
            </a:r>
            <a:r>
              <a:rPr sz="2800" dirty="0">
                <a:latin typeface="Calibri"/>
                <a:cs typeface="Calibri"/>
              </a:rPr>
              <a:t>classification?</a:t>
            </a:r>
          </a:p>
          <a:p>
            <a:pPr>
              <a:lnSpc>
                <a:spcPct val="100000"/>
              </a:lnSpc>
              <a:spcBef>
                <a:spcPts val="30"/>
              </a:spcBef>
            </a:pPr>
            <a:endParaRPr sz="4050" dirty="0">
              <a:latin typeface="Times New Roman"/>
              <a:cs typeface="Times New Roman"/>
            </a:endParaRPr>
          </a:p>
          <a:p>
            <a:pPr marL="598805" indent="-586740">
              <a:lnSpc>
                <a:spcPct val="100000"/>
              </a:lnSpc>
              <a:buAutoNum type="alphaUcParenBoth"/>
              <a:tabLst>
                <a:tab pos="598805" algn="l"/>
                <a:tab pos="599440" algn="l"/>
              </a:tabLst>
            </a:pPr>
            <a:r>
              <a:rPr sz="2800" spc="-25" dirty="0">
                <a:latin typeface="Calibri"/>
                <a:cs typeface="Calibri"/>
              </a:rPr>
              <a:t>Well</a:t>
            </a:r>
            <a:r>
              <a:rPr sz="2800" spc="-90" dirty="0">
                <a:latin typeface="Calibri"/>
                <a:cs typeface="Calibri"/>
              </a:rPr>
              <a:t> </a:t>
            </a:r>
            <a:r>
              <a:rPr sz="2800" dirty="0">
                <a:latin typeface="Calibri"/>
                <a:cs typeface="Calibri"/>
              </a:rPr>
              <a:t>controlled</a:t>
            </a:r>
          </a:p>
          <a:p>
            <a:pPr marL="583565" indent="-571500">
              <a:lnSpc>
                <a:spcPct val="100000"/>
              </a:lnSpc>
              <a:spcBef>
                <a:spcPts val="665"/>
              </a:spcBef>
              <a:buAutoNum type="alphaUcParenBoth"/>
              <a:tabLst>
                <a:tab pos="583565" algn="l"/>
                <a:tab pos="584200" algn="l"/>
              </a:tabLst>
            </a:pPr>
            <a:r>
              <a:rPr sz="2800" spc="-5" dirty="0">
                <a:latin typeface="Calibri"/>
                <a:cs typeface="Calibri"/>
              </a:rPr>
              <a:t>Partly</a:t>
            </a:r>
            <a:r>
              <a:rPr sz="2800" spc="-60" dirty="0">
                <a:latin typeface="Calibri"/>
                <a:cs typeface="Calibri"/>
              </a:rPr>
              <a:t> </a:t>
            </a:r>
            <a:r>
              <a:rPr sz="2800" dirty="0">
                <a:latin typeface="Calibri"/>
                <a:cs typeface="Calibri"/>
              </a:rPr>
              <a:t>controlled</a:t>
            </a:r>
          </a:p>
          <a:p>
            <a:pPr marL="575945" indent="-563880">
              <a:lnSpc>
                <a:spcPct val="100000"/>
              </a:lnSpc>
              <a:spcBef>
                <a:spcPts val="725"/>
              </a:spcBef>
              <a:buAutoNum type="alphaUcParenBoth"/>
              <a:tabLst>
                <a:tab pos="575945" algn="l"/>
                <a:tab pos="576580" algn="l"/>
              </a:tabLst>
            </a:pPr>
            <a:r>
              <a:rPr sz="2800" dirty="0">
                <a:latin typeface="Calibri"/>
                <a:cs typeface="Calibri"/>
              </a:rPr>
              <a:t>Uncontrolled</a:t>
            </a:r>
          </a:p>
        </p:txBody>
      </p:sp>
    </p:spTree>
    <p:extLst>
      <p:ext uri="{BB962C8B-B14F-4D97-AF65-F5344CB8AC3E}">
        <p14:creationId xmlns:p14="http://schemas.microsoft.com/office/powerpoint/2010/main" val="1883222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79568676"/>
              </p:ext>
            </p:extLst>
          </p:nvPr>
        </p:nvGraphicFramePr>
        <p:xfrm>
          <a:off x="784157" y="1565251"/>
          <a:ext cx="10663085" cy="3845757"/>
        </p:xfrm>
        <a:graphic>
          <a:graphicData uri="http://schemas.openxmlformats.org/drawingml/2006/table">
            <a:tbl>
              <a:tblPr firstRow="1" lastRow="1" bandCol="1">
                <a:tableStyleId>{C4B1156A-380E-4F78-BDF5-A606A8083BF9}</a:tableStyleId>
              </a:tblPr>
              <a:tblGrid>
                <a:gridCol w="7013293">
                  <a:extLst>
                    <a:ext uri="{9D8B030D-6E8A-4147-A177-3AD203B41FA5}">
                      <a16:colId xmlns:a16="http://schemas.microsoft.com/office/drawing/2014/main" xmlns="" val="20000"/>
                    </a:ext>
                  </a:extLst>
                </a:gridCol>
                <a:gridCol w="1166225">
                  <a:extLst>
                    <a:ext uri="{9D8B030D-6E8A-4147-A177-3AD203B41FA5}">
                      <a16:colId xmlns:a16="http://schemas.microsoft.com/office/drawing/2014/main" xmlns="" val="20001"/>
                    </a:ext>
                  </a:extLst>
                </a:gridCol>
                <a:gridCol w="1248352">
                  <a:extLst>
                    <a:ext uri="{9D8B030D-6E8A-4147-A177-3AD203B41FA5}">
                      <a16:colId xmlns:a16="http://schemas.microsoft.com/office/drawing/2014/main" xmlns="" val="20002"/>
                    </a:ext>
                  </a:extLst>
                </a:gridCol>
                <a:gridCol w="1235215">
                  <a:extLst>
                    <a:ext uri="{9D8B030D-6E8A-4147-A177-3AD203B41FA5}">
                      <a16:colId xmlns:a16="http://schemas.microsoft.com/office/drawing/2014/main" xmlns="" val="20003"/>
                    </a:ext>
                  </a:extLst>
                </a:gridCol>
              </a:tblGrid>
              <a:tr h="733158">
                <a:tc rowSpan="2">
                  <a:txBody>
                    <a:bodyPr/>
                    <a:lstStyle>
                      <a:lvl1pPr eaLnBrk="0" hangingPunct="0">
                        <a:spcBef>
                          <a:spcPts val="2000"/>
                        </a:spcBef>
                        <a:buClr>
                          <a:schemeClr val="accent1"/>
                        </a:buClr>
                        <a:buSzPct val="75000"/>
                        <a:buFont typeface="Wingdings" charset="2"/>
                        <a:defRPr>
                          <a:solidFill>
                            <a:srgbClr val="595959"/>
                          </a:solidFill>
                          <a:latin typeface="Calibri" charset="0"/>
                          <a:ea typeface="ＭＳ Ｐゴシック" charset="-128"/>
                        </a:defRPr>
                      </a:lvl1pPr>
                      <a:lvl2pPr marL="742950" indent="-285750" eaLnBrk="0" hangingPunct="0">
                        <a:spcBef>
                          <a:spcPts val="600"/>
                        </a:spcBef>
                        <a:buClr>
                          <a:srgbClr val="B870B8"/>
                        </a:buClr>
                        <a:buSzPct val="75000"/>
                        <a:buFont typeface="Wingdings" charset="2"/>
                        <a:defRPr sz="1600">
                          <a:solidFill>
                            <a:srgbClr val="595959"/>
                          </a:solidFill>
                          <a:latin typeface="Calibri" charset="0"/>
                          <a:ea typeface="ＭＳ Ｐゴシック" charset="-128"/>
                        </a:defRPr>
                      </a:lvl2pPr>
                      <a:lvl3pPr marL="1143000" indent="-228600" eaLnBrk="0" hangingPunct="0">
                        <a:spcBef>
                          <a:spcPts val="600"/>
                        </a:spcBef>
                        <a:buClr>
                          <a:schemeClr val="accent1"/>
                        </a:buClr>
                        <a:buSzPct val="75000"/>
                        <a:buFont typeface="Wingdings" charset="2"/>
                        <a:defRPr sz="1600">
                          <a:solidFill>
                            <a:srgbClr val="595959"/>
                          </a:solidFill>
                          <a:latin typeface="Calibri" charset="0"/>
                          <a:ea typeface="ＭＳ Ｐゴシック" charset="-128"/>
                        </a:defRPr>
                      </a:lvl3pPr>
                      <a:lvl4pPr marL="1600200" indent="-228600" eaLnBrk="0" hangingPunct="0">
                        <a:spcBef>
                          <a:spcPts val="600"/>
                        </a:spcBef>
                        <a:buClr>
                          <a:srgbClr val="B870B8"/>
                        </a:buClr>
                        <a:buSzPct val="75000"/>
                        <a:buFont typeface="Wingdings" charset="2"/>
                        <a:defRPr sz="1600">
                          <a:solidFill>
                            <a:srgbClr val="595959"/>
                          </a:solidFill>
                          <a:latin typeface="Calibri" charset="0"/>
                          <a:ea typeface="ＭＳ Ｐゴシック" charset="-128"/>
                        </a:defRPr>
                      </a:lvl4pPr>
                      <a:lvl5pPr marL="2057400" indent="-228600" eaLnBrk="0" hangingPunct="0">
                        <a:spcBef>
                          <a:spcPts val="600"/>
                        </a:spcBef>
                        <a:buClr>
                          <a:schemeClr val="accent1"/>
                        </a:buClr>
                        <a:buSzPct val="75000"/>
                        <a:buFont typeface="Wingdings" charset="2"/>
                        <a:defRPr sz="1600">
                          <a:solidFill>
                            <a:srgbClr val="595959"/>
                          </a:solidFill>
                          <a:latin typeface="Calibri" charset="0"/>
                          <a:ea typeface="ＭＳ Ｐゴシック" charset="-128"/>
                        </a:defRPr>
                      </a:lvl5pPr>
                      <a:lvl6pPr marL="2514600" indent="-228600" eaLnBrk="0" fontAlgn="base" hangingPunct="0">
                        <a:spcBef>
                          <a:spcPts val="600"/>
                        </a:spcBef>
                        <a:spcAft>
                          <a:spcPct val="0"/>
                        </a:spcAft>
                        <a:buClr>
                          <a:schemeClr val="accent1"/>
                        </a:buClr>
                        <a:buSzPct val="75000"/>
                        <a:buFont typeface="Wingdings" charset="2"/>
                        <a:defRPr sz="1600">
                          <a:solidFill>
                            <a:srgbClr val="595959"/>
                          </a:solidFill>
                          <a:latin typeface="Calibri" charset="0"/>
                          <a:ea typeface="ＭＳ Ｐゴシック" charset="-128"/>
                        </a:defRPr>
                      </a:lvl6pPr>
                      <a:lvl7pPr marL="2971800" indent="-228600" eaLnBrk="0" fontAlgn="base" hangingPunct="0">
                        <a:spcBef>
                          <a:spcPts val="600"/>
                        </a:spcBef>
                        <a:spcAft>
                          <a:spcPct val="0"/>
                        </a:spcAft>
                        <a:buClr>
                          <a:schemeClr val="accent1"/>
                        </a:buClr>
                        <a:buSzPct val="75000"/>
                        <a:buFont typeface="Wingdings" charset="2"/>
                        <a:defRPr sz="1600">
                          <a:solidFill>
                            <a:srgbClr val="595959"/>
                          </a:solidFill>
                          <a:latin typeface="Calibri" charset="0"/>
                          <a:ea typeface="ＭＳ Ｐゴシック" charset="-128"/>
                        </a:defRPr>
                      </a:lvl7pPr>
                      <a:lvl8pPr marL="3429000" indent="-228600" eaLnBrk="0" fontAlgn="base" hangingPunct="0">
                        <a:spcBef>
                          <a:spcPts val="600"/>
                        </a:spcBef>
                        <a:spcAft>
                          <a:spcPct val="0"/>
                        </a:spcAft>
                        <a:buClr>
                          <a:schemeClr val="accent1"/>
                        </a:buClr>
                        <a:buSzPct val="75000"/>
                        <a:buFont typeface="Wingdings" charset="2"/>
                        <a:defRPr sz="1600">
                          <a:solidFill>
                            <a:srgbClr val="595959"/>
                          </a:solidFill>
                          <a:latin typeface="Calibri" charset="0"/>
                          <a:ea typeface="ＭＳ Ｐゴシック" charset="-128"/>
                        </a:defRPr>
                      </a:lvl8pPr>
                      <a:lvl9pPr marL="3886200" indent="-228600" eaLnBrk="0" fontAlgn="base" hangingPunct="0">
                        <a:spcBef>
                          <a:spcPts val="600"/>
                        </a:spcBef>
                        <a:spcAft>
                          <a:spcPct val="0"/>
                        </a:spcAft>
                        <a:buClr>
                          <a:schemeClr val="accent1"/>
                        </a:buClr>
                        <a:buSzPct val="75000"/>
                        <a:buFont typeface="Wingdings" charset="2"/>
                        <a:defRPr sz="1600">
                          <a:solidFill>
                            <a:srgbClr val="595959"/>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200" u="none" strike="noStrike" cap="none" normalizeH="0" baseline="0" dirty="0">
                          <a:ln>
                            <a:noFill/>
                          </a:ln>
                          <a:solidFill>
                            <a:schemeClr val="tx1"/>
                          </a:solidFill>
                          <a:effectLst/>
                          <a:latin typeface="+mj-lt"/>
                        </a:rPr>
                        <a:t>In the past 4 weeks, has the patient had:</a:t>
                      </a:r>
                      <a:endParaRPr kumimoji="0" lang="en-US" altLang="x-none" sz="2200" b="1" i="0" u="none" strike="noStrike" cap="none" normalizeH="0" baseline="0" dirty="0">
                        <a:ln>
                          <a:noFill/>
                        </a:ln>
                        <a:solidFill>
                          <a:schemeClr val="tx1"/>
                        </a:solidFill>
                        <a:effectLst/>
                        <a:latin typeface="+mj-lt"/>
                        <a:ea typeface="ＭＳ Ｐゴシック" charset="-128"/>
                      </a:endParaRPr>
                    </a:p>
                  </a:txBody>
                  <a:tcPr marT="45723" marB="45723" anchor="ctr" horzOverflow="overflow"/>
                </a:tc>
                <a:tc gridSpan="3">
                  <a:txBody>
                    <a:bodyPr/>
                    <a:lstStyle>
                      <a:lvl1pPr eaLnBrk="0" hangingPunct="0">
                        <a:spcBef>
                          <a:spcPts val="2000"/>
                        </a:spcBef>
                        <a:buClr>
                          <a:schemeClr val="accent1"/>
                        </a:buClr>
                        <a:buSzPct val="75000"/>
                        <a:buFont typeface="Wingdings" charset="2"/>
                        <a:defRPr>
                          <a:solidFill>
                            <a:srgbClr val="595959"/>
                          </a:solidFill>
                          <a:latin typeface="Calibri" charset="0"/>
                          <a:ea typeface="ＭＳ Ｐゴシック" charset="-128"/>
                        </a:defRPr>
                      </a:lvl1pPr>
                      <a:lvl2pPr marL="742950" indent="-285750" eaLnBrk="0" hangingPunct="0">
                        <a:spcBef>
                          <a:spcPts val="600"/>
                        </a:spcBef>
                        <a:buClr>
                          <a:srgbClr val="B870B8"/>
                        </a:buClr>
                        <a:buSzPct val="75000"/>
                        <a:buFont typeface="Wingdings" charset="2"/>
                        <a:defRPr sz="1600">
                          <a:solidFill>
                            <a:srgbClr val="595959"/>
                          </a:solidFill>
                          <a:latin typeface="Calibri" charset="0"/>
                          <a:ea typeface="ＭＳ Ｐゴシック" charset="-128"/>
                        </a:defRPr>
                      </a:lvl2pPr>
                      <a:lvl3pPr marL="1143000" indent="-228600" eaLnBrk="0" hangingPunct="0">
                        <a:spcBef>
                          <a:spcPts val="600"/>
                        </a:spcBef>
                        <a:buClr>
                          <a:schemeClr val="accent1"/>
                        </a:buClr>
                        <a:buSzPct val="75000"/>
                        <a:buFont typeface="Wingdings" charset="2"/>
                        <a:defRPr sz="1600">
                          <a:solidFill>
                            <a:srgbClr val="595959"/>
                          </a:solidFill>
                          <a:latin typeface="Calibri" charset="0"/>
                          <a:ea typeface="ＭＳ Ｐゴシック" charset="-128"/>
                        </a:defRPr>
                      </a:lvl3pPr>
                      <a:lvl4pPr marL="1600200" indent="-228600" eaLnBrk="0" hangingPunct="0">
                        <a:spcBef>
                          <a:spcPts val="600"/>
                        </a:spcBef>
                        <a:buClr>
                          <a:srgbClr val="B870B8"/>
                        </a:buClr>
                        <a:buSzPct val="75000"/>
                        <a:buFont typeface="Wingdings" charset="2"/>
                        <a:defRPr sz="1600">
                          <a:solidFill>
                            <a:srgbClr val="595959"/>
                          </a:solidFill>
                          <a:latin typeface="Calibri" charset="0"/>
                          <a:ea typeface="ＭＳ Ｐゴシック" charset="-128"/>
                        </a:defRPr>
                      </a:lvl4pPr>
                      <a:lvl5pPr marL="2057400" indent="-228600" eaLnBrk="0" hangingPunct="0">
                        <a:spcBef>
                          <a:spcPts val="600"/>
                        </a:spcBef>
                        <a:buClr>
                          <a:schemeClr val="accent1"/>
                        </a:buClr>
                        <a:buSzPct val="75000"/>
                        <a:buFont typeface="Wingdings" charset="2"/>
                        <a:defRPr sz="1600">
                          <a:solidFill>
                            <a:srgbClr val="595959"/>
                          </a:solidFill>
                          <a:latin typeface="Calibri" charset="0"/>
                          <a:ea typeface="ＭＳ Ｐゴシック" charset="-128"/>
                        </a:defRPr>
                      </a:lvl5pPr>
                      <a:lvl6pPr marL="2514600" indent="-228600" eaLnBrk="0" fontAlgn="base" hangingPunct="0">
                        <a:spcBef>
                          <a:spcPts val="600"/>
                        </a:spcBef>
                        <a:spcAft>
                          <a:spcPct val="0"/>
                        </a:spcAft>
                        <a:buClr>
                          <a:schemeClr val="accent1"/>
                        </a:buClr>
                        <a:buSzPct val="75000"/>
                        <a:buFont typeface="Wingdings" charset="2"/>
                        <a:defRPr sz="1600">
                          <a:solidFill>
                            <a:srgbClr val="595959"/>
                          </a:solidFill>
                          <a:latin typeface="Calibri" charset="0"/>
                          <a:ea typeface="ＭＳ Ｐゴシック" charset="-128"/>
                        </a:defRPr>
                      </a:lvl6pPr>
                      <a:lvl7pPr marL="2971800" indent="-228600" eaLnBrk="0" fontAlgn="base" hangingPunct="0">
                        <a:spcBef>
                          <a:spcPts val="600"/>
                        </a:spcBef>
                        <a:spcAft>
                          <a:spcPct val="0"/>
                        </a:spcAft>
                        <a:buClr>
                          <a:schemeClr val="accent1"/>
                        </a:buClr>
                        <a:buSzPct val="75000"/>
                        <a:buFont typeface="Wingdings" charset="2"/>
                        <a:defRPr sz="1600">
                          <a:solidFill>
                            <a:srgbClr val="595959"/>
                          </a:solidFill>
                          <a:latin typeface="Calibri" charset="0"/>
                          <a:ea typeface="ＭＳ Ｐゴシック" charset="-128"/>
                        </a:defRPr>
                      </a:lvl7pPr>
                      <a:lvl8pPr marL="3429000" indent="-228600" eaLnBrk="0" fontAlgn="base" hangingPunct="0">
                        <a:spcBef>
                          <a:spcPts val="600"/>
                        </a:spcBef>
                        <a:spcAft>
                          <a:spcPct val="0"/>
                        </a:spcAft>
                        <a:buClr>
                          <a:schemeClr val="accent1"/>
                        </a:buClr>
                        <a:buSzPct val="75000"/>
                        <a:buFont typeface="Wingdings" charset="2"/>
                        <a:defRPr sz="1600">
                          <a:solidFill>
                            <a:srgbClr val="595959"/>
                          </a:solidFill>
                          <a:latin typeface="Calibri" charset="0"/>
                          <a:ea typeface="ＭＳ Ｐゴシック" charset="-128"/>
                        </a:defRPr>
                      </a:lvl8pPr>
                      <a:lvl9pPr marL="3886200" indent="-228600" eaLnBrk="0" fontAlgn="base" hangingPunct="0">
                        <a:spcBef>
                          <a:spcPts val="600"/>
                        </a:spcBef>
                        <a:spcAft>
                          <a:spcPct val="0"/>
                        </a:spcAft>
                        <a:buClr>
                          <a:schemeClr val="accent1"/>
                        </a:buClr>
                        <a:buSzPct val="75000"/>
                        <a:buFont typeface="Wingdings" charset="2"/>
                        <a:defRPr sz="1600">
                          <a:solidFill>
                            <a:srgbClr val="595959"/>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2000" u="none" strike="noStrike" cap="none" normalizeH="0" baseline="0" dirty="0">
                          <a:ln>
                            <a:noFill/>
                          </a:ln>
                          <a:solidFill>
                            <a:schemeClr val="tx1"/>
                          </a:solidFill>
                          <a:effectLst/>
                          <a:latin typeface="+mj-lt"/>
                        </a:rPr>
                        <a:t>Level of Asthma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2000" u="none" strike="noStrike" cap="none" normalizeH="0" baseline="0" dirty="0">
                          <a:ln>
                            <a:noFill/>
                          </a:ln>
                          <a:solidFill>
                            <a:schemeClr val="tx1"/>
                          </a:solidFill>
                          <a:effectLst/>
                          <a:latin typeface="+mj-lt"/>
                        </a:rPr>
                        <a:t>Symptom Control</a:t>
                      </a:r>
                      <a:endParaRPr kumimoji="0" lang="en-US" altLang="x-none" sz="2200" b="1" i="0" u="none" strike="noStrike" cap="none" normalizeH="0" baseline="0" dirty="0">
                        <a:ln>
                          <a:noFill/>
                        </a:ln>
                        <a:solidFill>
                          <a:schemeClr val="tx1"/>
                        </a:solidFill>
                        <a:effectLst/>
                        <a:latin typeface="+mj-lt"/>
                        <a:ea typeface="ＭＳ Ｐゴシック" charset="-128"/>
                      </a:endParaRPr>
                    </a:p>
                  </a:txBody>
                  <a:tcPr marT="45723" marB="45723" anchor="ctr" horzOverflow="overflow"/>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693196">
                <a:tc vMerge="1">
                  <a:txBody>
                    <a:bodyPr/>
                    <a:lstStyle/>
                    <a:p>
                      <a:endParaRPr lang="en-US"/>
                    </a:p>
                  </a:txBody>
                  <a:tcPr/>
                </a:tc>
                <a:tc>
                  <a:txBody>
                    <a:bodyPr/>
                    <a:lstStyle>
                      <a:lvl1pPr eaLnBrk="0" hangingPunct="0">
                        <a:spcBef>
                          <a:spcPts val="2000"/>
                        </a:spcBef>
                        <a:buClr>
                          <a:schemeClr val="accent1"/>
                        </a:buClr>
                        <a:buSzPct val="75000"/>
                        <a:buFont typeface="Wingdings" charset="2"/>
                        <a:defRPr>
                          <a:solidFill>
                            <a:srgbClr val="595959"/>
                          </a:solidFill>
                          <a:latin typeface="Calibri" charset="0"/>
                          <a:ea typeface="ＭＳ Ｐゴシック" charset="-128"/>
                        </a:defRPr>
                      </a:lvl1pPr>
                      <a:lvl2pPr marL="742950" indent="-285750" eaLnBrk="0" hangingPunct="0">
                        <a:spcBef>
                          <a:spcPts val="600"/>
                        </a:spcBef>
                        <a:buClr>
                          <a:srgbClr val="B870B8"/>
                        </a:buClr>
                        <a:buSzPct val="75000"/>
                        <a:buFont typeface="Wingdings" charset="2"/>
                        <a:defRPr sz="1600">
                          <a:solidFill>
                            <a:srgbClr val="595959"/>
                          </a:solidFill>
                          <a:latin typeface="Calibri" charset="0"/>
                          <a:ea typeface="ＭＳ Ｐゴシック" charset="-128"/>
                        </a:defRPr>
                      </a:lvl2pPr>
                      <a:lvl3pPr marL="1143000" indent="-228600" eaLnBrk="0" hangingPunct="0">
                        <a:spcBef>
                          <a:spcPts val="600"/>
                        </a:spcBef>
                        <a:buClr>
                          <a:schemeClr val="accent1"/>
                        </a:buClr>
                        <a:buSzPct val="75000"/>
                        <a:buFont typeface="Wingdings" charset="2"/>
                        <a:defRPr sz="1600">
                          <a:solidFill>
                            <a:srgbClr val="595959"/>
                          </a:solidFill>
                          <a:latin typeface="Calibri" charset="0"/>
                          <a:ea typeface="ＭＳ Ｐゴシック" charset="-128"/>
                        </a:defRPr>
                      </a:lvl3pPr>
                      <a:lvl4pPr marL="1600200" indent="-228600" eaLnBrk="0" hangingPunct="0">
                        <a:spcBef>
                          <a:spcPts val="600"/>
                        </a:spcBef>
                        <a:buClr>
                          <a:srgbClr val="B870B8"/>
                        </a:buClr>
                        <a:buSzPct val="75000"/>
                        <a:buFont typeface="Wingdings" charset="2"/>
                        <a:defRPr sz="1600">
                          <a:solidFill>
                            <a:srgbClr val="595959"/>
                          </a:solidFill>
                          <a:latin typeface="Calibri" charset="0"/>
                          <a:ea typeface="ＭＳ Ｐゴシック" charset="-128"/>
                        </a:defRPr>
                      </a:lvl4pPr>
                      <a:lvl5pPr marL="2057400" indent="-228600" eaLnBrk="0" hangingPunct="0">
                        <a:spcBef>
                          <a:spcPts val="600"/>
                        </a:spcBef>
                        <a:buClr>
                          <a:schemeClr val="accent1"/>
                        </a:buClr>
                        <a:buSzPct val="75000"/>
                        <a:buFont typeface="Wingdings" charset="2"/>
                        <a:defRPr sz="1600">
                          <a:solidFill>
                            <a:srgbClr val="595959"/>
                          </a:solidFill>
                          <a:latin typeface="Calibri" charset="0"/>
                          <a:ea typeface="ＭＳ Ｐゴシック" charset="-128"/>
                        </a:defRPr>
                      </a:lvl5pPr>
                      <a:lvl6pPr marL="2514600" indent="-228600" eaLnBrk="0" fontAlgn="base" hangingPunct="0">
                        <a:spcBef>
                          <a:spcPts val="600"/>
                        </a:spcBef>
                        <a:spcAft>
                          <a:spcPct val="0"/>
                        </a:spcAft>
                        <a:buClr>
                          <a:schemeClr val="accent1"/>
                        </a:buClr>
                        <a:buSzPct val="75000"/>
                        <a:buFont typeface="Wingdings" charset="2"/>
                        <a:defRPr sz="1600">
                          <a:solidFill>
                            <a:srgbClr val="595959"/>
                          </a:solidFill>
                          <a:latin typeface="Calibri" charset="0"/>
                          <a:ea typeface="ＭＳ Ｐゴシック" charset="-128"/>
                        </a:defRPr>
                      </a:lvl6pPr>
                      <a:lvl7pPr marL="2971800" indent="-228600" eaLnBrk="0" fontAlgn="base" hangingPunct="0">
                        <a:spcBef>
                          <a:spcPts val="600"/>
                        </a:spcBef>
                        <a:spcAft>
                          <a:spcPct val="0"/>
                        </a:spcAft>
                        <a:buClr>
                          <a:schemeClr val="accent1"/>
                        </a:buClr>
                        <a:buSzPct val="75000"/>
                        <a:buFont typeface="Wingdings" charset="2"/>
                        <a:defRPr sz="1600">
                          <a:solidFill>
                            <a:srgbClr val="595959"/>
                          </a:solidFill>
                          <a:latin typeface="Calibri" charset="0"/>
                          <a:ea typeface="ＭＳ Ｐゴシック" charset="-128"/>
                        </a:defRPr>
                      </a:lvl7pPr>
                      <a:lvl8pPr marL="3429000" indent="-228600" eaLnBrk="0" fontAlgn="base" hangingPunct="0">
                        <a:spcBef>
                          <a:spcPts val="600"/>
                        </a:spcBef>
                        <a:spcAft>
                          <a:spcPct val="0"/>
                        </a:spcAft>
                        <a:buClr>
                          <a:schemeClr val="accent1"/>
                        </a:buClr>
                        <a:buSzPct val="75000"/>
                        <a:buFont typeface="Wingdings" charset="2"/>
                        <a:defRPr sz="1600">
                          <a:solidFill>
                            <a:srgbClr val="595959"/>
                          </a:solidFill>
                          <a:latin typeface="Calibri" charset="0"/>
                          <a:ea typeface="ＭＳ Ｐゴシック" charset="-128"/>
                        </a:defRPr>
                      </a:lvl8pPr>
                      <a:lvl9pPr marL="3886200" indent="-228600" eaLnBrk="0" fontAlgn="base" hangingPunct="0">
                        <a:spcBef>
                          <a:spcPts val="600"/>
                        </a:spcBef>
                        <a:spcAft>
                          <a:spcPct val="0"/>
                        </a:spcAft>
                        <a:buClr>
                          <a:schemeClr val="accent1"/>
                        </a:buClr>
                        <a:buSzPct val="75000"/>
                        <a:buFont typeface="Wingdings" charset="2"/>
                        <a:defRPr sz="1600">
                          <a:solidFill>
                            <a:srgbClr val="595959"/>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400" u="none" strike="noStrike" cap="none" normalizeH="0" baseline="0" dirty="0">
                          <a:ln>
                            <a:noFill/>
                          </a:ln>
                          <a:solidFill>
                            <a:schemeClr val="tx1"/>
                          </a:solidFill>
                          <a:effectLst/>
                          <a:latin typeface="+mj-lt"/>
                        </a:rPr>
                        <a:t>Well controlled</a:t>
                      </a:r>
                      <a:endParaRPr kumimoji="0" lang="en-US" altLang="x-none" sz="1400" b="1" i="0" u="none" strike="noStrike" cap="none" normalizeH="0" baseline="0" dirty="0">
                        <a:ln>
                          <a:noFill/>
                        </a:ln>
                        <a:solidFill>
                          <a:schemeClr val="tx1"/>
                        </a:solidFill>
                        <a:effectLst/>
                        <a:latin typeface="+mj-lt"/>
                        <a:ea typeface="ＭＳ Ｐゴシック" charset="-128"/>
                      </a:endParaRPr>
                    </a:p>
                  </a:txBody>
                  <a:tcPr marT="45723" marB="45723" anchor="ctr" horzOverflow="overflow"/>
                </a:tc>
                <a:tc>
                  <a:txBody>
                    <a:bodyPr/>
                    <a:lstStyle>
                      <a:lvl1pPr eaLnBrk="0" hangingPunct="0">
                        <a:spcBef>
                          <a:spcPts val="2000"/>
                        </a:spcBef>
                        <a:buClr>
                          <a:schemeClr val="accent1"/>
                        </a:buClr>
                        <a:buSzPct val="75000"/>
                        <a:buFont typeface="Wingdings" charset="2"/>
                        <a:defRPr>
                          <a:solidFill>
                            <a:srgbClr val="595959"/>
                          </a:solidFill>
                          <a:latin typeface="Calibri" charset="0"/>
                          <a:ea typeface="ＭＳ Ｐゴシック" charset="-128"/>
                        </a:defRPr>
                      </a:lvl1pPr>
                      <a:lvl2pPr marL="742950" indent="-285750" eaLnBrk="0" hangingPunct="0">
                        <a:spcBef>
                          <a:spcPts val="600"/>
                        </a:spcBef>
                        <a:buClr>
                          <a:srgbClr val="B870B8"/>
                        </a:buClr>
                        <a:buSzPct val="75000"/>
                        <a:buFont typeface="Wingdings" charset="2"/>
                        <a:defRPr sz="1600">
                          <a:solidFill>
                            <a:srgbClr val="595959"/>
                          </a:solidFill>
                          <a:latin typeface="Calibri" charset="0"/>
                          <a:ea typeface="ＭＳ Ｐゴシック" charset="-128"/>
                        </a:defRPr>
                      </a:lvl2pPr>
                      <a:lvl3pPr marL="1143000" indent="-228600" eaLnBrk="0" hangingPunct="0">
                        <a:spcBef>
                          <a:spcPts val="600"/>
                        </a:spcBef>
                        <a:buClr>
                          <a:schemeClr val="accent1"/>
                        </a:buClr>
                        <a:buSzPct val="75000"/>
                        <a:buFont typeface="Wingdings" charset="2"/>
                        <a:defRPr sz="1600">
                          <a:solidFill>
                            <a:srgbClr val="595959"/>
                          </a:solidFill>
                          <a:latin typeface="Calibri" charset="0"/>
                          <a:ea typeface="ＭＳ Ｐゴシック" charset="-128"/>
                        </a:defRPr>
                      </a:lvl3pPr>
                      <a:lvl4pPr marL="1600200" indent="-228600" eaLnBrk="0" hangingPunct="0">
                        <a:spcBef>
                          <a:spcPts val="600"/>
                        </a:spcBef>
                        <a:buClr>
                          <a:srgbClr val="B870B8"/>
                        </a:buClr>
                        <a:buSzPct val="75000"/>
                        <a:buFont typeface="Wingdings" charset="2"/>
                        <a:defRPr sz="1600">
                          <a:solidFill>
                            <a:srgbClr val="595959"/>
                          </a:solidFill>
                          <a:latin typeface="Calibri" charset="0"/>
                          <a:ea typeface="ＭＳ Ｐゴシック" charset="-128"/>
                        </a:defRPr>
                      </a:lvl4pPr>
                      <a:lvl5pPr marL="2057400" indent="-228600" eaLnBrk="0" hangingPunct="0">
                        <a:spcBef>
                          <a:spcPts val="600"/>
                        </a:spcBef>
                        <a:buClr>
                          <a:schemeClr val="accent1"/>
                        </a:buClr>
                        <a:buSzPct val="75000"/>
                        <a:buFont typeface="Wingdings" charset="2"/>
                        <a:defRPr sz="1600">
                          <a:solidFill>
                            <a:srgbClr val="595959"/>
                          </a:solidFill>
                          <a:latin typeface="Calibri" charset="0"/>
                          <a:ea typeface="ＭＳ Ｐゴシック" charset="-128"/>
                        </a:defRPr>
                      </a:lvl5pPr>
                      <a:lvl6pPr marL="2514600" indent="-228600" eaLnBrk="0" fontAlgn="base" hangingPunct="0">
                        <a:spcBef>
                          <a:spcPts val="600"/>
                        </a:spcBef>
                        <a:spcAft>
                          <a:spcPct val="0"/>
                        </a:spcAft>
                        <a:buClr>
                          <a:schemeClr val="accent1"/>
                        </a:buClr>
                        <a:buSzPct val="75000"/>
                        <a:buFont typeface="Wingdings" charset="2"/>
                        <a:defRPr sz="1600">
                          <a:solidFill>
                            <a:srgbClr val="595959"/>
                          </a:solidFill>
                          <a:latin typeface="Calibri" charset="0"/>
                          <a:ea typeface="ＭＳ Ｐゴシック" charset="-128"/>
                        </a:defRPr>
                      </a:lvl6pPr>
                      <a:lvl7pPr marL="2971800" indent="-228600" eaLnBrk="0" fontAlgn="base" hangingPunct="0">
                        <a:spcBef>
                          <a:spcPts val="600"/>
                        </a:spcBef>
                        <a:spcAft>
                          <a:spcPct val="0"/>
                        </a:spcAft>
                        <a:buClr>
                          <a:schemeClr val="accent1"/>
                        </a:buClr>
                        <a:buSzPct val="75000"/>
                        <a:buFont typeface="Wingdings" charset="2"/>
                        <a:defRPr sz="1600">
                          <a:solidFill>
                            <a:srgbClr val="595959"/>
                          </a:solidFill>
                          <a:latin typeface="Calibri" charset="0"/>
                          <a:ea typeface="ＭＳ Ｐゴシック" charset="-128"/>
                        </a:defRPr>
                      </a:lvl7pPr>
                      <a:lvl8pPr marL="3429000" indent="-228600" eaLnBrk="0" fontAlgn="base" hangingPunct="0">
                        <a:spcBef>
                          <a:spcPts val="600"/>
                        </a:spcBef>
                        <a:spcAft>
                          <a:spcPct val="0"/>
                        </a:spcAft>
                        <a:buClr>
                          <a:schemeClr val="accent1"/>
                        </a:buClr>
                        <a:buSzPct val="75000"/>
                        <a:buFont typeface="Wingdings" charset="2"/>
                        <a:defRPr sz="1600">
                          <a:solidFill>
                            <a:srgbClr val="595959"/>
                          </a:solidFill>
                          <a:latin typeface="Calibri" charset="0"/>
                          <a:ea typeface="ＭＳ Ｐゴシック" charset="-128"/>
                        </a:defRPr>
                      </a:lvl8pPr>
                      <a:lvl9pPr marL="3886200" indent="-228600" eaLnBrk="0" fontAlgn="base" hangingPunct="0">
                        <a:spcBef>
                          <a:spcPts val="600"/>
                        </a:spcBef>
                        <a:spcAft>
                          <a:spcPct val="0"/>
                        </a:spcAft>
                        <a:buClr>
                          <a:schemeClr val="accent1"/>
                        </a:buClr>
                        <a:buSzPct val="75000"/>
                        <a:buFont typeface="Wingdings" charset="2"/>
                        <a:defRPr sz="1600">
                          <a:solidFill>
                            <a:srgbClr val="595959"/>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400" u="none" strike="noStrike" cap="none" normalizeH="0" baseline="0" dirty="0">
                          <a:ln>
                            <a:noFill/>
                          </a:ln>
                          <a:solidFill>
                            <a:schemeClr val="tx1"/>
                          </a:solidFill>
                          <a:effectLst/>
                          <a:latin typeface="+mj-lt"/>
                        </a:rPr>
                        <a:t>Partly controlled</a:t>
                      </a:r>
                      <a:endParaRPr kumimoji="0" lang="en-US" altLang="x-none" sz="1400" b="1" i="0" u="none" strike="noStrike" cap="none" normalizeH="0" baseline="0" dirty="0">
                        <a:ln>
                          <a:noFill/>
                        </a:ln>
                        <a:solidFill>
                          <a:schemeClr val="tx1"/>
                        </a:solidFill>
                        <a:effectLst/>
                        <a:latin typeface="+mj-lt"/>
                        <a:ea typeface="ＭＳ Ｐゴシック" charset="-128"/>
                      </a:endParaRPr>
                    </a:p>
                  </a:txBody>
                  <a:tcPr marT="45723" marB="45723" anchor="ctr" horzOverflow="overflow"/>
                </a:tc>
                <a:tc>
                  <a:txBody>
                    <a:bodyPr/>
                    <a:lstStyle>
                      <a:lvl1pPr eaLnBrk="0" hangingPunct="0">
                        <a:spcBef>
                          <a:spcPts val="2000"/>
                        </a:spcBef>
                        <a:buClr>
                          <a:schemeClr val="accent1"/>
                        </a:buClr>
                        <a:buSzPct val="75000"/>
                        <a:buFont typeface="Wingdings" charset="2"/>
                        <a:defRPr>
                          <a:solidFill>
                            <a:srgbClr val="595959"/>
                          </a:solidFill>
                          <a:latin typeface="Calibri" charset="0"/>
                          <a:ea typeface="ＭＳ Ｐゴシック" charset="-128"/>
                        </a:defRPr>
                      </a:lvl1pPr>
                      <a:lvl2pPr marL="742950" indent="-285750" eaLnBrk="0" hangingPunct="0">
                        <a:spcBef>
                          <a:spcPts val="600"/>
                        </a:spcBef>
                        <a:buClr>
                          <a:srgbClr val="B870B8"/>
                        </a:buClr>
                        <a:buSzPct val="75000"/>
                        <a:buFont typeface="Wingdings" charset="2"/>
                        <a:defRPr sz="1600">
                          <a:solidFill>
                            <a:srgbClr val="595959"/>
                          </a:solidFill>
                          <a:latin typeface="Calibri" charset="0"/>
                          <a:ea typeface="ＭＳ Ｐゴシック" charset="-128"/>
                        </a:defRPr>
                      </a:lvl2pPr>
                      <a:lvl3pPr marL="1143000" indent="-228600" eaLnBrk="0" hangingPunct="0">
                        <a:spcBef>
                          <a:spcPts val="600"/>
                        </a:spcBef>
                        <a:buClr>
                          <a:schemeClr val="accent1"/>
                        </a:buClr>
                        <a:buSzPct val="75000"/>
                        <a:buFont typeface="Wingdings" charset="2"/>
                        <a:defRPr sz="1600">
                          <a:solidFill>
                            <a:srgbClr val="595959"/>
                          </a:solidFill>
                          <a:latin typeface="Calibri" charset="0"/>
                          <a:ea typeface="ＭＳ Ｐゴシック" charset="-128"/>
                        </a:defRPr>
                      </a:lvl3pPr>
                      <a:lvl4pPr marL="1600200" indent="-228600" eaLnBrk="0" hangingPunct="0">
                        <a:spcBef>
                          <a:spcPts val="600"/>
                        </a:spcBef>
                        <a:buClr>
                          <a:srgbClr val="B870B8"/>
                        </a:buClr>
                        <a:buSzPct val="75000"/>
                        <a:buFont typeface="Wingdings" charset="2"/>
                        <a:defRPr sz="1600">
                          <a:solidFill>
                            <a:srgbClr val="595959"/>
                          </a:solidFill>
                          <a:latin typeface="Calibri" charset="0"/>
                          <a:ea typeface="ＭＳ Ｐゴシック" charset="-128"/>
                        </a:defRPr>
                      </a:lvl4pPr>
                      <a:lvl5pPr marL="2057400" indent="-228600" eaLnBrk="0" hangingPunct="0">
                        <a:spcBef>
                          <a:spcPts val="600"/>
                        </a:spcBef>
                        <a:buClr>
                          <a:schemeClr val="accent1"/>
                        </a:buClr>
                        <a:buSzPct val="75000"/>
                        <a:buFont typeface="Wingdings" charset="2"/>
                        <a:defRPr sz="1600">
                          <a:solidFill>
                            <a:srgbClr val="595959"/>
                          </a:solidFill>
                          <a:latin typeface="Calibri" charset="0"/>
                          <a:ea typeface="ＭＳ Ｐゴシック" charset="-128"/>
                        </a:defRPr>
                      </a:lvl5pPr>
                      <a:lvl6pPr marL="2514600" indent="-228600" eaLnBrk="0" fontAlgn="base" hangingPunct="0">
                        <a:spcBef>
                          <a:spcPts val="600"/>
                        </a:spcBef>
                        <a:spcAft>
                          <a:spcPct val="0"/>
                        </a:spcAft>
                        <a:buClr>
                          <a:schemeClr val="accent1"/>
                        </a:buClr>
                        <a:buSzPct val="75000"/>
                        <a:buFont typeface="Wingdings" charset="2"/>
                        <a:defRPr sz="1600">
                          <a:solidFill>
                            <a:srgbClr val="595959"/>
                          </a:solidFill>
                          <a:latin typeface="Calibri" charset="0"/>
                          <a:ea typeface="ＭＳ Ｐゴシック" charset="-128"/>
                        </a:defRPr>
                      </a:lvl6pPr>
                      <a:lvl7pPr marL="2971800" indent="-228600" eaLnBrk="0" fontAlgn="base" hangingPunct="0">
                        <a:spcBef>
                          <a:spcPts val="600"/>
                        </a:spcBef>
                        <a:spcAft>
                          <a:spcPct val="0"/>
                        </a:spcAft>
                        <a:buClr>
                          <a:schemeClr val="accent1"/>
                        </a:buClr>
                        <a:buSzPct val="75000"/>
                        <a:buFont typeface="Wingdings" charset="2"/>
                        <a:defRPr sz="1600">
                          <a:solidFill>
                            <a:srgbClr val="595959"/>
                          </a:solidFill>
                          <a:latin typeface="Calibri" charset="0"/>
                          <a:ea typeface="ＭＳ Ｐゴシック" charset="-128"/>
                        </a:defRPr>
                      </a:lvl7pPr>
                      <a:lvl8pPr marL="3429000" indent="-228600" eaLnBrk="0" fontAlgn="base" hangingPunct="0">
                        <a:spcBef>
                          <a:spcPts val="600"/>
                        </a:spcBef>
                        <a:spcAft>
                          <a:spcPct val="0"/>
                        </a:spcAft>
                        <a:buClr>
                          <a:schemeClr val="accent1"/>
                        </a:buClr>
                        <a:buSzPct val="75000"/>
                        <a:buFont typeface="Wingdings" charset="2"/>
                        <a:defRPr sz="1600">
                          <a:solidFill>
                            <a:srgbClr val="595959"/>
                          </a:solidFill>
                          <a:latin typeface="Calibri" charset="0"/>
                          <a:ea typeface="ＭＳ Ｐゴシック" charset="-128"/>
                        </a:defRPr>
                      </a:lvl8pPr>
                      <a:lvl9pPr marL="3886200" indent="-228600" eaLnBrk="0" fontAlgn="base" hangingPunct="0">
                        <a:spcBef>
                          <a:spcPts val="600"/>
                        </a:spcBef>
                        <a:spcAft>
                          <a:spcPct val="0"/>
                        </a:spcAft>
                        <a:buClr>
                          <a:schemeClr val="accent1"/>
                        </a:buClr>
                        <a:buSzPct val="75000"/>
                        <a:buFont typeface="Wingdings" charset="2"/>
                        <a:defRPr sz="1600">
                          <a:solidFill>
                            <a:srgbClr val="595959"/>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400" u="none" strike="noStrike" cap="none" normalizeH="0" baseline="0" dirty="0">
                          <a:ln>
                            <a:noFill/>
                          </a:ln>
                          <a:solidFill>
                            <a:schemeClr val="tx1"/>
                          </a:solidFill>
                          <a:effectLst/>
                          <a:latin typeface="+mj-lt"/>
                        </a:rPr>
                        <a:t>Un-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400" u="none" strike="noStrike" cap="none" normalizeH="0" baseline="0" dirty="0">
                          <a:ln>
                            <a:noFill/>
                          </a:ln>
                          <a:solidFill>
                            <a:schemeClr val="tx1"/>
                          </a:solidFill>
                          <a:effectLst/>
                          <a:latin typeface="+mj-lt"/>
                        </a:rPr>
                        <a:t>controlled</a:t>
                      </a:r>
                      <a:endParaRPr kumimoji="0" lang="en-US" altLang="x-none" sz="1400" b="1" i="0" u="none" strike="noStrike" cap="none" normalizeH="0" baseline="0" dirty="0">
                        <a:ln>
                          <a:noFill/>
                        </a:ln>
                        <a:solidFill>
                          <a:schemeClr val="tx1"/>
                        </a:solidFill>
                        <a:effectLst/>
                        <a:latin typeface="+mj-lt"/>
                        <a:ea typeface="ＭＳ Ｐゴシック" charset="-128"/>
                      </a:endParaRPr>
                    </a:p>
                  </a:txBody>
                  <a:tcPr marT="45723" marB="45723" anchor="ctr" horzOverflow="overflow"/>
                </a:tc>
                <a:extLst>
                  <a:ext uri="{0D108BD9-81ED-4DB2-BD59-A6C34878D82A}">
                    <a16:rowId xmlns:a16="http://schemas.microsoft.com/office/drawing/2014/main" xmlns="" val="10001"/>
                  </a:ext>
                </a:extLst>
              </a:tr>
              <a:tr h="2419403">
                <a:tc>
                  <a:txBody>
                    <a:bodyPr/>
                    <a:lstStyle>
                      <a:lvl1pPr marL="179388" indent="-179388" eaLnBrk="0" hangingPunct="0">
                        <a:spcBef>
                          <a:spcPts val="2000"/>
                        </a:spcBef>
                        <a:buClr>
                          <a:schemeClr val="accent1"/>
                        </a:buClr>
                        <a:buSzPct val="75000"/>
                        <a:buFont typeface="Wingdings" charset="2"/>
                        <a:defRPr>
                          <a:solidFill>
                            <a:srgbClr val="595959"/>
                          </a:solidFill>
                          <a:latin typeface="Calibri" charset="0"/>
                          <a:ea typeface="ＭＳ Ｐゴシック" charset="-128"/>
                        </a:defRPr>
                      </a:lvl1pPr>
                      <a:lvl2pPr marL="742950" indent="-285750" eaLnBrk="0" hangingPunct="0">
                        <a:spcBef>
                          <a:spcPts val="600"/>
                        </a:spcBef>
                        <a:buClr>
                          <a:srgbClr val="B870B8"/>
                        </a:buClr>
                        <a:buSzPct val="75000"/>
                        <a:buFont typeface="Wingdings" charset="2"/>
                        <a:defRPr sz="1600">
                          <a:solidFill>
                            <a:srgbClr val="595959"/>
                          </a:solidFill>
                          <a:latin typeface="Calibri" charset="0"/>
                          <a:ea typeface="ＭＳ Ｐゴシック" charset="-128"/>
                        </a:defRPr>
                      </a:lvl2pPr>
                      <a:lvl3pPr marL="1143000" indent="-228600" eaLnBrk="0" hangingPunct="0">
                        <a:spcBef>
                          <a:spcPts val="600"/>
                        </a:spcBef>
                        <a:buClr>
                          <a:schemeClr val="accent1"/>
                        </a:buClr>
                        <a:buSzPct val="75000"/>
                        <a:buFont typeface="Wingdings" charset="2"/>
                        <a:defRPr sz="1600">
                          <a:solidFill>
                            <a:srgbClr val="595959"/>
                          </a:solidFill>
                          <a:latin typeface="Calibri" charset="0"/>
                          <a:ea typeface="ＭＳ Ｐゴシック" charset="-128"/>
                        </a:defRPr>
                      </a:lvl3pPr>
                      <a:lvl4pPr marL="1600200" indent="-228600" eaLnBrk="0" hangingPunct="0">
                        <a:spcBef>
                          <a:spcPts val="600"/>
                        </a:spcBef>
                        <a:buClr>
                          <a:srgbClr val="B870B8"/>
                        </a:buClr>
                        <a:buSzPct val="75000"/>
                        <a:buFont typeface="Wingdings" charset="2"/>
                        <a:defRPr sz="1600">
                          <a:solidFill>
                            <a:srgbClr val="595959"/>
                          </a:solidFill>
                          <a:latin typeface="Calibri" charset="0"/>
                          <a:ea typeface="ＭＳ Ｐゴシック" charset="-128"/>
                        </a:defRPr>
                      </a:lvl4pPr>
                      <a:lvl5pPr marL="2057400" indent="-228600" eaLnBrk="0" hangingPunct="0">
                        <a:spcBef>
                          <a:spcPts val="600"/>
                        </a:spcBef>
                        <a:buClr>
                          <a:schemeClr val="accent1"/>
                        </a:buClr>
                        <a:buSzPct val="75000"/>
                        <a:buFont typeface="Wingdings" charset="2"/>
                        <a:defRPr sz="1600">
                          <a:solidFill>
                            <a:srgbClr val="595959"/>
                          </a:solidFill>
                          <a:latin typeface="Calibri" charset="0"/>
                          <a:ea typeface="ＭＳ Ｐゴシック" charset="-128"/>
                        </a:defRPr>
                      </a:lvl5pPr>
                      <a:lvl6pPr marL="2514600" indent="-228600" eaLnBrk="0" fontAlgn="base" hangingPunct="0">
                        <a:spcBef>
                          <a:spcPts val="600"/>
                        </a:spcBef>
                        <a:spcAft>
                          <a:spcPct val="0"/>
                        </a:spcAft>
                        <a:buClr>
                          <a:schemeClr val="accent1"/>
                        </a:buClr>
                        <a:buSzPct val="75000"/>
                        <a:buFont typeface="Wingdings" charset="2"/>
                        <a:defRPr sz="1600">
                          <a:solidFill>
                            <a:srgbClr val="595959"/>
                          </a:solidFill>
                          <a:latin typeface="Calibri" charset="0"/>
                          <a:ea typeface="ＭＳ Ｐゴシック" charset="-128"/>
                        </a:defRPr>
                      </a:lvl6pPr>
                      <a:lvl7pPr marL="2971800" indent="-228600" eaLnBrk="0" fontAlgn="base" hangingPunct="0">
                        <a:spcBef>
                          <a:spcPts val="600"/>
                        </a:spcBef>
                        <a:spcAft>
                          <a:spcPct val="0"/>
                        </a:spcAft>
                        <a:buClr>
                          <a:schemeClr val="accent1"/>
                        </a:buClr>
                        <a:buSzPct val="75000"/>
                        <a:buFont typeface="Wingdings" charset="2"/>
                        <a:defRPr sz="1600">
                          <a:solidFill>
                            <a:srgbClr val="595959"/>
                          </a:solidFill>
                          <a:latin typeface="Calibri" charset="0"/>
                          <a:ea typeface="ＭＳ Ｐゴシック" charset="-128"/>
                        </a:defRPr>
                      </a:lvl7pPr>
                      <a:lvl8pPr marL="3429000" indent="-228600" eaLnBrk="0" fontAlgn="base" hangingPunct="0">
                        <a:spcBef>
                          <a:spcPts val="600"/>
                        </a:spcBef>
                        <a:spcAft>
                          <a:spcPct val="0"/>
                        </a:spcAft>
                        <a:buClr>
                          <a:schemeClr val="accent1"/>
                        </a:buClr>
                        <a:buSzPct val="75000"/>
                        <a:buFont typeface="Wingdings" charset="2"/>
                        <a:defRPr sz="1600">
                          <a:solidFill>
                            <a:srgbClr val="595959"/>
                          </a:solidFill>
                          <a:latin typeface="Calibri" charset="0"/>
                          <a:ea typeface="ＭＳ Ｐゴシック" charset="-128"/>
                        </a:defRPr>
                      </a:lvl8pPr>
                      <a:lvl9pPr marL="3886200" indent="-228600" eaLnBrk="0" fontAlgn="base" hangingPunct="0">
                        <a:spcBef>
                          <a:spcPts val="600"/>
                        </a:spcBef>
                        <a:spcAft>
                          <a:spcPct val="0"/>
                        </a:spcAft>
                        <a:buClr>
                          <a:schemeClr val="accent1"/>
                        </a:buClr>
                        <a:buSzPct val="75000"/>
                        <a:buFont typeface="Wingdings" charset="2"/>
                        <a:defRPr sz="1600">
                          <a:solidFill>
                            <a:srgbClr val="595959"/>
                          </a:solidFill>
                          <a:latin typeface="Calibri" charset="0"/>
                          <a:ea typeface="ＭＳ Ｐゴシック" charset="-128"/>
                        </a:defRPr>
                      </a:lvl9pPr>
                    </a:lstStyle>
                    <a:p>
                      <a:pPr marL="179388" marR="0" lvl="0" indent="-179388" algn="l" defTabSz="914400" rtl="0" eaLnBrk="1" fontAlgn="base" latinLnBrk="0" hangingPunct="1">
                        <a:lnSpc>
                          <a:spcPct val="90000"/>
                        </a:lnSpc>
                        <a:spcBef>
                          <a:spcPct val="0"/>
                        </a:spcBef>
                        <a:spcAft>
                          <a:spcPct val="0"/>
                        </a:spcAft>
                        <a:buClrTx/>
                        <a:buSzTx/>
                        <a:buFont typeface="Arial" charset="0"/>
                        <a:buChar char="•"/>
                        <a:tabLst/>
                      </a:pPr>
                      <a:r>
                        <a:rPr kumimoji="0" lang="en-US" altLang="x-none" sz="1800" u="none" strike="noStrike" cap="none" normalizeH="0" baseline="0" dirty="0">
                          <a:ln>
                            <a:noFill/>
                          </a:ln>
                          <a:solidFill>
                            <a:schemeClr val="tx1"/>
                          </a:solidFill>
                          <a:effectLst/>
                          <a:latin typeface="+mj-lt"/>
                        </a:rPr>
                        <a:t>Daytime asthma symptoms more  </a:t>
                      </a:r>
                    </a:p>
                    <a:p>
                      <a:pPr marL="179388" marR="0" lvl="0" indent="-179388" algn="l" defTabSz="914400" rtl="0" eaLnBrk="1" fontAlgn="base" latinLnBrk="0" hangingPunct="1">
                        <a:lnSpc>
                          <a:spcPct val="90000"/>
                        </a:lnSpc>
                        <a:spcBef>
                          <a:spcPct val="0"/>
                        </a:spcBef>
                        <a:spcAft>
                          <a:spcPct val="0"/>
                        </a:spcAft>
                        <a:buClrTx/>
                        <a:buSzTx/>
                        <a:buFont typeface="Arial" charset="0"/>
                        <a:buNone/>
                        <a:tabLst/>
                      </a:pPr>
                      <a:r>
                        <a:rPr kumimoji="0" lang="en-US" altLang="x-none" sz="1800" u="none" strike="noStrike" cap="none" normalizeH="0" baseline="0" dirty="0">
                          <a:ln>
                            <a:noFill/>
                          </a:ln>
                          <a:solidFill>
                            <a:schemeClr val="tx1"/>
                          </a:solidFill>
                          <a:effectLst/>
                          <a:latin typeface="+mj-lt"/>
                        </a:rPr>
                        <a:t>      than twice a week ?</a:t>
                      </a:r>
                    </a:p>
                    <a:p>
                      <a:pPr marL="179388" marR="0" lvl="0" indent="-179388" algn="l" defTabSz="914400" rtl="0" eaLnBrk="1" fontAlgn="base" latinLnBrk="0" hangingPunct="1">
                        <a:lnSpc>
                          <a:spcPct val="90000"/>
                        </a:lnSpc>
                        <a:spcBef>
                          <a:spcPct val="0"/>
                        </a:spcBef>
                        <a:spcAft>
                          <a:spcPct val="0"/>
                        </a:spcAft>
                        <a:buClrTx/>
                        <a:buSzTx/>
                        <a:buFont typeface="Arial" charset="0"/>
                        <a:buNone/>
                        <a:tabLst/>
                      </a:pPr>
                      <a:endParaRPr kumimoji="0" lang="en-US" altLang="x-none" sz="1800" u="none" strike="noStrike" cap="none" normalizeH="0" baseline="0" dirty="0">
                        <a:ln>
                          <a:noFill/>
                        </a:ln>
                        <a:solidFill>
                          <a:schemeClr val="tx1"/>
                        </a:solidFill>
                        <a:effectLst/>
                        <a:latin typeface="+mj-lt"/>
                      </a:endParaRPr>
                    </a:p>
                    <a:p>
                      <a:pPr marL="179388" marR="0" lvl="0" indent="-179388" algn="l" defTabSz="914400" rtl="0" eaLnBrk="1" fontAlgn="base" latinLnBrk="0" hangingPunct="1">
                        <a:lnSpc>
                          <a:spcPct val="90000"/>
                        </a:lnSpc>
                        <a:spcBef>
                          <a:spcPct val="0"/>
                        </a:spcBef>
                        <a:spcAft>
                          <a:spcPct val="0"/>
                        </a:spcAft>
                        <a:buClrTx/>
                        <a:buSzTx/>
                        <a:buFont typeface="Arial" charset="0"/>
                        <a:buChar char="•"/>
                        <a:tabLst/>
                      </a:pPr>
                      <a:r>
                        <a:rPr kumimoji="0" lang="en-US" altLang="x-none" sz="1800" u="none" strike="noStrike" cap="none" normalizeH="0" baseline="0" dirty="0">
                          <a:ln>
                            <a:noFill/>
                          </a:ln>
                          <a:solidFill>
                            <a:schemeClr val="tx1"/>
                          </a:solidFill>
                          <a:effectLst/>
                          <a:latin typeface="+mj-lt"/>
                        </a:rPr>
                        <a:t>Any night waking due to asthma ?</a:t>
                      </a:r>
                    </a:p>
                    <a:p>
                      <a:pPr marL="179388" marR="0" lvl="0" indent="-179388" algn="l" defTabSz="914400" rtl="0" eaLnBrk="1" fontAlgn="base" latinLnBrk="0" hangingPunct="1">
                        <a:lnSpc>
                          <a:spcPct val="90000"/>
                        </a:lnSpc>
                        <a:spcBef>
                          <a:spcPct val="0"/>
                        </a:spcBef>
                        <a:spcAft>
                          <a:spcPct val="0"/>
                        </a:spcAft>
                        <a:buClrTx/>
                        <a:buSzTx/>
                        <a:buFont typeface="Arial" charset="0"/>
                        <a:buNone/>
                        <a:tabLst/>
                      </a:pPr>
                      <a:endParaRPr kumimoji="0" lang="en-US" altLang="x-none" sz="1800" u="none" strike="noStrike" cap="none" normalizeH="0" baseline="0" dirty="0">
                        <a:ln>
                          <a:noFill/>
                        </a:ln>
                        <a:solidFill>
                          <a:schemeClr val="tx1"/>
                        </a:solidFill>
                        <a:effectLst/>
                        <a:latin typeface="+mj-lt"/>
                      </a:endParaRPr>
                    </a:p>
                    <a:p>
                      <a:pPr marL="179388" marR="0" lvl="0" indent="-179388" algn="l" defTabSz="914400" rtl="0" eaLnBrk="1" fontAlgn="base" latinLnBrk="0" hangingPunct="1">
                        <a:lnSpc>
                          <a:spcPct val="90000"/>
                        </a:lnSpc>
                        <a:spcBef>
                          <a:spcPct val="0"/>
                        </a:spcBef>
                        <a:spcAft>
                          <a:spcPct val="0"/>
                        </a:spcAft>
                        <a:buClrTx/>
                        <a:buSzTx/>
                        <a:buFont typeface="Arial" charset="0"/>
                        <a:buChar char="•"/>
                        <a:tabLst/>
                      </a:pPr>
                      <a:r>
                        <a:rPr kumimoji="0" lang="en-US" altLang="x-none" sz="1800" u="none" strike="noStrike" cap="none" normalizeH="0" baseline="0" dirty="0">
                          <a:ln>
                            <a:noFill/>
                          </a:ln>
                          <a:solidFill>
                            <a:schemeClr val="tx1"/>
                          </a:solidFill>
                          <a:effectLst/>
                          <a:latin typeface="+mj-lt"/>
                        </a:rPr>
                        <a:t>Reliever needed for symptoms             </a:t>
                      </a:r>
                    </a:p>
                    <a:p>
                      <a:pPr marL="179388" marR="0" lvl="0" indent="-179388" algn="l" defTabSz="914400" rtl="0" eaLnBrk="1" fontAlgn="base" latinLnBrk="0" hangingPunct="1">
                        <a:lnSpc>
                          <a:spcPct val="90000"/>
                        </a:lnSpc>
                        <a:spcBef>
                          <a:spcPct val="0"/>
                        </a:spcBef>
                        <a:spcAft>
                          <a:spcPct val="0"/>
                        </a:spcAft>
                        <a:buClrTx/>
                        <a:buSzTx/>
                        <a:buFont typeface="Arial" charset="0"/>
                        <a:buNone/>
                        <a:tabLst/>
                      </a:pPr>
                      <a:r>
                        <a:rPr kumimoji="0" lang="en-US" altLang="x-none" sz="1800" u="none" strike="noStrike" cap="none" normalizeH="0" baseline="0" dirty="0">
                          <a:ln>
                            <a:noFill/>
                          </a:ln>
                          <a:solidFill>
                            <a:schemeClr val="tx1"/>
                          </a:solidFill>
                          <a:effectLst/>
                          <a:latin typeface="+mj-lt"/>
                        </a:rPr>
                        <a:t>     more than twice a week ?    </a:t>
                      </a:r>
                    </a:p>
                    <a:p>
                      <a:pPr marL="179388" marR="0" lvl="0" indent="-179388" algn="l" defTabSz="914400" rtl="0" eaLnBrk="1" fontAlgn="base" latinLnBrk="0" hangingPunct="1">
                        <a:lnSpc>
                          <a:spcPct val="90000"/>
                        </a:lnSpc>
                        <a:spcBef>
                          <a:spcPct val="0"/>
                        </a:spcBef>
                        <a:spcAft>
                          <a:spcPct val="0"/>
                        </a:spcAft>
                        <a:buClrTx/>
                        <a:buSzTx/>
                        <a:buFont typeface="Arial" charset="0"/>
                        <a:buNone/>
                        <a:tabLst/>
                      </a:pPr>
                      <a:r>
                        <a:rPr kumimoji="0" lang="en-US" altLang="x-none" sz="1800" u="none" strike="noStrike" cap="none" normalizeH="0" baseline="0" dirty="0">
                          <a:ln>
                            <a:noFill/>
                          </a:ln>
                          <a:solidFill>
                            <a:schemeClr val="tx1"/>
                          </a:solidFill>
                          <a:effectLst/>
                          <a:latin typeface="+mj-lt"/>
                        </a:rPr>
                        <a:t>       </a:t>
                      </a:r>
                    </a:p>
                    <a:p>
                      <a:pPr marL="179388" marR="0" lvl="0" indent="-179388" algn="l" defTabSz="914400" rtl="0" eaLnBrk="1" fontAlgn="base" latinLnBrk="0" hangingPunct="1">
                        <a:lnSpc>
                          <a:spcPct val="90000"/>
                        </a:lnSpc>
                        <a:spcBef>
                          <a:spcPct val="0"/>
                        </a:spcBef>
                        <a:spcAft>
                          <a:spcPct val="0"/>
                        </a:spcAft>
                        <a:buClrTx/>
                        <a:buSzTx/>
                        <a:buFont typeface="Arial" charset="0"/>
                        <a:buChar char="•"/>
                        <a:tabLst/>
                      </a:pPr>
                      <a:r>
                        <a:rPr kumimoji="0" lang="en-US" altLang="x-none" sz="1800" u="none" strike="noStrike" cap="none" normalizeH="0" baseline="0" dirty="0">
                          <a:ln>
                            <a:noFill/>
                          </a:ln>
                          <a:solidFill>
                            <a:schemeClr val="tx1"/>
                          </a:solidFill>
                          <a:effectLst/>
                          <a:latin typeface="+mj-lt"/>
                        </a:rPr>
                        <a:t>Any activity limitation due to asthma ?</a:t>
                      </a:r>
                      <a:endParaRPr kumimoji="0" lang="en-US" altLang="x-none" sz="1800" b="1" i="0" u="none" strike="noStrike" cap="none" normalizeH="0" baseline="0" dirty="0">
                        <a:ln>
                          <a:noFill/>
                        </a:ln>
                        <a:solidFill>
                          <a:schemeClr val="tx1"/>
                        </a:solidFill>
                        <a:effectLst/>
                        <a:latin typeface="+mj-lt"/>
                        <a:ea typeface="ＭＳ Ｐゴシック" charset="-128"/>
                      </a:endParaRPr>
                    </a:p>
                  </a:txBody>
                  <a:tcPr marT="45723" marB="45723" horzOverflow="overflow"/>
                </a:tc>
                <a:tc>
                  <a:txBody>
                    <a:bodyPr/>
                    <a:lstStyle>
                      <a:lvl1pPr eaLnBrk="0" hangingPunct="0">
                        <a:spcBef>
                          <a:spcPts val="2000"/>
                        </a:spcBef>
                        <a:buClr>
                          <a:schemeClr val="accent1"/>
                        </a:buClr>
                        <a:buSzPct val="75000"/>
                        <a:buFont typeface="Wingdings" charset="2"/>
                        <a:defRPr>
                          <a:solidFill>
                            <a:srgbClr val="595959"/>
                          </a:solidFill>
                          <a:latin typeface="Calibri" charset="0"/>
                          <a:ea typeface="ＭＳ Ｐゴシック" charset="-128"/>
                        </a:defRPr>
                      </a:lvl1pPr>
                      <a:lvl2pPr marL="742950" indent="-285750" eaLnBrk="0" hangingPunct="0">
                        <a:spcBef>
                          <a:spcPts val="600"/>
                        </a:spcBef>
                        <a:buClr>
                          <a:srgbClr val="B870B8"/>
                        </a:buClr>
                        <a:buSzPct val="75000"/>
                        <a:buFont typeface="Wingdings" charset="2"/>
                        <a:defRPr sz="1600">
                          <a:solidFill>
                            <a:srgbClr val="595959"/>
                          </a:solidFill>
                          <a:latin typeface="Calibri" charset="0"/>
                          <a:ea typeface="ＭＳ Ｐゴシック" charset="-128"/>
                        </a:defRPr>
                      </a:lvl2pPr>
                      <a:lvl3pPr marL="1143000" indent="-228600" eaLnBrk="0" hangingPunct="0">
                        <a:spcBef>
                          <a:spcPts val="600"/>
                        </a:spcBef>
                        <a:buClr>
                          <a:schemeClr val="accent1"/>
                        </a:buClr>
                        <a:buSzPct val="75000"/>
                        <a:buFont typeface="Wingdings" charset="2"/>
                        <a:defRPr sz="1600">
                          <a:solidFill>
                            <a:srgbClr val="595959"/>
                          </a:solidFill>
                          <a:latin typeface="Calibri" charset="0"/>
                          <a:ea typeface="ＭＳ Ｐゴシック" charset="-128"/>
                        </a:defRPr>
                      </a:lvl3pPr>
                      <a:lvl4pPr marL="1600200" indent="-228600" eaLnBrk="0" hangingPunct="0">
                        <a:spcBef>
                          <a:spcPts val="600"/>
                        </a:spcBef>
                        <a:buClr>
                          <a:srgbClr val="B870B8"/>
                        </a:buClr>
                        <a:buSzPct val="75000"/>
                        <a:buFont typeface="Wingdings" charset="2"/>
                        <a:defRPr sz="1600">
                          <a:solidFill>
                            <a:srgbClr val="595959"/>
                          </a:solidFill>
                          <a:latin typeface="Calibri" charset="0"/>
                          <a:ea typeface="ＭＳ Ｐゴシック" charset="-128"/>
                        </a:defRPr>
                      </a:lvl4pPr>
                      <a:lvl5pPr marL="2057400" indent="-228600" eaLnBrk="0" hangingPunct="0">
                        <a:spcBef>
                          <a:spcPts val="600"/>
                        </a:spcBef>
                        <a:buClr>
                          <a:schemeClr val="accent1"/>
                        </a:buClr>
                        <a:buSzPct val="75000"/>
                        <a:buFont typeface="Wingdings" charset="2"/>
                        <a:defRPr sz="1600">
                          <a:solidFill>
                            <a:srgbClr val="595959"/>
                          </a:solidFill>
                          <a:latin typeface="Calibri" charset="0"/>
                          <a:ea typeface="ＭＳ Ｐゴシック" charset="-128"/>
                        </a:defRPr>
                      </a:lvl5pPr>
                      <a:lvl6pPr marL="2514600" indent="-228600" eaLnBrk="0" fontAlgn="base" hangingPunct="0">
                        <a:spcBef>
                          <a:spcPts val="600"/>
                        </a:spcBef>
                        <a:spcAft>
                          <a:spcPct val="0"/>
                        </a:spcAft>
                        <a:buClr>
                          <a:schemeClr val="accent1"/>
                        </a:buClr>
                        <a:buSzPct val="75000"/>
                        <a:buFont typeface="Wingdings" charset="2"/>
                        <a:defRPr sz="1600">
                          <a:solidFill>
                            <a:srgbClr val="595959"/>
                          </a:solidFill>
                          <a:latin typeface="Calibri" charset="0"/>
                          <a:ea typeface="ＭＳ Ｐゴシック" charset="-128"/>
                        </a:defRPr>
                      </a:lvl6pPr>
                      <a:lvl7pPr marL="2971800" indent="-228600" eaLnBrk="0" fontAlgn="base" hangingPunct="0">
                        <a:spcBef>
                          <a:spcPts val="600"/>
                        </a:spcBef>
                        <a:spcAft>
                          <a:spcPct val="0"/>
                        </a:spcAft>
                        <a:buClr>
                          <a:schemeClr val="accent1"/>
                        </a:buClr>
                        <a:buSzPct val="75000"/>
                        <a:buFont typeface="Wingdings" charset="2"/>
                        <a:defRPr sz="1600">
                          <a:solidFill>
                            <a:srgbClr val="595959"/>
                          </a:solidFill>
                          <a:latin typeface="Calibri" charset="0"/>
                          <a:ea typeface="ＭＳ Ｐゴシック" charset="-128"/>
                        </a:defRPr>
                      </a:lvl7pPr>
                      <a:lvl8pPr marL="3429000" indent="-228600" eaLnBrk="0" fontAlgn="base" hangingPunct="0">
                        <a:spcBef>
                          <a:spcPts val="600"/>
                        </a:spcBef>
                        <a:spcAft>
                          <a:spcPct val="0"/>
                        </a:spcAft>
                        <a:buClr>
                          <a:schemeClr val="accent1"/>
                        </a:buClr>
                        <a:buSzPct val="75000"/>
                        <a:buFont typeface="Wingdings" charset="2"/>
                        <a:defRPr sz="1600">
                          <a:solidFill>
                            <a:srgbClr val="595959"/>
                          </a:solidFill>
                          <a:latin typeface="Calibri" charset="0"/>
                          <a:ea typeface="ＭＳ Ｐゴシック" charset="-128"/>
                        </a:defRPr>
                      </a:lvl8pPr>
                      <a:lvl9pPr marL="3886200" indent="-228600" eaLnBrk="0" fontAlgn="base" hangingPunct="0">
                        <a:spcBef>
                          <a:spcPts val="600"/>
                        </a:spcBef>
                        <a:spcAft>
                          <a:spcPct val="0"/>
                        </a:spcAft>
                        <a:buClr>
                          <a:schemeClr val="accent1"/>
                        </a:buClr>
                        <a:buSzPct val="75000"/>
                        <a:buFont typeface="Wingdings" charset="2"/>
                        <a:defRPr sz="1600">
                          <a:solidFill>
                            <a:srgbClr val="595959"/>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800" u="none" strike="noStrike" cap="none" normalizeH="0" baseline="0" dirty="0">
                        <a:ln>
                          <a:noFill/>
                        </a:ln>
                        <a:solidFill>
                          <a:schemeClr val="tx1"/>
                        </a:solidFill>
                        <a:effectLst/>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800" u="none" strike="noStrike" cap="none" normalizeH="0" baseline="0" dirty="0">
                        <a:ln>
                          <a:noFill/>
                        </a:ln>
                        <a:solidFill>
                          <a:schemeClr val="tx1"/>
                        </a:solidFill>
                        <a:effectLst/>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800" u="none" strike="noStrike" cap="none" normalizeH="0" baseline="0" dirty="0">
                        <a:ln>
                          <a:noFill/>
                        </a:ln>
                        <a:solidFill>
                          <a:schemeClr val="tx1"/>
                        </a:solidFill>
                        <a:effectLst/>
                        <a:latin typeface="+mj-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800" u="none" strike="noStrike" cap="none" normalizeH="0" baseline="0" dirty="0">
                          <a:ln>
                            <a:noFill/>
                          </a:ln>
                          <a:solidFill>
                            <a:schemeClr val="tx1"/>
                          </a:solidFill>
                          <a:effectLst/>
                          <a:latin typeface="+mj-lt"/>
                        </a:rPr>
                        <a:t>None of these</a:t>
                      </a:r>
                      <a:endParaRPr kumimoji="0" lang="en-US" altLang="x-none" sz="1800" b="1" i="0" u="none" strike="noStrike" cap="none" normalizeH="0" baseline="0" dirty="0">
                        <a:ln>
                          <a:noFill/>
                        </a:ln>
                        <a:solidFill>
                          <a:schemeClr val="tx1"/>
                        </a:solidFill>
                        <a:effectLst/>
                        <a:latin typeface="+mj-lt"/>
                        <a:ea typeface="ＭＳ Ｐゴシック" charset="-128"/>
                      </a:endParaRPr>
                    </a:p>
                  </a:txBody>
                  <a:tcPr marT="45723" marB="45723" horzOverflow="overflow"/>
                </a:tc>
                <a:tc>
                  <a:txBody>
                    <a:bodyPr/>
                    <a:lstStyle>
                      <a:lvl1pPr eaLnBrk="0" hangingPunct="0">
                        <a:spcBef>
                          <a:spcPts val="2000"/>
                        </a:spcBef>
                        <a:buClr>
                          <a:schemeClr val="accent1"/>
                        </a:buClr>
                        <a:buSzPct val="75000"/>
                        <a:buFont typeface="Wingdings" charset="2"/>
                        <a:defRPr>
                          <a:solidFill>
                            <a:srgbClr val="595959"/>
                          </a:solidFill>
                          <a:latin typeface="Calibri" charset="0"/>
                          <a:ea typeface="ＭＳ Ｐゴシック" charset="-128"/>
                        </a:defRPr>
                      </a:lvl1pPr>
                      <a:lvl2pPr marL="742950" indent="-285750" eaLnBrk="0" hangingPunct="0">
                        <a:spcBef>
                          <a:spcPts val="600"/>
                        </a:spcBef>
                        <a:buClr>
                          <a:srgbClr val="B870B8"/>
                        </a:buClr>
                        <a:buSzPct val="75000"/>
                        <a:buFont typeface="Wingdings" charset="2"/>
                        <a:defRPr sz="1600">
                          <a:solidFill>
                            <a:srgbClr val="595959"/>
                          </a:solidFill>
                          <a:latin typeface="Calibri" charset="0"/>
                          <a:ea typeface="ＭＳ Ｐゴシック" charset="-128"/>
                        </a:defRPr>
                      </a:lvl2pPr>
                      <a:lvl3pPr marL="1143000" indent="-228600" eaLnBrk="0" hangingPunct="0">
                        <a:spcBef>
                          <a:spcPts val="600"/>
                        </a:spcBef>
                        <a:buClr>
                          <a:schemeClr val="accent1"/>
                        </a:buClr>
                        <a:buSzPct val="75000"/>
                        <a:buFont typeface="Wingdings" charset="2"/>
                        <a:defRPr sz="1600">
                          <a:solidFill>
                            <a:srgbClr val="595959"/>
                          </a:solidFill>
                          <a:latin typeface="Calibri" charset="0"/>
                          <a:ea typeface="ＭＳ Ｐゴシック" charset="-128"/>
                        </a:defRPr>
                      </a:lvl3pPr>
                      <a:lvl4pPr marL="1600200" indent="-228600" eaLnBrk="0" hangingPunct="0">
                        <a:spcBef>
                          <a:spcPts val="600"/>
                        </a:spcBef>
                        <a:buClr>
                          <a:srgbClr val="B870B8"/>
                        </a:buClr>
                        <a:buSzPct val="75000"/>
                        <a:buFont typeface="Wingdings" charset="2"/>
                        <a:defRPr sz="1600">
                          <a:solidFill>
                            <a:srgbClr val="595959"/>
                          </a:solidFill>
                          <a:latin typeface="Calibri" charset="0"/>
                          <a:ea typeface="ＭＳ Ｐゴシック" charset="-128"/>
                        </a:defRPr>
                      </a:lvl4pPr>
                      <a:lvl5pPr marL="2057400" indent="-228600" eaLnBrk="0" hangingPunct="0">
                        <a:spcBef>
                          <a:spcPts val="600"/>
                        </a:spcBef>
                        <a:buClr>
                          <a:schemeClr val="accent1"/>
                        </a:buClr>
                        <a:buSzPct val="75000"/>
                        <a:buFont typeface="Wingdings" charset="2"/>
                        <a:defRPr sz="1600">
                          <a:solidFill>
                            <a:srgbClr val="595959"/>
                          </a:solidFill>
                          <a:latin typeface="Calibri" charset="0"/>
                          <a:ea typeface="ＭＳ Ｐゴシック" charset="-128"/>
                        </a:defRPr>
                      </a:lvl5pPr>
                      <a:lvl6pPr marL="2514600" indent="-228600" eaLnBrk="0" fontAlgn="base" hangingPunct="0">
                        <a:spcBef>
                          <a:spcPts val="600"/>
                        </a:spcBef>
                        <a:spcAft>
                          <a:spcPct val="0"/>
                        </a:spcAft>
                        <a:buClr>
                          <a:schemeClr val="accent1"/>
                        </a:buClr>
                        <a:buSzPct val="75000"/>
                        <a:buFont typeface="Wingdings" charset="2"/>
                        <a:defRPr sz="1600">
                          <a:solidFill>
                            <a:srgbClr val="595959"/>
                          </a:solidFill>
                          <a:latin typeface="Calibri" charset="0"/>
                          <a:ea typeface="ＭＳ Ｐゴシック" charset="-128"/>
                        </a:defRPr>
                      </a:lvl6pPr>
                      <a:lvl7pPr marL="2971800" indent="-228600" eaLnBrk="0" fontAlgn="base" hangingPunct="0">
                        <a:spcBef>
                          <a:spcPts val="600"/>
                        </a:spcBef>
                        <a:spcAft>
                          <a:spcPct val="0"/>
                        </a:spcAft>
                        <a:buClr>
                          <a:schemeClr val="accent1"/>
                        </a:buClr>
                        <a:buSzPct val="75000"/>
                        <a:buFont typeface="Wingdings" charset="2"/>
                        <a:defRPr sz="1600">
                          <a:solidFill>
                            <a:srgbClr val="595959"/>
                          </a:solidFill>
                          <a:latin typeface="Calibri" charset="0"/>
                          <a:ea typeface="ＭＳ Ｐゴシック" charset="-128"/>
                        </a:defRPr>
                      </a:lvl7pPr>
                      <a:lvl8pPr marL="3429000" indent="-228600" eaLnBrk="0" fontAlgn="base" hangingPunct="0">
                        <a:spcBef>
                          <a:spcPts val="600"/>
                        </a:spcBef>
                        <a:spcAft>
                          <a:spcPct val="0"/>
                        </a:spcAft>
                        <a:buClr>
                          <a:schemeClr val="accent1"/>
                        </a:buClr>
                        <a:buSzPct val="75000"/>
                        <a:buFont typeface="Wingdings" charset="2"/>
                        <a:defRPr sz="1600">
                          <a:solidFill>
                            <a:srgbClr val="595959"/>
                          </a:solidFill>
                          <a:latin typeface="Calibri" charset="0"/>
                          <a:ea typeface="ＭＳ Ｐゴシック" charset="-128"/>
                        </a:defRPr>
                      </a:lvl8pPr>
                      <a:lvl9pPr marL="3886200" indent="-228600" eaLnBrk="0" fontAlgn="base" hangingPunct="0">
                        <a:spcBef>
                          <a:spcPts val="600"/>
                        </a:spcBef>
                        <a:spcAft>
                          <a:spcPct val="0"/>
                        </a:spcAft>
                        <a:buClr>
                          <a:schemeClr val="accent1"/>
                        </a:buClr>
                        <a:buSzPct val="75000"/>
                        <a:buFont typeface="Wingdings" charset="2"/>
                        <a:defRPr sz="1600">
                          <a:solidFill>
                            <a:srgbClr val="595959"/>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800" u="none" strike="noStrike" cap="none" normalizeH="0" baseline="0" dirty="0">
                        <a:ln>
                          <a:noFill/>
                        </a:ln>
                        <a:solidFill>
                          <a:schemeClr val="tx1"/>
                        </a:solidFill>
                        <a:effectLst/>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800" u="none" strike="noStrike" cap="none" normalizeH="0" baseline="0" dirty="0">
                        <a:ln>
                          <a:noFill/>
                        </a:ln>
                        <a:solidFill>
                          <a:schemeClr val="tx1"/>
                        </a:solidFill>
                        <a:effectLst/>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800" u="none" strike="noStrike" cap="none" normalizeH="0" baseline="0" dirty="0">
                        <a:ln>
                          <a:noFill/>
                        </a:ln>
                        <a:solidFill>
                          <a:schemeClr val="tx1"/>
                        </a:solidFill>
                        <a:effectLst/>
                        <a:latin typeface="+mj-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800" u="none" strike="noStrike" cap="none" normalizeH="0" baseline="0" dirty="0">
                          <a:ln>
                            <a:noFill/>
                          </a:ln>
                          <a:solidFill>
                            <a:schemeClr val="tx1"/>
                          </a:solidFill>
                          <a:effectLst/>
                          <a:latin typeface="+mj-lt"/>
                        </a:rPr>
                        <a:t>1-2 of these</a:t>
                      </a:r>
                      <a:endParaRPr kumimoji="0" lang="en-US" altLang="x-none" sz="1800" b="1" i="0" u="none" strike="noStrike" cap="none" normalizeH="0" baseline="0" dirty="0">
                        <a:ln>
                          <a:noFill/>
                        </a:ln>
                        <a:solidFill>
                          <a:schemeClr val="tx1"/>
                        </a:solidFill>
                        <a:effectLst/>
                        <a:latin typeface="+mj-lt"/>
                        <a:ea typeface="ＭＳ Ｐゴシック" charset="-128"/>
                      </a:endParaRPr>
                    </a:p>
                  </a:txBody>
                  <a:tcPr marT="45723" marB="45723" horzOverflow="overflow"/>
                </a:tc>
                <a:tc>
                  <a:txBody>
                    <a:bodyPr/>
                    <a:lstStyle>
                      <a:lvl1pPr eaLnBrk="0" hangingPunct="0">
                        <a:spcBef>
                          <a:spcPts val="2000"/>
                        </a:spcBef>
                        <a:buClr>
                          <a:schemeClr val="accent1"/>
                        </a:buClr>
                        <a:buSzPct val="75000"/>
                        <a:buFont typeface="Wingdings" charset="2"/>
                        <a:defRPr>
                          <a:solidFill>
                            <a:srgbClr val="595959"/>
                          </a:solidFill>
                          <a:latin typeface="Calibri" charset="0"/>
                          <a:ea typeface="ＭＳ Ｐゴシック" charset="-128"/>
                        </a:defRPr>
                      </a:lvl1pPr>
                      <a:lvl2pPr marL="742950" indent="-285750" eaLnBrk="0" hangingPunct="0">
                        <a:spcBef>
                          <a:spcPts val="600"/>
                        </a:spcBef>
                        <a:buClr>
                          <a:srgbClr val="B870B8"/>
                        </a:buClr>
                        <a:buSzPct val="75000"/>
                        <a:buFont typeface="Wingdings" charset="2"/>
                        <a:defRPr sz="1600">
                          <a:solidFill>
                            <a:srgbClr val="595959"/>
                          </a:solidFill>
                          <a:latin typeface="Calibri" charset="0"/>
                          <a:ea typeface="ＭＳ Ｐゴシック" charset="-128"/>
                        </a:defRPr>
                      </a:lvl2pPr>
                      <a:lvl3pPr marL="1143000" indent="-228600" eaLnBrk="0" hangingPunct="0">
                        <a:spcBef>
                          <a:spcPts val="600"/>
                        </a:spcBef>
                        <a:buClr>
                          <a:schemeClr val="accent1"/>
                        </a:buClr>
                        <a:buSzPct val="75000"/>
                        <a:buFont typeface="Wingdings" charset="2"/>
                        <a:defRPr sz="1600">
                          <a:solidFill>
                            <a:srgbClr val="595959"/>
                          </a:solidFill>
                          <a:latin typeface="Calibri" charset="0"/>
                          <a:ea typeface="ＭＳ Ｐゴシック" charset="-128"/>
                        </a:defRPr>
                      </a:lvl3pPr>
                      <a:lvl4pPr marL="1600200" indent="-228600" eaLnBrk="0" hangingPunct="0">
                        <a:spcBef>
                          <a:spcPts val="600"/>
                        </a:spcBef>
                        <a:buClr>
                          <a:srgbClr val="B870B8"/>
                        </a:buClr>
                        <a:buSzPct val="75000"/>
                        <a:buFont typeface="Wingdings" charset="2"/>
                        <a:defRPr sz="1600">
                          <a:solidFill>
                            <a:srgbClr val="595959"/>
                          </a:solidFill>
                          <a:latin typeface="Calibri" charset="0"/>
                          <a:ea typeface="ＭＳ Ｐゴシック" charset="-128"/>
                        </a:defRPr>
                      </a:lvl4pPr>
                      <a:lvl5pPr marL="2057400" indent="-228600" eaLnBrk="0" hangingPunct="0">
                        <a:spcBef>
                          <a:spcPts val="600"/>
                        </a:spcBef>
                        <a:buClr>
                          <a:schemeClr val="accent1"/>
                        </a:buClr>
                        <a:buSzPct val="75000"/>
                        <a:buFont typeface="Wingdings" charset="2"/>
                        <a:defRPr sz="1600">
                          <a:solidFill>
                            <a:srgbClr val="595959"/>
                          </a:solidFill>
                          <a:latin typeface="Calibri" charset="0"/>
                          <a:ea typeface="ＭＳ Ｐゴシック" charset="-128"/>
                        </a:defRPr>
                      </a:lvl5pPr>
                      <a:lvl6pPr marL="2514600" indent="-228600" eaLnBrk="0" fontAlgn="base" hangingPunct="0">
                        <a:spcBef>
                          <a:spcPts val="600"/>
                        </a:spcBef>
                        <a:spcAft>
                          <a:spcPct val="0"/>
                        </a:spcAft>
                        <a:buClr>
                          <a:schemeClr val="accent1"/>
                        </a:buClr>
                        <a:buSzPct val="75000"/>
                        <a:buFont typeface="Wingdings" charset="2"/>
                        <a:defRPr sz="1600">
                          <a:solidFill>
                            <a:srgbClr val="595959"/>
                          </a:solidFill>
                          <a:latin typeface="Calibri" charset="0"/>
                          <a:ea typeface="ＭＳ Ｐゴシック" charset="-128"/>
                        </a:defRPr>
                      </a:lvl6pPr>
                      <a:lvl7pPr marL="2971800" indent="-228600" eaLnBrk="0" fontAlgn="base" hangingPunct="0">
                        <a:spcBef>
                          <a:spcPts val="600"/>
                        </a:spcBef>
                        <a:spcAft>
                          <a:spcPct val="0"/>
                        </a:spcAft>
                        <a:buClr>
                          <a:schemeClr val="accent1"/>
                        </a:buClr>
                        <a:buSzPct val="75000"/>
                        <a:buFont typeface="Wingdings" charset="2"/>
                        <a:defRPr sz="1600">
                          <a:solidFill>
                            <a:srgbClr val="595959"/>
                          </a:solidFill>
                          <a:latin typeface="Calibri" charset="0"/>
                          <a:ea typeface="ＭＳ Ｐゴシック" charset="-128"/>
                        </a:defRPr>
                      </a:lvl7pPr>
                      <a:lvl8pPr marL="3429000" indent="-228600" eaLnBrk="0" fontAlgn="base" hangingPunct="0">
                        <a:spcBef>
                          <a:spcPts val="600"/>
                        </a:spcBef>
                        <a:spcAft>
                          <a:spcPct val="0"/>
                        </a:spcAft>
                        <a:buClr>
                          <a:schemeClr val="accent1"/>
                        </a:buClr>
                        <a:buSzPct val="75000"/>
                        <a:buFont typeface="Wingdings" charset="2"/>
                        <a:defRPr sz="1600">
                          <a:solidFill>
                            <a:srgbClr val="595959"/>
                          </a:solidFill>
                          <a:latin typeface="Calibri" charset="0"/>
                          <a:ea typeface="ＭＳ Ｐゴシック" charset="-128"/>
                        </a:defRPr>
                      </a:lvl8pPr>
                      <a:lvl9pPr marL="3886200" indent="-228600" eaLnBrk="0" fontAlgn="base" hangingPunct="0">
                        <a:spcBef>
                          <a:spcPts val="600"/>
                        </a:spcBef>
                        <a:spcAft>
                          <a:spcPct val="0"/>
                        </a:spcAft>
                        <a:buClr>
                          <a:schemeClr val="accent1"/>
                        </a:buClr>
                        <a:buSzPct val="75000"/>
                        <a:buFont typeface="Wingdings" charset="2"/>
                        <a:defRPr sz="1600">
                          <a:solidFill>
                            <a:srgbClr val="595959"/>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800" u="none" strike="noStrike" cap="none" normalizeH="0" baseline="0" dirty="0">
                        <a:ln>
                          <a:noFill/>
                        </a:ln>
                        <a:solidFill>
                          <a:schemeClr val="tx1"/>
                        </a:solidFill>
                        <a:effectLst/>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800" u="none" strike="noStrike" cap="none" normalizeH="0" baseline="0" dirty="0">
                        <a:ln>
                          <a:noFill/>
                        </a:ln>
                        <a:solidFill>
                          <a:schemeClr val="tx1"/>
                        </a:solidFill>
                        <a:effectLst/>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800" u="none" strike="noStrike" cap="none" normalizeH="0" baseline="0" dirty="0">
                        <a:ln>
                          <a:noFill/>
                        </a:ln>
                        <a:solidFill>
                          <a:schemeClr val="tx1"/>
                        </a:solidFill>
                        <a:effectLst/>
                        <a:latin typeface="+mj-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800" u="none" strike="noStrike" cap="none" normalizeH="0" baseline="0" dirty="0">
                          <a:ln>
                            <a:noFill/>
                          </a:ln>
                          <a:solidFill>
                            <a:schemeClr val="tx1"/>
                          </a:solidFill>
                          <a:effectLst/>
                          <a:latin typeface="+mj-lt"/>
                        </a:rPr>
                        <a:t>3-4 of these</a:t>
                      </a:r>
                      <a:endParaRPr kumimoji="0" lang="en-US" altLang="x-none" sz="1800" b="1" i="0" u="none" strike="noStrike" cap="none" normalizeH="0" baseline="0" dirty="0">
                        <a:ln>
                          <a:noFill/>
                        </a:ln>
                        <a:solidFill>
                          <a:schemeClr val="tx1"/>
                        </a:solidFill>
                        <a:effectLst/>
                        <a:latin typeface="+mj-lt"/>
                        <a:ea typeface="ＭＳ Ｐゴシック" charset="-128"/>
                      </a:endParaRPr>
                    </a:p>
                  </a:txBody>
                  <a:tcPr marT="45723" marB="45723" horzOverflow="overflow"/>
                </a:tc>
                <a:extLst>
                  <a:ext uri="{0D108BD9-81ED-4DB2-BD59-A6C34878D82A}">
                    <a16:rowId xmlns:a16="http://schemas.microsoft.com/office/drawing/2014/main" xmlns="" val="10002"/>
                  </a:ext>
                </a:extLst>
              </a:tr>
            </a:tbl>
          </a:graphicData>
        </a:graphic>
      </p:graphicFrame>
      <p:sp>
        <p:nvSpPr>
          <p:cNvPr id="63509" name="TextBox 5"/>
          <p:cNvSpPr txBox="1">
            <a:spLocks noChangeArrowheads="1"/>
          </p:cNvSpPr>
          <p:nvPr/>
        </p:nvSpPr>
        <p:spPr bwMode="auto">
          <a:xfrm>
            <a:off x="5671668" y="3030010"/>
            <a:ext cx="152304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defTabSz="914412" eaLnBrk="1" hangingPunct="1"/>
            <a:r>
              <a:rPr lang="en-US" altLang="x-none" sz="1600" dirty="0">
                <a:solidFill>
                  <a:srgbClr val="000000"/>
                </a:solidFill>
                <a:latin typeface="+mj-lt"/>
              </a:rPr>
              <a:t>Yes </a:t>
            </a:r>
            <a:r>
              <a:rPr lang="en-US" altLang="x-none" sz="1600" dirty="0">
                <a:solidFill>
                  <a:srgbClr val="000000"/>
                </a:solidFill>
                <a:latin typeface="+mj-lt"/>
                <a:ea typeface="ＭＳ ゴシック" charset="-128"/>
              </a:rPr>
              <a:t>☐ No ☐ </a:t>
            </a:r>
            <a:r>
              <a:rPr lang="en-US" altLang="x-none" sz="1600" dirty="0">
                <a:solidFill>
                  <a:srgbClr val="000000"/>
                </a:solidFill>
                <a:latin typeface="+mj-lt"/>
              </a:rPr>
              <a:t>     </a:t>
            </a:r>
          </a:p>
        </p:txBody>
      </p:sp>
      <p:sp>
        <p:nvSpPr>
          <p:cNvPr id="63510" name="TextBox 6"/>
          <p:cNvSpPr txBox="1">
            <a:spLocks noChangeArrowheads="1"/>
          </p:cNvSpPr>
          <p:nvPr/>
        </p:nvSpPr>
        <p:spPr bwMode="auto">
          <a:xfrm>
            <a:off x="5650645" y="3682964"/>
            <a:ext cx="152304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defTabSz="914412" eaLnBrk="1" hangingPunct="1"/>
            <a:r>
              <a:rPr lang="en-US" altLang="x-none" sz="1600" dirty="0">
                <a:solidFill>
                  <a:srgbClr val="000000"/>
                </a:solidFill>
                <a:latin typeface="+mj-lt"/>
              </a:rPr>
              <a:t>Yes </a:t>
            </a:r>
            <a:r>
              <a:rPr lang="en-US" altLang="x-none" sz="1600" dirty="0">
                <a:solidFill>
                  <a:srgbClr val="000000"/>
                </a:solidFill>
                <a:latin typeface="+mj-lt"/>
                <a:ea typeface="ＭＳ ゴシック" charset="-128"/>
              </a:rPr>
              <a:t>☐ No ☐ </a:t>
            </a:r>
            <a:r>
              <a:rPr lang="en-US" altLang="x-none" sz="1600" dirty="0">
                <a:solidFill>
                  <a:srgbClr val="000000"/>
                </a:solidFill>
                <a:latin typeface="+mj-lt"/>
              </a:rPr>
              <a:t>     </a:t>
            </a:r>
          </a:p>
        </p:txBody>
      </p:sp>
      <p:sp>
        <p:nvSpPr>
          <p:cNvPr id="63511" name="TextBox 7"/>
          <p:cNvSpPr txBox="1">
            <a:spLocks noChangeArrowheads="1"/>
          </p:cNvSpPr>
          <p:nvPr/>
        </p:nvSpPr>
        <p:spPr bwMode="auto">
          <a:xfrm>
            <a:off x="5650645" y="4300046"/>
            <a:ext cx="152304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defTabSz="914412" eaLnBrk="1" hangingPunct="1"/>
            <a:r>
              <a:rPr lang="en-US" altLang="x-none" sz="1600" dirty="0">
                <a:solidFill>
                  <a:srgbClr val="000000"/>
                </a:solidFill>
                <a:latin typeface="+mj-lt"/>
              </a:rPr>
              <a:t>Yes </a:t>
            </a:r>
            <a:r>
              <a:rPr lang="en-US" altLang="x-none" sz="1600" dirty="0">
                <a:solidFill>
                  <a:srgbClr val="000000"/>
                </a:solidFill>
                <a:latin typeface="+mj-lt"/>
                <a:ea typeface="ＭＳ ゴシック" charset="-128"/>
              </a:rPr>
              <a:t>☐ No ☐ </a:t>
            </a:r>
            <a:r>
              <a:rPr lang="en-US" altLang="x-none" sz="1600" dirty="0">
                <a:solidFill>
                  <a:srgbClr val="000000"/>
                </a:solidFill>
                <a:latin typeface="+mj-lt"/>
              </a:rPr>
              <a:t>     </a:t>
            </a:r>
          </a:p>
        </p:txBody>
      </p:sp>
      <p:sp>
        <p:nvSpPr>
          <p:cNvPr id="63512" name="TextBox 8"/>
          <p:cNvSpPr txBox="1">
            <a:spLocks noChangeArrowheads="1"/>
          </p:cNvSpPr>
          <p:nvPr/>
        </p:nvSpPr>
        <p:spPr bwMode="auto">
          <a:xfrm>
            <a:off x="5706871" y="4953000"/>
            <a:ext cx="141059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defTabSz="914412" eaLnBrk="1" hangingPunct="1"/>
            <a:r>
              <a:rPr lang="en-US" altLang="x-none" sz="1600" dirty="0">
                <a:solidFill>
                  <a:srgbClr val="000000"/>
                </a:solidFill>
                <a:latin typeface="+mj-lt"/>
              </a:rPr>
              <a:t>Yes </a:t>
            </a:r>
            <a:r>
              <a:rPr lang="en-US" altLang="x-none" sz="1600" dirty="0">
                <a:solidFill>
                  <a:srgbClr val="000000"/>
                </a:solidFill>
                <a:latin typeface="+mj-lt"/>
                <a:ea typeface="ＭＳ ゴシック" charset="-128"/>
              </a:rPr>
              <a:t>☐ No ☐ </a:t>
            </a:r>
            <a:r>
              <a:rPr lang="en-US" altLang="x-none" sz="1600" dirty="0">
                <a:solidFill>
                  <a:srgbClr val="000000"/>
                </a:solidFill>
                <a:latin typeface="+mj-lt"/>
              </a:rPr>
              <a:t>     </a:t>
            </a:r>
          </a:p>
        </p:txBody>
      </p:sp>
      <p:sp>
        <p:nvSpPr>
          <p:cNvPr id="63513" name="Right Brace 3"/>
          <p:cNvSpPr>
            <a:spLocks/>
          </p:cNvSpPr>
          <p:nvPr/>
        </p:nvSpPr>
        <p:spPr bwMode="auto">
          <a:xfrm>
            <a:off x="7208921" y="3128563"/>
            <a:ext cx="291187" cy="2034576"/>
          </a:xfrm>
          <a:prstGeom prst="rightBrace">
            <a:avLst>
              <a:gd name="adj1" fmla="val 8334"/>
              <a:gd name="adj2" fmla="val 50000"/>
            </a:avLst>
          </a:prstGeom>
          <a:noFill/>
          <a:ln w="38100" cmpd="sng">
            <a:solidFill>
              <a:srgbClr val="4A66AC"/>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defTabSz="914412" eaLnBrk="1" hangingPunct="1"/>
            <a:endParaRPr lang="x-none" altLang="x-none" sz="2000">
              <a:solidFill>
                <a:srgbClr val="000000"/>
              </a:solidFill>
            </a:endParaRPr>
          </a:p>
        </p:txBody>
      </p:sp>
      <p:sp>
        <p:nvSpPr>
          <p:cNvPr id="53271" name="Title 13"/>
          <p:cNvSpPr>
            <a:spLocks noGrp="1"/>
          </p:cNvSpPr>
          <p:nvPr>
            <p:ph type="title"/>
          </p:nvPr>
        </p:nvSpPr>
        <p:spPr>
          <a:xfrm>
            <a:off x="2072769" y="567011"/>
            <a:ext cx="8085859" cy="810338"/>
          </a:xfrm>
        </p:spPr>
        <p:txBody>
          <a:bodyPr anchor="t">
            <a:noAutofit/>
          </a:bodyPr>
          <a:lstStyle/>
          <a:p>
            <a:pPr algn="ctr" eaLnBrk="1" hangingPunct="1">
              <a:defRPr/>
            </a:pPr>
            <a:r>
              <a:rPr lang="en-US" sz="4400" b="1" dirty="0"/>
              <a:t>Assess Symptom Control    </a:t>
            </a:r>
            <a:r>
              <a:rPr lang="en-US" sz="4400" b="1" dirty="0">
                <a:solidFill>
                  <a:srgbClr val="FFFF00"/>
                </a:solidFill>
              </a:rPr>
              <a:t/>
            </a:r>
            <a:br>
              <a:rPr lang="en-US" sz="4400" b="1" dirty="0">
                <a:solidFill>
                  <a:srgbClr val="FFFF00"/>
                </a:solidFill>
              </a:rPr>
            </a:br>
            <a:endParaRPr lang="en-US" sz="4400" b="1" dirty="0">
              <a:solidFill>
                <a:srgbClr val="FFFF00"/>
              </a:solidFill>
            </a:endParaRPr>
          </a:p>
        </p:txBody>
      </p:sp>
      <p:sp>
        <p:nvSpPr>
          <p:cNvPr id="9" name="Rectangle 8"/>
          <p:cNvSpPr/>
          <p:nvPr/>
        </p:nvSpPr>
        <p:spPr>
          <a:xfrm>
            <a:off x="4557569" y="6613728"/>
            <a:ext cx="8602663" cy="215444"/>
          </a:xfrm>
          <a:prstGeom prst="rect">
            <a:avLst/>
          </a:prstGeom>
        </p:spPr>
        <p:txBody>
          <a:bodyPr wrap="square">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defTabSz="914412" eaLnBrk="1" hangingPunct="1"/>
            <a:r>
              <a:rPr lang="en-US" altLang="x-none" sz="800" dirty="0">
                <a:solidFill>
                  <a:prstClr val="black"/>
                </a:solidFill>
                <a:latin typeface="Arial"/>
              </a:rPr>
              <a:t>Global Initiative for Asthma. Global Strategy for Asthma Management and Prevention 2018. Available from: </a:t>
            </a:r>
            <a:r>
              <a:rPr lang="en-US" altLang="x-none" sz="800" dirty="0" err="1">
                <a:solidFill>
                  <a:prstClr val="black"/>
                </a:solidFill>
                <a:latin typeface="Arial"/>
              </a:rPr>
              <a:t>www.ginasthma.org</a:t>
            </a:r>
            <a:r>
              <a:rPr lang="en-US" altLang="x-none" sz="800" dirty="0">
                <a:solidFill>
                  <a:prstClr val="black"/>
                </a:solidFill>
                <a:latin typeface="Arial"/>
              </a:rPr>
              <a:t>.</a:t>
            </a:r>
          </a:p>
        </p:txBody>
      </p:sp>
    </p:spTree>
    <p:extLst>
      <p:ext uri="{BB962C8B-B14F-4D97-AF65-F5344CB8AC3E}">
        <p14:creationId xmlns:p14="http://schemas.microsoft.com/office/powerpoint/2010/main" val="207233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7575" y="1018159"/>
            <a:ext cx="10140950" cy="3660140"/>
          </a:xfrm>
          <a:prstGeom prst="rect">
            <a:avLst/>
          </a:prstGeom>
        </p:spPr>
        <p:txBody>
          <a:bodyPr vert="horz" wrap="square" lIns="0" tIns="58419" rIns="0" bIns="0" rtlCol="0">
            <a:spAutoFit/>
          </a:bodyPr>
          <a:lstStyle/>
          <a:p>
            <a:pPr marL="12700" marR="5080">
              <a:lnSpc>
                <a:spcPct val="90000"/>
              </a:lnSpc>
              <a:spcBef>
                <a:spcPts val="459"/>
              </a:spcBef>
              <a:tabLst>
                <a:tab pos="1754505" algn="l"/>
                <a:tab pos="2318385" algn="l"/>
                <a:tab pos="8414385" algn="l"/>
                <a:tab pos="9682480" algn="l"/>
              </a:tabLst>
            </a:pPr>
            <a:r>
              <a:rPr sz="2800" b="1" spc="10" dirty="0">
                <a:latin typeface="Calibri"/>
                <a:cs typeface="Calibri"/>
              </a:rPr>
              <a:t>4</a:t>
            </a:r>
            <a:r>
              <a:rPr sz="2800" spc="10" dirty="0">
                <a:latin typeface="Calibri"/>
                <a:cs typeface="Calibri"/>
              </a:rPr>
              <a:t>.</a:t>
            </a:r>
            <a:r>
              <a:rPr sz="2800" spc="-25" dirty="0">
                <a:latin typeface="Calibri"/>
                <a:cs typeface="Calibri"/>
              </a:rPr>
              <a:t> </a:t>
            </a:r>
            <a:r>
              <a:rPr sz="2800" spc="5" dirty="0">
                <a:latin typeface="Calibri"/>
                <a:cs typeface="Calibri"/>
              </a:rPr>
              <a:t>An</a:t>
            </a:r>
            <a:r>
              <a:rPr sz="2800" spc="50" dirty="0">
                <a:latin typeface="Calibri"/>
                <a:cs typeface="Calibri"/>
              </a:rPr>
              <a:t> </a:t>
            </a:r>
            <a:r>
              <a:rPr sz="2800" spc="10" dirty="0">
                <a:latin typeface="Calibri"/>
                <a:cs typeface="Calibri"/>
              </a:rPr>
              <a:t>8</a:t>
            </a:r>
            <a:r>
              <a:rPr sz="2800" spc="-20" dirty="0">
                <a:latin typeface="Calibri"/>
                <a:cs typeface="Calibri"/>
              </a:rPr>
              <a:t> </a:t>
            </a:r>
            <a:r>
              <a:rPr sz="2800" spc="-15" dirty="0">
                <a:latin typeface="Calibri"/>
                <a:cs typeface="Calibri"/>
              </a:rPr>
              <a:t>year</a:t>
            </a:r>
            <a:r>
              <a:rPr sz="2800" spc="10" dirty="0">
                <a:latin typeface="Calibri"/>
                <a:cs typeface="Calibri"/>
              </a:rPr>
              <a:t> old</a:t>
            </a:r>
            <a:r>
              <a:rPr sz="2800" spc="-75" dirty="0">
                <a:latin typeface="Calibri"/>
                <a:cs typeface="Calibri"/>
              </a:rPr>
              <a:t> </a:t>
            </a:r>
            <a:r>
              <a:rPr sz="2800" spc="15" dirty="0">
                <a:latin typeface="Calibri"/>
                <a:cs typeface="Calibri"/>
              </a:rPr>
              <a:t>boy</a:t>
            </a:r>
            <a:r>
              <a:rPr sz="2800" spc="-45" dirty="0">
                <a:latin typeface="Calibri"/>
                <a:cs typeface="Calibri"/>
              </a:rPr>
              <a:t> </a:t>
            </a:r>
            <a:r>
              <a:rPr sz="2800" spc="20" dirty="0">
                <a:latin typeface="Calibri"/>
                <a:cs typeface="Calibri"/>
              </a:rPr>
              <a:t>has</a:t>
            </a:r>
            <a:r>
              <a:rPr sz="2800" spc="-50" dirty="0">
                <a:latin typeface="Calibri"/>
                <a:cs typeface="Calibri"/>
              </a:rPr>
              <a:t> </a:t>
            </a:r>
            <a:r>
              <a:rPr sz="2800" spc="5" dirty="0">
                <a:latin typeface="Calibri"/>
                <a:cs typeface="Calibri"/>
              </a:rPr>
              <a:t>symptoms</a:t>
            </a:r>
            <a:r>
              <a:rPr sz="2800" spc="-175" dirty="0">
                <a:latin typeface="Calibri"/>
                <a:cs typeface="Calibri"/>
              </a:rPr>
              <a:t> </a:t>
            </a:r>
            <a:r>
              <a:rPr sz="2800" spc="20" dirty="0">
                <a:latin typeface="Calibri"/>
                <a:cs typeface="Calibri"/>
              </a:rPr>
              <a:t>at</a:t>
            </a:r>
            <a:r>
              <a:rPr sz="2800" spc="-75" dirty="0">
                <a:latin typeface="Calibri"/>
                <a:cs typeface="Calibri"/>
              </a:rPr>
              <a:t> </a:t>
            </a:r>
            <a:r>
              <a:rPr sz="2800" spc="-10" dirty="0">
                <a:latin typeface="Calibri"/>
                <a:cs typeface="Calibri"/>
              </a:rPr>
              <a:t>least</a:t>
            </a:r>
            <a:r>
              <a:rPr sz="2800" spc="-15" dirty="0">
                <a:latin typeface="Calibri"/>
                <a:cs typeface="Calibri"/>
              </a:rPr>
              <a:t> </a:t>
            </a:r>
            <a:r>
              <a:rPr sz="2800" spc="5" dirty="0">
                <a:latin typeface="Calibri"/>
                <a:cs typeface="Calibri"/>
              </a:rPr>
              <a:t>thrice</a:t>
            </a:r>
            <a:r>
              <a:rPr sz="2800" spc="-50" dirty="0">
                <a:latin typeface="Calibri"/>
                <a:cs typeface="Calibri"/>
              </a:rPr>
              <a:t> </a:t>
            </a:r>
            <a:r>
              <a:rPr sz="2800" spc="10" dirty="0">
                <a:latin typeface="Calibri"/>
                <a:cs typeface="Calibri"/>
              </a:rPr>
              <a:t>a</a:t>
            </a:r>
            <a:r>
              <a:rPr sz="2800" spc="-65" dirty="0">
                <a:latin typeface="Calibri"/>
                <a:cs typeface="Calibri"/>
              </a:rPr>
              <a:t> </a:t>
            </a:r>
            <a:r>
              <a:rPr sz="2800" spc="-5" dirty="0">
                <a:latin typeface="Calibri"/>
                <a:cs typeface="Calibri"/>
              </a:rPr>
              <a:t>week.	</a:t>
            </a:r>
            <a:r>
              <a:rPr sz="2800" dirty="0">
                <a:latin typeface="Calibri"/>
                <a:cs typeface="Calibri"/>
              </a:rPr>
              <a:t>He often  </a:t>
            </a:r>
            <a:r>
              <a:rPr sz="2800" spc="-15" dirty="0">
                <a:latin typeface="Calibri"/>
                <a:cs typeface="Calibri"/>
              </a:rPr>
              <a:t>requires </a:t>
            </a:r>
            <a:r>
              <a:rPr sz="2800" spc="5" dirty="0">
                <a:latin typeface="Calibri"/>
                <a:cs typeface="Calibri"/>
              </a:rPr>
              <a:t>stopping </a:t>
            </a:r>
            <a:r>
              <a:rPr sz="2800" spc="10" dirty="0">
                <a:latin typeface="Calibri"/>
                <a:cs typeface="Calibri"/>
              </a:rPr>
              <a:t>his </a:t>
            </a:r>
            <a:r>
              <a:rPr sz="2800" dirty="0">
                <a:latin typeface="Calibri"/>
                <a:cs typeface="Calibri"/>
              </a:rPr>
              <a:t>physical </a:t>
            </a:r>
            <a:r>
              <a:rPr sz="2800" spc="10" dirty="0">
                <a:latin typeface="Calibri"/>
                <a:cs typeface="Calibri"/>
              </a:rPr>
              <a:t>activities </a:t>
            </a:r>
            <a:r>
              <a:rPr sz="2800" spc="-15" dirty="0">
                <a:latin typeface="Calibri"/>
                <a:cs typeface="Calibri"/>
              </a:rPr>
              <a:t>(like </a:t>
            </a:r>
            <a:r>
              <a:rPr sz="2800" spc="10" dirty="0">
                <a:latin typeface="Calibri"/>
                <a:cs typeface="Calibri"/>
              </a:rPr>
              <a:t>running) </a:t>
            </a:r>
            <a:r>
              <a:rPr sz="2800" spc="15" dirty="0">
                <a:latin typeface="Calibri"/>
                <a:cs typeface="Calibri"/>
              </a:rPr>
              <a:t>due </a:t>
            </a:r>
            <a:r>
              <a:rPr sz="2800" spc="10" dirty="0">
                <a:latin typeface="Calibri"/>
                <a:cs typeface="Calibri"/>
              </a:rPr>
              <a:t>to </a:t>
            </a:r>
            <a:r>
              <a:rPr sz="2800" spc="5" dirty="0">
                <a:latin typeface="Calibri"/>
                <a:cs typeface="Calibri"/>
              </a:rPr>
              <a:t>asthma  </a:t>
            </a:r>
            <a:r>
              <a:rPr sz="2800" spc="-80" dirty="0">
                <a:latin typeface="Calibri"/>
                <a:cs typeface="Calibri"/>
              </a:rPr>
              <a:t>s</a:t>
            </a:r>
            <a:r>
              <a:rPr sz="2800" spc="-10" dirty="0">
                <a:latin typeface="Calibri"/>
                <a:cs typeface="Calibri"/>
              </a:rPr>
              <a:t>y</a:t>
            </a:r>
            <a:r>
              <a:rPr sz="2800" spc="35" dirty="0">
                <a:latin typeface="Calibri"/>
                <a:cs typeface="Calibri"/>
              </a:rPr>
              <a:t>m</a:t>
            </a:r>
            <a:r>
              <a:rPr sz="2800" spc="15" dirty="0">
                <a:latin typeface="Calibri"/>
                <a:cs typeface="Calibri"/>
              </a:rPr>
              <a:t>pto</a:t>
            </a:r>
            <a:r>
              <a:rPr sz="2800" spc="35" dirty="0">
                <a:latin typeface="Calibri"/>
                <a:cs typeface="Calibri"/>
              </a:rPr>
              <a:t>m</a:t>
            </a:r>
            <a:r>
              <a:rPr sz="2800" spc="-20" dirty="0">
                <a:latin typeface="Calibri"/>
                <a:cs typeface="Calibri"/>
              </a:rPr>
              <a:t>s</a:t>
            </a:r>
            <a:r>
              <a:rPr sz="2800" spc="5" dirty="0">
                <a:latin typeface="Calibri"/>
                <a:cs typeface="Calibri"/>
              </a:rPr>
              <a:t>.</a:t>
            </a:r>
            <a:r>
              <a:rPr sz="2800" dirty="0">
                <a:latin typeface="Calibri"/>
                <a:cs typeface="Calibri"/>
              </a:rPr>
              <a:t>	</a:t>
            </a:r>
            <a:r>
              <a:rPr sz="2800" spc="-10" dirty="0">
                <a:latin typeface="Calibri"/>
                <a:cs typeface="Calibri"/>
              </a:rPr>
              <a:t>H</a:t>
            </a:r>
            <a:r>
              <a:rPr sz="2800" spc="10" dirty="0">
                <a:latin typeface="Calibri"/>
                <a:cs typeface="Calibri"/>
              </a:rPr>
              <a:t>e</a:t>
            </a:r>
            <a:r>
              <a:rPr sz="2800" dirty="0">
                <a:latin typeface="Calibri"/>
                <a:cs typeface="Calibri"/>
              </a:rPr>
              <a:t> </a:t>
            </a:r>
            <a:r>
              <a:rPr sz="2800" spc="35" dirty="0">
                <a:latin typeface="Calibri"/>
                <a:cs typeface="Calibri"/>
              </a:rPr>
              <a:t>a</a:t>
            </a:r>
            <a:r>
              <a:rPr sz="2800" spc="10" dirty="0">
                <a:latin typeface="Calibri"/>
                <a:cs typeface="Calibri"/>
              </a:rPr>
              <a:t>l</a:t>
            </a:r>
            <a:r>
              <a:rPr sz="2800" spc="-20" dirty="0">
                <a:latin typeface="Calibri"/>
                <a:cs typeface="Calibri"/>
              </a:rPr>
              <a:t>s</a:t>
            </a:r>
            <a:r>
              <a:rPr sz="2800" spc="10" dirty="0">
                <a:latin typeface="Calibri"/>
                <a:cs typeface="Calibri"/>
              </a:rPr>
              <a:t>o</a:t>
            </a:r>
            <a:r>
              <a:rPr sz="2800" spc="-90" dirty="0">
                <a:latin typeface="Calibri"/>
                <a:cs typeface="Calibri"/>
              </a:rPr>
              <a:t> </a:t>
            </a:r>
            <a:r>
              <a:rPr sz="2800" spc="20" dirty="0">
                <a:latin typeface="Calibri"/>
                <a:cs typeface="Calibri"/>
              </a:rPr>
              <a:t>h</a:t>
            </a:r>
            <a:r>
              <a:rPr sz="2800" spc="35" dirty="0">
                <a:latin typeface="Calibri"/>
                <a:cs typeface="Calibri"/>
              </a:rPr>
              <a:t>a</a:t>
            </a:r>
            <a:r>
              <a:rPr sz="2800" spc="5" dirty="0">
                <a:latin typeface="Calibri"/>
                <a:cs typeface="Calibri"/>
              </a:rPr>
              <a:t>s</a:t>
            </a:r>
            <a:r>
              <a:rPr sz="2800" spc="-55" dirty="0">
                <a:latin typeface="Calibri"/>
                <a:cs typeface="Calibri"/>
              </a:rPr>
              <a:t> </a:t>
            </a:r>
            <a:r>
              <a:rPr sz="2800" spc="20" dirty="0">
                <a:latin typeface="Calibri"/>
                <a:cs typeface="Calibri"/>
              </a:rPr>
              <a:t>n</a:t>
            </a:r>
            <a:r>
              <a:rPr sz="2800" spc="15" dirty="0">
                <a:latin typeface="Calibri"/>
                <a:cs typeface="Calibri"/>
              </a:rPr>
              <a:t>o</a:t>
            </a:r>
            <a:r>
              <a:rPr sz="2800" spc="5" dirty="0">
                <a:latin typeface="Calibri"/>
                <a:cs typeface="Calibri"/>
              </a:rPr>
              <a:t>c</a:t>
            </a:r>
            <a:r>
              <a:rPr sz="2800" spc="20" dirty="0">
                <a:latin typeface="Calibri"/>
                <a:cs typeface="Calibri"/>
              </a:rPr>
              <a:t>tu</a:t>
            </a:r>
            <a:r>
              <a:rPr sz="2800" spc="-20" dirty="0">
                <a:latin typeface="Calibri"/>
                <a:cs typeface="Calibri"/>
              </a:rPr>
              <a:t>r</a:t>
            </a:r>
            <a:r>
              <a:rPr sz="2800" spc="20" dirty="0">
                <a:latin typeface="Calibri"/>
                <a:cs typeface="Calibri"/>
              </a:rPr>
              <a:t>n</a:t>
            </a:r>
            <a:r>
              <a:rPr sz="2800" spc="35" dirty="0">
                <a:latin typeface="Calibri"/>
                <a:cs typeface="Calibri"/>
              </a:rPr>
              <a:t>a</a:t>
            </a:r>
            <a:r>
              <a:rPr sz="2800" spc="5" dirty="0">
                <a:latin typeface="Calibri"/>
                <a:cs typeface="Calibri"/>
              </a:rPr>
              <a:t>l</a:t>
            </a:r>
            <a:r>
              <a:rPr sz="2800" spc="-204" dirty="0">
                <a:latin typeface="Calibri"/>
                <a:cs typeface="Calibri"/>
              </a:rPr>
              <a:t> </a:t>
            </a:r>
            <a:r>
              <a:rPr sz="2800" spc="-80" dirty="0">
                <a:latin typeface="Calibri"/>
                <a:cs typeface="Calibri"/>
              </a:rPr>
              <a:t>s</a:t>
            </a:r>
            <a:r>
              <a:rPr sz="2800" spc="-10" dirty="0">
                <a:latin typeface="Calibri"/>
                <a:cs typeface="Calibri"/>
              </a:rPr>
              <a:t>y</a:t>
            </a:r>
            <a:r>
              <a:rPr sz="2800" spc="35" dirty="0">
                <a:latin typeface="Calibri"/>
                <a:cs typeface="Calibri"/>
              </a:rPr>
              <a:t>m</a:t>
            </a:r>
            <a:r>
              <a:rPr sz="2800" spc="15" dirty="0">
                <a:latin typeface="Calibri"/>
                <a:cs typeface="Calibri"/>
              </a:rPr>
              <a:t>pto</a:t>
            </a:r>
            <a:r>
              <a:rPr sz="2800" spc="35" dirty="0">
                <a:latin typeface="Calibri"/>
                <a:cs typeface="Calibri"/>
              </a:rPr>
              <a:t>m</a:t>
            </a:r>
            <a:r>
              <a:rPr sz="2800" spc="5" dirty="0">
                <a:latin typeface="Calibri"/>
                <a:cs typeface="Calibri"/>
              </a:rPr>
              <a:t>s</a:t>
            </a:r>
            <a:r>
              <a:rPr sz="2800" spc="-120" dirty="0">
                <a:latin typeface="Calibri"/>
                <a:cs typeface="Calibri"/>
              </a:rPr>
              <a:t> </a:t>
            </a:r>
            <a:r>
              <a:rPr sz="2800" spc="35" dirty="0">
                <a:latin typeface="Calibri"/>
                <a:cs typeface="Calibri"/>
              </a:rPr>
              <a:t>a</a:t>
            </a:r>
            <a:r>
              <a:rPr sz="2800" spc="5" dirty="0">
                <a:latin typeface="Calibri"/>
                <a:cs typeface="Calibri"/>
              </a:rPr>
              <a:t>t</a:t>
            </a:r>
            <a:r>
              <a:rPr sz="2800" spc="-85" dirty="0">
                <a:latin typeface="Calibri"/>
                <a:cs typeface="Calibri"/>
              </a:rPr>
              <a:t> </a:t>
            </a:r>
            <a:r>
              <a:rPr sz="2800" spc="10" dirty="0">
                <a:latin typeface="Calibri"/>
                <a:cs typeface="Calibri"/>
              </a:rPr>
              <a:t>l</a:t>
            </a:r>
            <a:r>
              <a:rPr sz="2800" spc="-15" dirty="0">
                <a:latin typeface="Calibri"/>
                <a:cs typeface="Calibri"/>
              </a:rPr>
              <a:t>e</a:t>
            </a:r>
            <a:r>
              <a:rPr sz="2800" spc="35" dirty="0">
                <a:latin typeface="Calibri"/>
                <a:cs typeface="Calibri"/>
              </a:rPr>
              <a:t>a</a:t>
            </a:r>
            <a:r>
              <a:rPr sz="2800" spc="-80" dirty="0">
                <a:latin typeface="Calibri"/>
                <a:cs typeface="Calibri"/>
              </a:rPr>
              <a:t>s</a:t>
            </a:r>
            <a:r>
              <a:rPr sz="2800" spc="5" dirty="0">
                <a:latin typeface="Calibri"/>
                <a:cs typeface="Calibri"/>
              </a:rPr>
              <a:t>t</a:t>
            </a:r>
            <a:r>
              <a:rPr sz="2800" spc="-25" dirty="0">
                <a:latin typeface="Calibri"/>
                <a:cs typeface="Calibri"/>
              </a:rPr>
              <a:t> </a:t>
            </a:r>
            <a:r>
              <a:rPr sz="2800" spc="15" dirty="0">
                <a:latin typeface="Calibri"/>
                <a:cs typeface="Calibri"/>
              </a:rPr>
              <a:t>o</a:t>
            </a:r>
            <a:r>
              <a:rPr sz="2800" spc="20" dirty="0">
                <a:latin typeface="Calibri"/>
                <a:cs typeface="Calibri"/>
              </a:rPr>
              <a:t>n</a:t>
            </a:r>
            <a:r>
              <a:rPr sz="2800" spc="10" dirty="0">
                <a:latin typeface="Calibri"/>
                <a:cs typeface="Calibri"/>
              </a:rPr>
              <a:t>ce</a:t>
            </a:r>
            <a:r>
              <a:rPr sz="2800" spc="-55" dirty="0">
                <a:latin typeface="Calibri"/>
                <a:cs typeface="Calibri"/>
              </a:rPr>
              <a:t> </a:t>
            </a:r>
            <a:r>
              <a:rPr sz="2800" spc="10" dirty="0">
                <a:latin typeface="Calibri"/>
                <a:cs typeface="Calibri"/>
              </a:rPr>
              <a:t>a</a:t>
            </a:r>
            <a:r>
              <a:rPr sz="2800" spc="-70" dirty="0">
                <a:latin typeface="Calibri"/>
                <a:cs typeface="Calibri"/>
              </a:rPr>
              <a:t> </a:t>
            </a:r>
            <a:r>
              <a:rPr sz="2800" spc="35" dirty="0">
                <a:latin typeface="Calibri"/>
                <a:cs typeface="Calibri"/>
              </a:rPr>
              <a:t>w</a:t>
            </a:r>
            <a:r>
              <a:rPr sz="2800" spc="-15" dirty="0">
                <a:latin typeface="Calibri"/>
                <a:cs typeface="Calibri"/>
              </a:rPr>
              <a:t>eek</a:t>
            </a:r>
            <a:r>
              <a:rPr sz="2800" spc="5" dirty="0">
                <a:latin typeface="Calibri"/>
                <a:cs typeface="Calibri"/>
              </a:rPr>
              <a:t>.</a:t>
            </a:r>
            <a:r>
              <a:rPr sz="2800" dirty="0">
                <a:latin typeface="Calibri"/>
                <a:cs typeface="Calibri"/>
              </a:rPr>
              <a:t>	</a:t>
            </a:r>
            <a:r>
              <a:rPr sz="2800" spc="-10" dirty="0">
                <a:latin typeface="Calibri"/>
                <a:cs typeface="Calibri"/>
              </a:rPr>
              <a:t>H</a:t>
            </a:r>
            <a:r>
              <a:rPr sz="2800" spc="10" dirty="0">
                <a:latin typeface="Calibri"/>
                <a:cs typeface="Calibri"/>
              </a:rPr>
              <a:t>i</a:t>
            </a:r>
            <a:r>
              <a:rPr sz="2800" spc="5" dirty="0">
                <a:latin typeface="Calibri"/>
                <a:cs typeface="Calibri"/>
              </a:rPr>
              <a:t>s  </a:t>
            </a:r>
            <a:r>
              <a:rPr sz="2800" spc="15" dirty="0">
                <a:latin typeface="Calibri"/>
                <a:cs typeface="Calibri"/>
              </a:rPr>
              <a:t>FEV1</a:t>
            </a:r>
            <a:r>
              <a:rPr sz="2800" spc="-75" dirty="0">
                <a:latin typeface="Calibri"/>
                <a:cs typeface="Calibri"/>
              </a:rPr>
              <a:t> </a:t>
            </a:r>
            <a:r>
              <a:rPr sz="2800" spc="5" dirty="0">
                <a:latin typeface="Calibri"/>
                <a:cs typeface="Calibri"/>
              </a:rPr>
              <a:t>was</a:t>
            </a:r>
            <a:r>
              <a:rPr sz="2800" spc="-50" dirty="0">
                <a:latin typeface="Calibri"/>
                <a:cs typeface="Calibri"/>
              </a:rPr>
              <a:t> </a:t>
            </a:r>
            <a:r>
              <a:rPr sz="2800" spc="15" dirty="0">
                <a:latin typeface="Calibri"/>
                <a:cs typeface="Calibri"/>
              </a:rPr>
              <a:t>84%.	</a:t>
            </a:r>
            <a:r>
              <a:rPr sz="2800" spc="20" dirty="0">
                <a:latin typeface="Calibri"/>
                <a:cs typeface="Calibri"/>
              </a:rPr>
              <a:t>What</a:t>
            </a:r>
            <a:r>
              <a:rPr sz="2800" spc="-140" dirty="0">
                <a:latin typeface="Calibri"/>
                <a:cs typeface="Calibri"/>
              </a:rPr>
              <a:t> </a:t>
            </a:r>
            <a:r>
              <a:rPr sz="2800" spc="10" dirty="0">
                <a:latin typeface="Calibri"/>
                <a:cs typeface="Calibri"/>
              </a:rPr>
              <a:t>is</a:t>
            </a:r>
            <a:r>
              <a:rPr sz="2800" spc="-5" dirty="0">
                <a:latin typeface="Calibri"/>
                <a:cs typeface="Calibri"/>
              </a:rPr>
              <a:t> </a:t>
            </a:r>
            <a:r>
              <a:rPr sz="2800" spc="10" dirty="0">
                <a:latin typeface="Calibri"/>
                <a:cs typeface="Calibri"/>
              </a:rPr>
              <a:t>his</a:t>
            </a:r>
            <a:r>
              <a:rPr sz="2800" spc="-60" dirty="0">
                <a:latin typeface="Calibri"/>
                <a:cs typeface="Calibri"/>
              </a:rPr>
              <a:t> </a:t>
            </a:r>
            <a:r>
              <a:rPr sz="2800" dirty="0">
                <a:latin typeface="Calibri"/>
                <a:cs typeface="Calibri"/>
              </a:rPr>
              <a:t>symptom</a:t>
            </a:r>
            <a:r>
              <a:rPr sz="2800" spc="-135" dirty="0">
                <a:latin typeface="Calibri"/>
                <a:cs typeface="Calibri"/>
              </a:rPr>
              <a:t> </a:t>
            </a:r>
            <a:r>
              <a:rPr sz="2800" dirty="0">
                <a:latin typeface="Calibri"/>
                <a:cs typeface="Calibri"/>
              </a:rPr>
              <a:t>control</a:t>
            </a:r>
            <a:r>
              <a:rPr sz="2800" spc="-145" dirty="0">
                <a:latin typeface="Calibri"/>
                <a:cs typeface="Calibri"/>
              </a:rPr>
              <a:t> </a:t>
            </a:r>
            <a:r>
              <a:rPr sz="2800" dirty="0">
                <a:latin typeface="Calibri"/>
                <a:cs typeface="Calibri"/>
              </a:rPr>
              <a:t>classification?</a:t>
            </a:r>
          </a:p>
          <a:p>
            <a:pPr>
              <a:lnSpc>
                <a:spcPct val="100000"/>
              </a:lnSpc>
              <a:spcBef>
                <a:spcPts val="30"/>
              </a:spcBef>
            </a:pPr>
            <a:endParaRPr sz="4050" dirty="0">
              <a:latin typeface="Times New Roman"/>
              <a:cs typeface="Times New Roman"/>
            </a:endParaRPr>
          </a:p>
          <a:p>
            <a:pPr marL="598805" indent="-586740">
              <a:lnSpc>
                <a:spcPct val="100000"/>
              </a:lnSpc>
              <a:buAutoNum type="alphaUcParenBoth"/>
              <a:tabLst>
                <a:tab pos="598805" algn="l"/>
                <a:tab pos="599440" algn="l"/>
              </a:tabLst>
            </a:pPr>
            <a:r>
              <a:rPr sz="2800" spc="-25" dirty="0">
                <a:latin typeface="Calibri"/>
                <a:cs typeface="Calibri"/>
              </a:rPr>
              <a:t>Well</a:t>
            </a:r>
            <a:r>
              <a:rPr sz="2800" spc="-90" dirty="0">
                <a:latin typeface="Calibri"/>
                <a:cs typeface="Calibri"/>
              </a:rPr>
              <a:t> </a:t>
            </a:r>
            <a:r>
              <a:rPr sz="2800" dirty="0">
                <a:latin typeface="Calibri"/>
                <a:cs typeface="Calibri"/>
              </a:rPr>
              <a:t>controlled</a:t>
            </a:r>
          </a:p>
          <a:p>
            <a:pPr marL="583565" indent="-571500">
              <a:lnSpc>
                <a:spcPct val="100000"/>
              </a:lnSpc>
              <a:spcBef>
                <a:spcPts val="665"/>
              </a:spcBef>
              <a:buAutoNum type="alphaUcParenBoth"/>
              <a:tabLst>
                <a:tab pos="583565" algn="l"/>
                <a:tab pos="584200" algn="l"/>
              </a:tabLst>
            </a:pPr>
            <a:r>
              <a:rPr sz="2800" spc="-5" dirty="0">
                <a:latin typeface="Calibri"/>
                <a:cs typeface="Calibri"/>
              </a:rPr>
              <a:t>Partly</a:t>
            </a:r>
            <a:r>
              <a:rPr sz="2800" spc="-60" dirty="0">
                <a:latin typeface="Calibri"/>
                <a:cs typeface="Calibri"/>
              </a:rPr>
              <a:t> </a:t>
            </a:r>
            <a:r>
              <a:rPr sz="2800" dirty="0">
                <a:latin typeface="Calibri"/>
                <a:cs typeface="Calibri"/>
              </a:rPr>
              <a:t>controlled</a:t>
            </a:r>
          </a:p>
          <a:p>
            <a:pPr marL="575945" indent="-563880">
              <a:lnSpc>
                <a:spcPct val="100000"/>
              </a:lnSpc>
              <a:spcBef>
                <a:spcPts val="725"/>
              </a:spcBef>
              <a:buAutoNum type="alphaUcParenBoth"/>
              <a:tabLst>
                <a:tab pos="575945" algn="l"/>
                <a:tab pos="576580" algn="l"/>
              </a:tabLst>
            </a:pPr>
            <a:r>
              <a:rPr sz="2800" dirty="0">
                <a:latin typeface="Calibri"/>
                <a:cs typeface="Calibri"/>
              </a:rPr>
              <a:t>Uncontrolled</a:t>
            </a:r>
          </a:p>
        </p:txBody>
      </p:sp>
    </p:spTree>
    <p:extLst>
      <p:ext uri="{BB962C8B-B14F-4D97-AF65-F5344CB8AC3E}">
        <p14:creationId xmlns:p14="http://schemas.microsoft.com/office/powerpoint/2010/main" val="540218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9650729" cy="677108"/>
          </a:xfrm>
        </p:spPr>
        <p:txBody>
          <a:bodyPr/>
          <a:lstStyle/>
          <a:p>
            <a:r>
              <a:rPr lang="en-US" sz="4400" b="1" dirty="0" smtClean="0"/>
              <a:t>Assess Future Risk of Adverse Outcomes</a:t>
            </a:r>
            <a:endParaRPr lang="en-US" sz="4400" dirty="0">
              <a:effectLst/>
            </a:endParaRPr>
          </a:p>
        </p:txBody>
      </p:sp>
      <p:sp>
        <p:nvSpPr>
          <p:cNvPr id="3" name="Rectangle 2"/>
          <p:cNvSpPr/>
          <p:nvPr/>
        </p:nvSpPr>
        <p:spPr>
          <a:xfrm>
            <a:off x="901064" y="1524000"/>
            <a:ext cx="10287000" cy="1107996"/>
          </a:xfrm>
          <a:prstGeom prst="rect">
            <a:avLst/>
          </a:prstGeom>
          <a:solidFill>
            <a:schemeClr val="accent5">
              <a:lumMod val="20000"/>
              <a:lumOff val="80000"/>
            </a:schemeClr>
          </a:solidFill>
        </p:spPr>
        <p:txBody>
          <a:bodyPr wrap="square">
            <a:spAutoFit/>
          </a:bodyPr>
          <a:lstStyle/>
          <a:p>
            <a:pPr marL="285750" indent="-285750">
              <a:buFont typeface="Arial" charset="0"/>
              <a:buChar char="•"/>
            </a:pPr>
            <a:r>
              <a:rPr lang="en-US" sz="2200" dirty="0" smtClean="0"/>
              <a:t>Measure </a:t>
            </a:r>
            <a:r>
              <a:rPr lang="en-US" sz="2200" b="1" dirty="0" smtClean="0"/>
              <a:t>FEV1</a:t>
            </a:r>
            <a:r>
              <a:rPr lang="en-US" sz="2200" dirty="0" smtClean="0"/>
              <a:t> at </a:t>
            </a:r>
            <a:r>
              <a:rPr lang="en-US" sz="2200" u="sng" dirty="0" smtClean="0"/>
              <a:t>start of treatment</a:t>
            </a:r>
            <a:r>
              <a:rPr lang="en-US" sz="2200" dirty="0" smtClean="0"/>
              <a:t>, </a:t>
            </a:r>
            <a:r>
              <a:rPr lang="en-US" sz="2200" u="sng" dirty="0" smtClean="0"/>
              <a:t>after 3–6 months of controller treatment </a:t>
            </a:r>
            <a:r>
              <a:rPr lang="en-US" sz="2200" dirty="0" smtClean="0"/>
              <a:t>to record the patient’s personal best lung function, then </a:t>
            </a:r>
            <a:r>
              <a:rPr lang="en-US" sz="2200" u="sng" dirty="0" smtClean="0"/>
              <a:t>periodically</a:t>
            </a:r>
            <a:r>
              <a:rPr lang="en-US" sz="2200" dirty="0" smtClean="0"/>
              <a:t> for ongoing risk assessment. </a:t>
            </a:r>
            <a:endParaRPr lang="en-US" sz="2200" dirty="0"/>
          </a:p>
        </p:txBody>
      </p:sp>
      <p:sp>
        <p:nvSpPr>
          <p:cNvPr id="4" name="TextBox 3"/>
          <p:cNvSpPr txBox="1"/>
          <p:nvPr/>
        </p:nvSpPr>
        <p:spPr>
          <a:xfrm>
            <a:off x="901064" y="2631996"/>
            <a:ext cx="10287000" cy="3477875"/>
          </a:xfrm>
          <a:prstGeom prst="rect">
            <a:avLst/>
          </a:prstGeom>
          <a:solidFill>
            <a:schemeClr val="accent6">
              <a:lumMod val="20000"/>
              <a:lumOff val="80000"/>
            </a:schemeClr>
          </a:solidFill>
        </p:spPr>
        <p:txBody>
          <a:bodyPr wrap="square" rtlCol="0">
            <a:spAutoFit/>
          </a:bodyPr>
          <a:lstStyle/>
          <a:p>
            <a:pPr marL="285750" indent="-285750">
              <a:buFont typeface="Arial" charset="0"/>
              <a:buChar char="•"/>
            </a:pPr>
            <a:r>
              <a:rPr lang="en-US" sz="2000" dirty="0" smtClean="0"/>
              <a:t>Does the patient have </a:t>
            </a:r>
            <a:r>
              <a:rPr lang="en-US" sz="2000" b="1" dirty="0"/>
              <a:t>potentially modifiable risk factors for </a:t>
            </a:r>
            <a:r>
              <a:rPr lang="en-US" sz="2000" b="1" dirty="0" smtClean="0"/>
              <a:t>flare-ups?</a:t>
            </a:r>
          </a:p>
          <a:p>
            <a:pPr marL="742950" lvl="1" indent="-285750">
              <a:buFont typeface="Arial" charset="0"/>
              <a:buChar char="•"/>
            </a:pPr>
            <a:r>
              <a:rPr lang="en-US" sz="2000" b="1" dirty="0" smtClean="0"/>
              <a:t>Medications: </a:t>
            </a:r>
            <a:r>
              <a:rPr lang="en-US" sz="2000" dirty="0" smtClean="0"/>
              <a:t>high SABA use (uses &gt;1  200-dose canister per month), inadequate ICS dose, poor adherence, improper inhaler technique, frequent OCS use</a:t>
            </a:r>
          </a:p>
          <a:p>
            <a:pPr marL="742950" lvl="1" indent="-285750">
              <a:buFont typeface="Arial" charset="0"/>
              <a:buChar char="•"/>
            </a:pPr>
            <a:r>
              <a:rPr lang="en-US" sz="2000" b="1" dirty="0" smtClean="0"/>
              <a:t>Co-morbidities: </a:t>
            </a:r>
            <a:r>
              <a:rPr lang="en-US" sz="2000" dirty="0" smtClean="0"/>
              <a:t>Obesity, GERD, chronic rhinosinusitis, pregnancy, food allergy</a:t>
            </a:r>
          </a:p>
          <a:p>
            <a:pPr marL="742950" lvl="1" indent="-285750">
              <a:buFont typeface="Arial" charset="0"/>
              <a:buChar char="•"/>
            </a:pPr>
            <a:r>
              <a:rPr lang="en-US" sz="2000" b="1" dirty="0" smtClean="0"/>
              <a:t>Exposures: </a:t>
            </a:r>
            <a:r>
              <a:rPr lang="en-US" sz="2000" dirty="0" smtClean="0"/>
              <a:t>smoke inhalation, allergens, air pollution</a:t>
            </a:r>
          </a:p>
          <a:p>
            <a:pPr marL="742950" lvl="1" indent="-285750">
              <a:buFont typeface="Arial" charset="0"/>
              <a:buChar char="•"/>
            </a:pPr>
            <a:r>
              <a:rPr lang="en-US" sz="2000" b="1" dirty="0" smtClean="0"/>
              <a:t>Context: </a:t>
            </a:r>
            <a:r>
              <a:rPr lang="en-US" sz="2000" dirty="0" smtClean="0"/>
              <a:t>psychosocial , socioeconomic issues</a:t>
            </a:r>
          </a:p>
          <a:p>
            <a:pPr marL="742950" lvl="1" indent="-285750">
              <a:buFont typeface="Arial" charset="0"/>
              <a:buChar char="•"/>
            </a:pPr>
            <a:r>
              <a:rPr lang="en-US" sz="2000" b="1" dirty="0" smtClean="0"/>
              <a:t>Lung function: Low FEV1 (&lt;60% predicted), </a:t>
            </a:r>
            <a:r>
              <a:rPr lang="en-US" sz="2000" dirty="0" smtClean="0"/>
              <a:t>high bronchodilator reversibility</a:t>
            </a:r>
          </a:p>
          <a:p>
            <a:pPr marL="742950" lvl="1" indent="-285750">
              <a:buFont typeface="Arial" charset="0"/>
              <a:buChar char="•"/>
            </a:pPr>
            <a:r>
              <a:rPr lang="en-US" sz="2000" b="1" dirty="0" smtClean="0"/>
              <a:t>Ever intubated or ICU admission for asthma</a:t>
            </a:r>
          </a:p>
          <a:p>
            <a:pPr marL="742950" lvl="1" indent="-285750">
              <a:buFont typeface="Arial" charset="0"/>
              <a:buChar char="•"/>
            </a:pPr>
            <a:r>
              <a:rPr lang="en-US" sz="2000" b="1" u="sng" dirty="0" smtClean="0"/>
              <a:t>&gt;</a:t>
            </a:r>
            <a:r>
              <a:rPr lang="en-US" sz="2000" b="1" dirty="0" smtClean="0"/>
              <a:t>1 severe exacerbation in the past 12 months</a:t>
            </a:r>
          </a:p>
          <a:p>
            <a:pPr marL="742950" lvl="1" indent="-285750">
              <a:buFont typeface="Arial" charset="0"/>
              <a:buChar char="•"/>
            </a:pPr>
            <a:r>
              <a:rPr lang="en-US" sz="2000" dirty="0" smtClean="0"/>
              <a:t>Blood eosinophilia</a:t>
            </a:r>
          </a:p>
          <a:p>
            <a:pPr marL="742950" lvl="1" indent="-285750">
              <a:buFont typeface="Arial" charset="0"/>
              <a:buChar char="•"/>
            </a:pPr>
            <a:r>
              <a:rPr lang="en-US" sz="2000" dirty="0" smtClean="0"/>
              <a:t>Elevated </a:t>
            </a:r>
            <a:r>
              <a:rPr lang="en-US" sz="2000" dirty="0" err="1" smtClean="0"/>
              <a:t>FeNO</a:t>
            </a:r>
            <a:r>
              <a:rPr lang="en-US" sz="2000" dirty="0" smtClean="0"/>
              <a:t> in adults with allergic asthma taking ICS                              </a:t>
            </a:r>
            <a:endParaRPr lang="en-US" sz="2000" dirty="0">
              <a:effectLst/>
            </a:endParaRPr>
          </a:p>
        </p:txBody>
      </p:sp>
    </p:spTree>
    <p:extLst>
      <p:ext uri="{BB962C8B-B14F-4D97-AF65-F5344CB8AC3E}">
        <p14:creationId xmlns:p14="http://schemas.microsoft.com/office/powerpoint/2010/main" val="97564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429963"/>
            <a:ext cx="10972800" cy="677108"/>
          </a:xfrm>
        </p:spPr>
        <p:txBody>
          <a:bodyPr/>
          <a:lstStyle/>
          <a:p>
            <a:pPr algn="ctr"/>
            <a:r>
              <a:rPr lang="en-US" sz="4400" b="1" dirty="0" smtClean="0"/>
              <a:t>GOALS OF ASTHMA MANAGEMENT</a:t>
            </a:r>
            <a:endParaRPr lang="en-US" sz="4400" b="1" dirty="0"/>
          </a:p>
        </p:txBody>
      </p:sp>
      <p:grpSp>
        <p:nvGrpSpPr>
          <p:cNvPr id="4" name="Group 3">
            <a:extLst>
              <a:ext uri="{FF2B5EF4-FFF2-40B4-BE49-F238E27FC236}">
                <a16:creationId xmlns:a16="http://schemas.microsoft.com/office/drawing/2014/main" xmlns="" id="{BB2004D5-A3C2-4895-A087-75DF8CAB7E82}"/>
              </a:ext>
            </a:extLst>
          </p:cNvPr>
          <p:cNvGrpSpPr>
            <a:grpSpLocks/>
          </p:cNvGrpSpPr>
          <p:nvPr/>
        </p:nvGrpSpPr>
        <p:grpSpPr bwMode="auto">
          <a:xfrm>
            <a:off x="609600" y="1603908"/>
            <a:ext cx="11239500" cy="2739492"/>
            <a:chOff x="501206" y="2744012"/>
            <a:chExt cx="8225774" cy="1834145"/>
          </a:xfrm>
        </p:grpSpPr>
        <p:sp>
          <p:nvSpPr>
            <p:cNvPr id="5" name="Freeform 4">
              <a:extLst>
                <a:ext uri="{FF2B5EF4-FFF2-40B4-BE49-F238E27FC236}">
                  <a16:creationId xmlns:a16="http://schemas.microsoft.com/office/drawing/2014/main" xmlns="" id="{DEC5F28C-B424-4B13-BAA6-F015C28F9DFC}"/>
                </a:ext>
              </a:extLst>
            </p:cNvPr>
            <p:cNvSpPr/>
            <p:nvPr/>
          </p:nvSpPr>
          <p:spPr>
            <a:xfrm>
              <a:off x="501206" y="2744012"/>
              <a:ext cx="1834145" cy="1834145"/>
            </a:xfrm>
            <a:custGeom>
              <a:avLst/>
              <a:gdLst>
                <a:gd name="connsiteX0" fmla="*/ 0 w 1834145"/>
                <a:gd name="connsiteY0" fmla="*/ 917073 h 1834145"/>
                <a:gd name="connsiteX1" fmla="*/ 917073 w 1834145"/>
                <a:gd name="connsiteY1" fmla="*/ 0 h 1834145"/>
                <a:gd name="connsiteX2" fmla="*/ 1834146 w 1834145"/>
                <a:gd name="connsiteY2" fmla="*/ 917073 h 1834145"/>
                <a:gd name="connsiteX3" fmla="*/ 917073 w 1834145"/>
                <a:gd name="connsiteY3" fmla="*/ 1834146 h 1834145"/>
                <a:gd name="connsiteX4" fmla="*/ 0 w 1834145"/>
                <a:gd name="connsiteY4" fmla="*/ 917073 h 1834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145" h="1834145">
                  <a:moveTo>
                    <a:pt x="0" y="917073"/>
                  </a:moveTo>
                  <a:cubicBezTo>
                    <a:pt x="0" y="410588"/>
                    <a:pt x="410588" y="0"/>
                    <a:pt x="917073" y="0"/>
                  </a:cubicBezTo>
                  <a:cubicBezTo>
                    <a:pt x="1423558" y="0"/>
                    <a:pt x="1834146" y="410588"/>
                    <a:pt x="1834146" y="917073"/>
                  </a:cubicBezTo>
                  <a:cubicBezTo>
                    <a:pt x="1834146" y="1423558"/>
                    <a:pt x="1423558" y="1834146"/>
                    <a:pt x="917073" y="1834146"/>
                  </a:cubicBezTo>
                  <a:cubicBezTo>
                    <a:pt x="410588" y="1834146"/>
                    <a:pt x="0" y="1423558"/>
                    <a:pt x="0" y="917073"/>
                  </a:cubicBezTo>
                  <a:close/>
                </a:path>
              </a:pathLst>
            </a:custGeom>
            <a:solidFill>
              <a:srgbClr val="FF0909"/>
            </a:solidFill>
            <a:scene3d>
              <a:camera prst="orthographicFront"/>
              <a:lightRig rig="threePt" dir="t">
                <a:rot lat="0" lon="0" rev="7500000"/>
              </a:lightRig>
            </a:scene3d>
            <a:sp3d contourW="6350">
              <a:bevelT h="12700"/>
              <a:contourClr>
                <a:schemeClr val="accent5">
                  <a:shade val="30000"/>
                  <a:satMod val="130000"/>
                </a:schemeClr>
              </a:contourClr>
            </a:sp3d>
          </p:spPr>
          <p:style>
            <a:lnRef idx="0">
              <a:schemeClr val="accent5"/>
            </a:lnRef>
            <a:fillRef idx="3">
              <a:schemeClr val="accent5"/>
            </a:fillRef>
            <a:effectRef idx="3">
              <a:schemeClr val="accent5"/>
            </a:effectRef>
            <a:fontRef idx="minor">
              <a:schemeClr val="lt1"/>
            </a:fontRef>
          </p:style>
          <p:txBody>
            <a:bodyPr lIns="196003" tIns="196003" rIns="196003" bIns="196003" spcCol="1270" anchor="ctr"/>
            <a:lstStyle/>
            <a:p>
              <a:pPr algn="ctr" defTabSz="592682">
                <a:lnSpc>
                  <a:spcPct val="90000"/>
                </a:lnSpc>
                <a:spcAft>
                  <a:spcPct val="35000"/>
                </a:spcAft>
                <a:defRPr/>
              </a:pPr>
              <a:r>
                <a:rPr lang="en-US" dirty="0" smtClean="0">
                  <a:solidFill>
                    <a:prstClr val="white"/>
                  </a:solidFill>
                  <a:effectLst>
                    <a:outerShdw blurRad="50800" dist="38100" dir="2700000" algn="tl" rotWithShape="0">
                      <a:srgbClr val="000000">
                        <a:alpha val="43000"/>
                      </a:srgbClr>
                    </a:outerShdw>
                  </a:effectLst>
                  <a:latin typeface="+mj-lt"/>
                  <a:cs typeface="Arial"/>
                </a:rPr>
                <a:t>Achieve </a:t>
              </a:r>
              <a:r>
                <a:rPr lang="en-US" b="1" dirty="0" smtClean="0">
                  <a:solidFill>
                    <a:srgbClr val="FFFF00"/>
                  </a:solidFill>
                  <a:effectLst>
                    <a:outerShdw blurRad="50800" dist="38100" dir="2700000" algn="tl" rotWithShape="0">
                      <a:srgbClr val="000000">
                        <a:alpha val="43000"/>
                      </a:srgbClr>
                    </a:outerShdw>
                  </a:effectLst>
                  <a:latin typeface="+mj-lt"/>
                  <a:cs typeface="Arial"/>
                </a:rPr>
                <a:t>good symptom</a:t>
              </a:r>
              <a:endParaRPr lang="en-US" b="1" dirty="0">
                <a:solidFill>
                  <a:srgbClr val="FFFF00"/>
                </a:solidFill>
                <a:effectLst>
                  <a:outerShdw blurRad="50800" dist="38100" dir="2700000" algn="tl" rotWithShape="0">
                    <a:srgbClr val="000000">
                      <a:alpha val="43000"/>
                    </a:srgbClr>
                  </a:outerShdw>
                </a:effectLst>
                <a:latin typeface="+mj-lt"/>
                <a:cs typeface="Arial"/>
              </a:endParaRPr>
            </a:p>
            <a:p>
              <a:pPr algn="ctr" defTabSz="592682">
                <a:lnSpc>
                  <a:spcPct val="90000"/>
                </a:lnSpc>
                <a:spcAft>
                  <a:spcPct val="35000"/>
                </a:spcAft>
                <a:defRPr/>
              </a:pPr>
              <a:r>
                <a:rPr lang="en-US" b="1" dirty="0" smtClean="0">
                  <a:solidFill>
                    <a:srgbClr val="FFFF00"/>
                  </a:solidFill>
                  <a:effectLst>
                    <a:outerShdw blurRad="50800" dist="38100" dir="2700000" algn="tl" rotWithShape="0">
                      <a:srgbClr val="000000">
                        <a:alpha val="43000"/>
                      </a:srgbClr>
                    </a:outerShdw>
                  </a:effectLst>
                  <a:latin typeface="+mj-lt"/>
                  <a:cs typeface="Arial"/>
                </a:rPr>
                <a:t>control</a:t>
              </a:r>
              <a:endParaRPr lang="en-US" dirty="0">
                <a:solidFill>
                  <a:prstClr val="white"/>
                </a:solidFill>
                <a:effectLst>
                  <a:outerShdw blurRad="50800" dist="38100" dir="2700000" algn="tl" rotWithShape="0">
                    <a:srgbClr val="000000">
                      <a:alpha val="43000"/>
                    </a:srgbClr>
                  </a:outerShdw>
                </a:effectLst>
                <a:latin typeface="+mj-lt"/>
                <a:cs typeface="Arial"/>
              </a:endParaRPr>
            </a:p>
          </p:txBody>
        </p:sp>
        <p:sp>
          <p:nvSpPr>
            <p:cNvPr id="6" name="Freeform 5">
              <a:extLst>
                <a:ext uri="{FF2B5EF4-FFF2-40B4-BE49-F238E27FC236}">
                  <a16:creationId xmlns:a16="http://schemas.microsoft.com/office/drawing/2014/main" xmlns="" id="{F62D5746-5180-425D-B254-B07E37975AA9}"/>
                </a:ext>
              </a:extLst>
            </p:cNvPr>
            <p:cNvSpPr/>
            <p:nvPr/>
          </p:nvSpPr>
          <p:spPr>
            <a:xfrm>
              <a:off x="2484284" y="3129182"/>
              <a:ext cx="1063804" cy="1063804"/>
            </a:xfrm>
            <a:custGeom>
              <a:avLst/>
              <a:gdLst>
                <a:gd name="connsiteX0" fmla="*/ 141007 w 1063804"/>
                <a:gd name="connsiteY0" fmla="*/ 406799 h 1063804"/>
                <a:gd name="connsiteX1" fmla="*/ 406799 w 1063804"/>
                <a:gd name="connsiteY1" fmla="*/ 406799 h 1063804"/>
                <a:gd name="connsiteX2" fmla="*/ 406799 w 1063804"/>
                <a:gd name="connsiteY2" fmla="*/ 141007 h 1063804"/>
                <a:gd name="connsiteX3" fmla="*/ 657005 w 1063804"/>
                <a:gd name="connsiteY3" fmla="*/ 141007 h 1063804"/>
                <a:gd name="connsiteX4" fmla="*/ 657005 w 1063804"/>
                <a:gd name="connsiteY4" fmla="*/ 406799 h 1063804"/>
                <a:gd name="connsiteX5" fmla="*/ 922797 w 1063804"/>
                <a:gd name="connsiteY5" fmla="*/ 406799 h 1063804"/>
                <a:gd name="connsiteX6" fmla="*/ 922797 w 1063804"/>
                <a:gd name="connsiteY6" fmla="*/ 657005 h 1063804"/>
                <a:gd name="connsiteX7" fmla="*/ 657005 w 1063804"/>
                <a:gd name="connsiteY7" fmla="*/ 657005 h 1063804"/>
                <a:gd name="connsiteX8" fmla="*/ 657005 w 1063804"/>
                <a:gd name="connsiteY8" fmla="*/ 922797 h 1063804"/>
                <a:gd name="connsiteX9" fmla="*/ 406799 w 1063804"/>
                <a:gd name="connsiteY9" fmla="*/ 922797 h 1063804"/>
                <a:gd name="connsiteX10" fmla="*/ 406799 w 1063804"/>
                <a:gd name="connsiteY10" fmla="*/ 657005 h 1063804"/>
                <a:gd name="connsiteX11" fmla="*/ 141007 w 1063804"/>
                <a:gd name="connsiteY11" fmla="*/ 657005 h 1063804"/>
                <a:gd name="connsiteX12" fmla="*/ 141007 w 1063804"/>
                <a:gd name="connsiteY12" fmla="*/ 406799 h 106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3804" h="1063804">
                  <a:moveTo>
                    <a:pt x="141007" y="406799"/>
                  </a:moveTo>
                  <a:lnTo>
                    <a:pt x="406799" y="406799"/>
                  </a:lnTo>
                  <a:lnTo>
                    <a:pt x="406799" y="141007"/>
                  </a:lnTo>
                  <a:lnTo>
                    <a:pt x="657005" y="141007"/>
                  </a:lnTo>
                  <a:lnTo>
                    <a:pt x="657005" y="406799"/>
                  </a:lnTo>
                  <a:lnTo>
                    <a:pt x="922797" y="406799"/>
                  </a:lnTo>
                  <a:lnTo>
                    <a:pt x="922797" y="657005"/>
                  </a:lnTo>
                  <a:lnTo>
                    <a:pt x="657005" y="657005"/>
                  </a:lnTo>
                  <a:lnTo>
                    <a:pt x="657005" y="922797"/>
                  </a:lnTo>
                  <a:lnTo>
                    <a:pt x="406799" y="922797"/>
                  </a:lnTo>
                  <a:lnTo>
                    <a:pt x="406799" y="657005"/>
                  </a:lnTo>
                  <a:lnTo>
                    <a:pt x="141007" y="657005"/>
                  </a:lnTo>
                  <a:lnTo>
                    <a:pt x="141007" y="406799"/>
                  </a:lnTo>
                  <a:close/>
                </a:path>
              </a:pathLst>
            </a:cu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lIns="94004" tIns="271199" rIns="94004" bIns="271199" spcCol="1270" anchor="ctr"/>
            <a:lstStyle/>
            <a:p>
              <a:pPr defTabSz="503780">
                <a:lnSpc>
                  <a:spcPct val="90000"/>
                </a:lnSpc>
                <a:spcAft>
                  <a:spcPct val="35000"/>
                </a:spcAft>
                <a:defRPr/>
              </a:pPr>
              <a:endParaRPr lang="en-US" sz="1134">
                <a:solidFill>
                  <a:prstClr val="white"/>
                </a:solidFill>
                <a:effectLst>
                  <a:outerShdw blurRad="50800" dist="38100" dir="2700000" algn="tl" rotWithShape="0">
                    <a:srgbClr val="000000">
                      <a:alpha val="43000"/>
                    </a:srgbClr>
                  </a:outerShdw>
                </a:effectLst>
                <a:latin typeface="Arial"/>
              </a:endParaRPr>
            </a:p>
          </p:txBody>
        </p:sp>
        <p:sp>
          <p:nvSpPr>
            <p:cNvPr id="7" name="Freeform 7">
              <a:extLst>
                <a:ext uri="{FF2B5EF4-FFF2-40B4-BE49-F238E27FC236}">
                  <a16:creationId xmlns:a16="http://schemas.microsoft.com/office/drawing/2014/main" xmlns="" id="{141316DD-4CB1-455B-9111-E4DDF4265DBA}"/>
                </a:ext>
              </a:extLst>
            </p:cNvPr>
            <p:cNvSpPr/>
            <p:nvPr/>
          </p:nvSpPr>
          <p:spPr>
            <a:xfrm>
              <a:off x="3697020" y="2744012"/>
              <a:ext cx="1834145" cy="1834145"/>
            </a:xfrm>
            <a:custGeom>
              <a:avLst/>
              <a:gdLst>
                <a:gd name="connsiteX0" fmla="*/ 0 w 1834145"/>
                <a:gd name="connsiteY0" fmla="*/ 917073 h 1834145"/>
                <a:gd name="connsiteX1" fmla="*/ 917073 w 1834145"/>
                <a:gd name="connsiteY1" fmla="*/ 0 h 1834145"/>
                <a:gd name="connsiteX2" fmla="*/ 1834146 w 1834145"/>
                <a:gd name="connsiteY2" fmla="*/ 917073 h 1834145"/>
                <a:gd name="connsiteX3" fmla="*/ 917073 w 1834145"/>
                <a:gd name="connsiteY3" fmla="*/ 1834146 h 1834145"/>
                <a:gd name="connsiteX4" fmla="*/ 0 w 1834145"/>
                <a:gd name="connsiteY4" fmla="*/ 917073 h 1834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145" h="1834145">
                  <a:moveTo>
                    <a:pt x="0" y="917073"/>
                  </a:moveTo>
                  <a:cubicBezTo>
                    <a:pt x="0" y="410588"/>
                    <a:pt x="410588" y="0"/>
                    <a:pt x="917073" y="0"/>
                  </a:cubicBezTo>
                  <a:cubicBezTo>
                    <a:pt x="1423558" y="0"/>
                    <a:pt x="1834146" y="410588"/>
                    <a:pt x="1834146" y="917073"/>
                  </a:cubicBezTo>
                  <a:cubicBezTo>
                    <a:pt x="1834146" y="1423558"/>
                    <a:pt x="1423558" y="1834146"/>
                    <a:pt x="917073" y="1834146"/>
                  </a:cubicBezTo>
                  <a:cubicBezTo>
                    <a:pt x="410588" y="1834146"/>
                    <a:pt x="0" y="1423558"/>
                    <a:pt x="0" y="917073"/>
                  </a:cubicBezTo>
                  <a:close/>
                </a:path>
              </a:pathLst>
            </a:custGeom>
            <a:solidFill>
              <a:srgbClr val="FFC000"/>
            </a:solidFill>
            <a:scene3d>
              <a:camera prst="orthographicFront"/>
              <a:lightRig rig="threePt" dir="t">
                <a:rot lat="0" lon="0" rev="7500000"/>
              </a:lightRig>
            </a:scene3d>
            <a:sp3d contourW="6350">
              <a:bevelT h="12700"/>
              <a:contourClr>
                <a:schemeClr val="accent6">
                  <a:shade val="30000"/>
                  <a:satMod val="130000"/>
                </a:schemeClr>
              </a:contourClr>
            </a:sp3d>
          </p:spPr>
          <p:style>
            <a:lnRef idx="0">
              <a:schemeClr val="accent6"/>
            </a:lnRef>
            <a:fillRef idx="3">
              <a:schemeClr val="accent6"/>
            </a:fillRef>
            <a:effectRef idx="3">
              <a:schemeClr val="accent6"/>
            </a:effectRef>
            <a:fontRef idx="minor">
              <a:schemeClr val="lt1"/>
            </a:fontRef>
          </p:style>
          <p:txBody>
            <a:bodyPr lIns="196003" tIns="196003" rIns="196003" bIns="196003" spcCol="1270" anchor="ctr"/>
            <a:lstStyle/>
            <a:p>
              <a:pPr algn="ctr" defTabSz="592682">
                <a:lnSpc>
                  <a:spcPct val="90000"/>
                </a:lnSpc>
                <a:spcAft>
                  <a:spcPct val="35000"/>
                </a:spcAft>
                <a:defRPr/>
              </a:pPr>
              <a:r>
                <a:rPr lang="en-US" dirty="0" smtClean="0">
                  <a:solidFill>
                    <a:schemeClr val="tx1"/>
                  </a:solidFill>
                  <a:effectLst>
                    <a:outerShdw blurRad="50800" dist="38100" dir="2700000" algn="tl" rotWithShape="0">
                      <a:srgbClr val="000000">
                        <a:alpha val="43000"/>
                      </a:srgbClr>
                    </a:outerShdw>
                  </a:effectLst>
                  <a:latin typeface="+mj-lt"/>
                  <a:cs typeface="Arial"/>
                </a:rPr>
                <a:t>Minimize </a:t>
              </a:r>
              <a:r>
                <a:rPr lang="en-US" b="1" dirty="0">
                  <a:solidFill>
                    <a:srgbClr val="C00000"/>
                  </a:solidFill>
                  <a:effectLst>
                    <a:outerShdw blurRad="50800" dist="38100" dir="2700000" algn="tl" rotWithShape="0">
                      <a:srgbClr val="000000">
                        <a:alpha val="43000"/>
                      </a:srgbClr>
                    </a:outerShdw>
                  </a:effectLst>
                  <a:latin typeface="+mj-lt"/>
                  <a:cs typeface="Arial"/>
                </a:rPr>
                <a:t>future </a:t>
              </a:r>
              <a:r>
                <a:rPr lang="en-US" b="1" dirty="0" smtClean="0">
                  <a:solidFill>
                    <a:srgbClr val="C00000"/>
                  </a:solidFill>
                  <a:effectLst>
                    <a:outerShdw blurRad="50800" dist="38100" dir="2700000" algn="tl" rotWithShape="0">
                      <a:srgbClr val="000000">
                        <a:alpha val="43000"/>
                      </a:srgbClr>
                    </a:outerShdw>
                  </a:effectLst>
                  <a:latin typeface="+mj-lt"/>
                  <a:cs typeface="Arial"/>
                </a:rPr>
                <a:t>risks </a:t>
              </a:r>
            </a:p>
            <a:p>
              <a:pPr marL="285750" indent="-285750" defTabSz="592682">
                <a:lnSpc>
                  <a:spcPct val="90000"/>
                </a:lnSpc>
                <a:spcAft>
                  <a:spcPct val="35000"/>
                </a:spcAft>
                <a:buFont typeface="Arial" charset="0"/>
                <a:buChar char="•"/>
                <a:defRPr/>
              </a:pPr>
              <a:r>
                <a:rPr lang="en-US" sz="1400" dirty="0">
                  <a:solidFill>
                    <a:schemeClr val="tx1"/>
                  </a:solidFill>
                  <a:effectLst>
                    <a:outerShdw blurRad="50800" dist="38100" dir="2700000" algn="tl" rotWithShape="0">
                      <a:srgbClr val="000000">
                        <a:alpha val="43000"/>
                      </a:srgbClr>
                    </a:outerShdw>
                  </a:effectLst>
                  <a:latin typeface="+mj-lt"/>
                  <a:cs typeface="Arial"/>
                </a:rPr>
                <a:t>A</a:t>
              </a:r>
              <a:r>
                <a:rPr lang="en-US" sz="1400" dirty="0" smtClean="0">
                  <a:solidFill>
                    <a:schemeClr val="tx1"/>
                  </a:solidFill>
                  <a:effectLst>
                    <a:outerShdw blurRad="50800" dist="38100" dir="2700000" algn="tl" rotWithShape="0">
                      <a:srgbClr val="000000">
                        <a:alpha val="43000"/>
                      </a:srgbClr>
                    </a:outerShdw>
                  </a:effectLst>
                  <a:latin typeface="+mj-lt"/>
                  <a:cs typeface="Arial"/>
                </a:rPr>
                <a:t>sthma-related mortality</a:t>
              </a:r>
            </a:p>
            <a:p>
              <a:pPr marL="285750" indent="-285750" defTabSz="592682">
                <a:lnSpc>
                  <a:spcPct val="90000"/>
                </a:lnSpc>
                <a:spcAft>
                  <a:spcPct val="35000"/>
                </a:spcAft>
                <a:buFont typeface="Arial" charset="0"/>
                <a:buChar char="•"/>
                <a:defRPr/>
              </a:pPr>
              <a:r>
                <a:rPr lang="en-US" sz="1400" dirty="0" smtClean="0">
                  <a:solidFill>
                    <a:schemeClr val="tx1"/>
                  </a:solidFill>
                  <a:effectLst>
                    <a:outerShdw blurRad="50800" dist="38100" dir="2700000" algn="tl" rotWithShape="0">
                      <a:srgbClr val="000000">
                        <a:alpha val="43000"/>
                      </a:srgbClr>
                    </a:outerShdw>
                  </a:effectLst>
                  <a:latin typeface="+mj-lt"/>
                  <a:cs typeface="Arial"/>
                </a:rPr>
                <a:t>Exacerbations</a:t>
              </a:r>
            </a:p>
            <a:p>
              <a:pPr marL="285750" indent="-285750" defTabSz="592682">
                <a:lnSpc>
                  <a:spcPct val="90000"/>
                </a:lnSpc>
                <a:spcAft>
                  <a:spcPct val="35000"/>
                </a:spcAft>
                <a:buFont typeface="Arial" charset="0"/>
                <a:buChar char="•"/>
                <a:defRPr/>
              </a:pPr>
              <a:r>
                <a:rPr lang="en-US" sz="1400" dirty="0">
                  <a:solidFill>
                    <a:schemeClr val="tx1"/>
                  </a:solidFill>
                  <a:effectLst>
                    <a:outerShdw blurRad="50800" dist="38100" dir="2700000" algn="tl" rotWithShape="0">
                      <a:srgbClr val="000000">
                        <a:alpha val="43000"/>
                      </a:srgbClr>
                    </a:outerShdw>
                  </a:effectLst>
                  <a:latin typeface="+mj-lt"/>
                  <a:cs typeface="Arial"/>
                </a:rPr>
                <a:t>P</a:t>
              </a:r>
              <a:r>
                <a:rPr lang="en-US" sz="1400" dirty="0" smtClean="0">
                  <a:solidFill>
                    <a:schemeClr val="tx1"/>
                  </a:solidFill>
                  <a:effectLst>
                    <a:outerShdw blurRad="50800" dist="38100" dir="2700000" algn="tl" rotWithShape="0">
                      <a:srgbClr val="000000">
                        <a:alpha val="43000"/>
                      </a:srgbClr>
                    </a:outerShdw>
                  </a:effectLst>
                  <a:latin typeface="+mj-lt"/>
                  <a:cs typeface="Arial"/>
                </a:rPr>
                <a:t>ersistent airflow limitation </a:t>
              </a:r>
            </a:p>
            <a:p>
              <a:pPr marL="285750" indent="-285750" defTabSz="592682">
                <a:lnSpc>
                  <a:spcPct val="90000"/>
                </a:lnSpc>
                <a:spcAft>
                  <a:spcPct val="35000"/>
                </a:spcAft>
                <a:buFont typeface="Arial" charset="0"/>
                <a:buChar char="•"/>
                <a:defRPr/>
              </a:pPr>
              <a:r>
                <a:rPr lang="en-US" sz="1400" dirty="0" smtClean="0">
                  <a:solidFill>
                    <a:schemeClr val="tx1"/>
                  </a:solidFill>
                  <a:effectLst>
                    <a:outerShdw blurRad="50800" dist="38100" dir="2700000" algn="tl" rotWithShape="0">
                      <a:srgbClr val="000000">
                        <a:alpha val="43000"/>
                      </a:srgbClr>
                    </a:outerShdw>
                  </a:effectLst>
                  <a:latin typeface="+mj-lt"/>
                  <a:cs typeface="Arial"/>
                </a:rPr>
                <a:t>Treatment side effects</a:t>
              </a:r>
              <a:endParaRPr lang="en-US" sz="1400" dirty="0">
                <a:solidFill>
                  <a:schemeClr val="tx1"/>
                </a:solidFill>
                <a:effectLst>
                  <a:outerShdw blurRad="50800" dist="38100" dir="2700000" algn="tl" rotWithShape="0">
                    <a:srgbClr val="000000">
                      <a:alpha val="43000"/>
                    </a:srgbClr>
                  </a:outerShdw>
                </a:effectLst>
                <a:latin typeface="+mj-lt"/>
                <a:cs typeface="Arial"/>
              </a:endParaRPr>
            </a:p>
          </p:txBody>
        </p:sp>
        <p:sp>
          <p:nvSpPr>
            <p:cNvPr id="8" name="Freeform 8">
              <a:extLst>
                <a:ext uri="{FF2B5EF4-FFF2-40B4-BE49-F238E27FC236}">
                  <a16:creationId xmlns:a16="http://schemas.microsoft.com/office/drawing/2014/main" xmlns="" id="{F7FEA164-E7ED-4BD3-B167-D7669B85F2EB}"/>
                </a:ext>
              </a:extLst>
            </p:cNvPr>
            <p:cNvSpPr/>
            <p:nvPr/>
          </p:nvSpPr>
          <p:spPr>
            <a:xfrm>
              <a:off x="5680098" y="3129182"/>
              <a:ext cx="1063804" cy="1063804"/>
            </a:xfrm>
            <a:custGeom>
              <a:avLst/>
              <a:gdLst>
                <a:gd name="connsiteX0" fmla="*/ 141007 w 1063804"/>
                <a:gd name="connsiteY0" fmla="*/ 219144 h 1063804"/>
                <a:gd name="connsiteX1" fmla="*/ 922797 w 1063804"/>
                <a:gd name="connsiteY1" fmla="*/ 219144 h 1063804"/>
                <a:gd name="connsiteX2" fmla="*/ 922797 w 1063804"/>
                <a:gd name="connsiteY2" fmla="*/ 469350 h 1063804"/>
                <a:gd name="connsiteX3" fmla="*/ 141007 w 1063804"/>
                <a:gd name="connsiteY3" fmla="*/ 469350 h 1063804"/>
                <a:gd name="connsiteX4" fmla="*/ 141007 w 1063804"/>
                <a:gd name="connsiteY4" fmla="*/ 219144 h 1063804"/>
                <a:gd name="connsiteX5" fmla="*/ 141007 w 1063804"/>
                <a:gd name="connsiteY5" fmla="*/ 594454 h 1063804"/>
                <a:gd name="connsiteX6" fmla="*/ 922797 w 1063804"/>
                <a:gd name="connsiteY6" fmla="*/ 594454 h 1063804"/>
                <a:gd name="connsiteX7" fmla="*/ 922797 w 1063804"/>
                <a:gd name="connsiteY7" fmla="*/ 844660 h 1063804"/>
                <a:gd name="connsiteX8" fmla="*/ 141007 w 1063804"/>
                <a:gd name="connsiteY8" fmla="*/ 844660 h 1063804"/>
                <a:gd name="connsiteX9" fmla="*/ 141007 w 1063804"/>
                <a:gd name="connsiteY9" fmla="*/ 594454 h 106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804" h="1063804">
                  <a:moveTo>
                    <a:pt x="141007" y="219144"/>
                  </a:moveTo>
                  <a:lnTo>
                    <a:pt x="922797" y="219144"/>
                  </a:lnTo>
                  <a:lnTo>
                    <a:pt x="922797" y="469350"/>
                  </a:lnTo>
                  <a:lnTo>
                    <a:pt x="141007" y="469350"/>
                  </a:lnTo>
                  <a:lnTo>
                    <a:pt x="141007" y="219144"/>
                  </a:lnTo>
                  <a:close/>
                  <a:moveTo>
                    <a:pt x="141007" y="594454"/>
                  </a:moveTo>
                  <a:lnTo>
                    <a:pt x="922797" y="594454"/>
                  </a:lnTo>
                  <a:lnTo>
                    <a:pt x="922797" y="844660"/>
                  </a:lnTo>
                  <a:lnTo>
                    <a:pt x="141007" y="844660"/>
                  </a:lnTo>
                  <a:lnTo>
                    <a:pt x="141007" y="594454"/>
                  </a:lnTo>
                  <a:close/>
                </a:path>
              </a:pathLst>
            </a:cu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lIns="94004" tIns="146096" rIns="94004" bIns="146096" spcCol="1270" anchor="ctr"/>
            <a:lstStyle/>
            <a:p>
              <a:pPr defTabSz="1303899">
                <a:lnSpc>
                  <a:spcPct val="90000"/>
                </a:lnSpc>
                <a:spcAft>
                  <a:spcPct val="35000"/>
                </a:spcAft>
                <a:defRPr/>
              </a:pPr>
              <a:endParaRPr lang="en-US" sz="2934">
                <a:solidFill>
                  <a:prstClr val="white"/>
                </a:solidFill>
                <a:latin typeface="Arial"/>
              </a:endParaRPr>
            </a:p>
          </p:txBody>
        </p:sp>
        <p:sp>
          <p:nvSpPr>
            <p:cNvPr id="9" name="Freeform 9">
              <a:extLst>
                <a:ext uri="{FF2B5EF4-FFF2-40B4-BE49-F238E27FC236}">
                  <a16:creationId xmlns:a16="http://schemas.microsoft.com/office/drawing/2014/main" xmlns="" id="{759A0BFC-BF88-43B1-A909-B1A9B2300406}"/>
                </a:ext>
              </a:extLst>
            </p:cNvPr>
            <p:cNvSpPr/>
            <p:nvPr/>
          </p:nvSpPr>
          <p:spPr>
            <a:xfrm>
              <a:off x="6892835" y="2744012"/>
              <a:ext cx="1834145" cy="1834145"/>
            </a:xfrm>
            <a:custGeom>
              <a:avLst/>
              <a:gdLst>
                <a:gd name="connsiteX0" fmla="*/ 0 w 1834145"/>
                <a:gd name="connsiteY0" fmla="*/ 917073 h 1834145"/>
                <a:gd name="connsiteX1" fmla="*/ 917073 w 1834145"/>
                <a:gd name="connsiteY1" fmla="*/ 0 h 1834145"/>
                <a:gd name="connsiteX2" fmla="*/ 1834146 w 1834145"/>
                <a:gd name="connsiteY2" fmla="*/ 917073 h 1834145"/>
                <a:gd name="connsiteX3" fmla="*/ 917073 w 1834145"/>
                <a:gd name="connsiteY3" fmla="*/ 1834146 h 1834145"/>
                <a:gd name="connsiteX4" fmla="*/ 0 w 1834145"/>
                <a:gd name="connsiteY4" fmla="*/ 917073 h 1834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145" h="1834145">
                  <a:moveTo>
                    <a:pt x="0" y="917073"/>
                  </a:moveTo>
                  <a:cubicBezTo>
                    <a:pt x="0" y="410588"/>
                    <a:pt x="410588" y="0"/>
                    <a:pt x="917073" y="0"/>
                  </a:cubicBezTo>
                  <a:cubicBezTo>
                    <a:pt x="1423558" y="0"/>
                    <a:pt x="1834146" y="410588"/>
                    <a:pt x="1834146" y="917073"/>
                  </a:cubicBezTo>
                  <a:cubicBezTo>
                    <a:pt x="1834146" y="1423558"/>
                    <a:pt x="1423558" y="1834146"/>
                    <a:pt x="917073" y="1834146"/>
                  </a:cubicBezTo>
                  <a:cubicBezTo>
                    <a:pt x="410588" y="1834146"/>
                    <a:pt x="0" y="1423558"/>
                    <a:pt x="0" y="917073"/>
                  </a:cubicBezTo>
                  <a:close/>
                </a:path>
              </a:pathLst>
            </a:custGeom>
            <a:solidFill>
              <a:srgbClr val="C00000"/>
            </a:solidFill>
            <a:scene3d>
              <a:camera prst="orthographicFront"/>
              <a:lightRig rig="threePt" dir="t">
                <a:rot lat="0" lon="0" rev="7500000"/>
              </a:lightRig>
            </a:scene3d>
            <a:sp3d contourW="6350">
              <a:bevelT h="12700"/>
              <a:contourClr>
                <a:schemeClr val="accent2">
                  <a:shade val="30000"/>
                  <a:satMod val="130000"/>
                </a:schemeClr>
              </a:contourClr>
            </a:sp3d>
          </p:spPr>
          <p:style>
            <a:lnRef idx="0">
              <a:schemeClr val="accent2"/>
            </a:lnRef>
            <a:fillRef idx="3">
              <a:schemeClr val="accent2"/>
            </a:fillRef>
            <a:effectRef idx="3">
              <a:schemeClr val="accent2"/>
            </a:effectRef>
            <a:fontRef idx="minor">
              <a:schemeClr val="lt1"/>
            </a:fontRef>
          </p:style>
          <p:txBody>
            <a:bodyPr lIns="199390" tIns="199390" rIns="199390" bIns="199390" spcCol="1270" anchor="ctr"/>
            <a:lstStyle/>
            <a:p>
              <a:pPr algn="ctr" defTabSz="711218">
                <a:lnSpc>
                  <a:spcPct val="110000"/>
                </a:lnSpc>
                <a:spcAft>
                  <a:spcPct val="35000"/>
                </a:spcAft>
                <a:defRPr/>
              </a:pPr>
              <a:r>
                <a:rPr lang="en-US" sz="2400" dirty="0">
                  <a:solidFill>
                    <a:prstClr val="white"/>
                  </a:solidFill>
                  <a:effectLst>
                    <a:outerShdw blurRad="50800" dist="38100" dir="2700000" algn="tl" rotWithShape="0">
                      <a:srgbClr val="000000">
                        <a:alpha val="43000"/>
                      </a:srgbClr>
                    </a:outerShdw>
                  </a:effectLst>
                  <a:latin typeface="+mj-lt"/>
                  <a:cs typeface="Arial"/>
                </a:rPr>
                <a:t>Asthma Control</a:t>
              </a:r>
            </a:p>
          </p:txBody>
        </p:sp>
      </p:grpSp>
      <p:sp>
        <p:nvSpPr>
          <p:cNvPr id="10" name="Rectangle 9"/>
          <p:cNvSpPr/>
          <p:nvPr/>
        </p:nvSpPr>
        <p:spPr>
          <a:xfrm>
            <a:off x="1306320" y="4855476"/>
            <a:ext cx="9289714" cy="707886"/>
          </a:xfrm>
          <a:prstGeom prst="rect">
            <a:avLst/>
          </a:prstGeom>
        </p:spPr>
        <p:txBody>
          <a:bodyPr wrap="square">
            <a:spAutoFit/>
          </a:bodyPr>
          <a:lstStyle/>
          <a:p>
            <a:pPr marL="285750" indent="-285750">
              <a:buFont typeface="Arial" charset="0"/>
              <a:buChar char="•"/>
            </a:pPr>
            <a:r>
              <a:rPr lang="en-US" sz="2000" dirty="0" smtClean="0">
                <a:latin typeface="ArialMT" charset="0"/>
              </a:rPr>
              <a:t>The </a:t>
            </a:r>
            <a:r>
              <a:rPr lang="en-US" sz="2000" dirty="0">
                <a:latin typeface="ArialMT" charset="0"/>
              </a:rPr>
              <a:t>patient’s own goals regarding their asthma and its treatment should also be identified. </a:t>
            </a:r>
            <a:endParaRPr lang="en-US" sz="2000" dirty="0">
              <a:effectLst/>
            </a:endParaRPr>
          </a:p>
        </p:txBody>
      </p:sp>
    </p:spTree>
    <p:extLst>
      <p:ext uri="{BB962C8B-B14F-4D97-AF65-F5344CB8AC3E}">
        <p14:creationId xmlns:p14="http://schemas.microsoft.com/office/powerpoint/2010/main" val="1281298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1524000"/>
            <a:ext cx="4648200" cy="4339650"/>
          </a:xfrm>
          <a:prstGeom prst="rect">
            <a:avLst/>
          </a:prstGeom>
          <a:noFill/>
        </p:spPr>
        <p:txBody>
          <a:bodyPr wrap="square" rtlCol="0">
            <a:spAutoFit/>
          </a:bodyPr>
          <a:lstStyle/>
          <a:p>
            <a:pPr marL="285750" indent="-285750">
              <a:buFont typeface="Arial" charset="0"/>
              <a:buChar char="•"/>
            </a:pPr>
            <a:r>
              <a:rPr lang="en-US" sz="2400" b="1" i="1" dirty="0" smtClean="0"/>
              <a:t>Controller medication</a:t>
            </a:r>
          </a:p>
          <a:p>
            <a:pPr marL="742950" lvl="1" indent="-285750">
              <a:buFont typeface="Arial" charset="0"/>
              <a:buChar char="•"/>
            </a:pPr>
            <a:r>
              <a:rPr lang="en-US" dirty="0" smtClean="0"/>
              <a:t>Daily medications for persistent asthma</a:t>
            </a:r>
          </a:p>
          <a:p>
            <a:pPr marL="1200150" lvl="2" indent="-285750">
              <a:buFont typeface="Arial" charset="0"/>
              <a:buChar char="•"/>
            </a:pPr>
            <a:r>
              <a:rPr lang="en-US" dirty="0" smtClean="0"/>
              <a:t>Provides long-term control</a:t>
            </a:r>
          </a:p>
          <a:p>
            <a:pPr marL="1200150" lvl="2" indent="-285750">
              <a:buFont typeface="Arial" charset="0"/>
              <a:buChar char="•"/>
            </a:pPr>
            <a:r>
              <a:rPr lang="en-US" dirty="0" smtClean="0"/>
              <a:t>Mechanism is mostly anti-inflammatory</a:t>
            </a:r>
          </a:p>
          <a:p>
            <a:pPr marL="1200150" lvl="2" indent="-285750">
              <a:buFont typeface="Arial" charset="0"/>
              <a:buChar char="•"/>
            </a:pPr>
            <a:endParaRPr lang="en-US" dirty="0"/>
          </a:p>
          <a:p>
            <a:pPr marL="1200150" lvl="2" indent="-285750">
              <a:buFont typeface="Arial" charset="0"/>
              <a:buChar char="•"/>
            </a:pPr>
            <a:r>
              <a:rPr lang="en-US" dirty="0" smtClean="0"/>
              <a:t>Includes: </a:t>
            </a:r>
          </a:p>
          <a:p>
            <a:pPr marL="1657350" lvl="3" indent="-285750">
              <a:buFont typeface="Arial" charset="0"/>
              <a:buChar char="•"/>
            </a:pPr>
            <a:r>
              <a:rPr lang="en-US" dirty="0" smtClean="0"/>
              <a:t>Inhaled corticosteroids</a:t>
            </a:r>
          </a:p>
          <a:p>
            <a:pPr marL="1657350" lvl="3" indent="-285750">
              <a:buFont typeface="Arial" charset="0"/>
              <a:buChar char="•"/>
            </a:pPr>
            <a:r>
              <a:rPr lang="en-US" dirty="0" smtClean="0"/>
              <a:t>Long acting beta2 agonists</a:t>
            </a:r>
          </a:p>
          <a:p>
            <a:pPr marL="1657350" lvl="3" indent="-285750">
              <a:buFont typeface="Arial" charset="0"/>
              <a:buChar char="•"/>
            </a:pPr>
            <a:r>
              <a:rPr lang="en-US" dirty="0" smtClean="0"/>
              <a:t>Leukotrienes</a:t>
            </a:r>
          </a:p>
          <a:p>
            <a:pPr marL="1657350" lvl="3" indent="-285750">
              <a:buFont typeface="Arial" charset="0"/>
              <a:buChar char="•"/>
            </a:pPr>
            <a:r>
              <a:rPr lang="en-US" dirty="0"/>
              <a:t>S</a:t>
            </a:r>
            <a:r>
              <a:rPr lang="en-US" dirty="0" smtClean="0"/>
              <a:t>ustained-release theophylline</a:t>
            </a:r>
          </a:p>
          <a:p>
            <a:pPr marL="1657350" lvl="3" indent="-285750">
              <a:buFont typeface="Arial" charset="0"/>
              <a:buChar char="•"/>
            </a:pPr>
            <a:r>
              <a:rPr lang="en-US" dirty="0"/>
              <a:t>S</a:t>
            </a:r>
            <a:r>
              <a:rPr lang="en-US" dirty="0" smtClean="0"/>
              <a:t>ystemic glucocorticoids</a:t>
            </a:r>
          </a:p>
          <a:p>
            <a:pPr marL="1657350" lvl="3" indent="-285750">
              <a:buFont typeface="Arial" charset="0"/>
              <a:buChar char="•"/>
            </a:pPr>
            <a:r>
              <a:rPr lang="en-US" dirty="0" smtClean="0"/>
              <a:t>Anti-</a:t>
            </a:r>
            <a:r>
              <a:rPr lang="en-US" dirty="0" err="1" smtClean="0"/>
              <a:t>IgE</a:t>
            </a:r>
            <a:r>
              <a:rPr lang="en-US" dirty="0" smtClean="0"/>
              <a:t> (</a:t>
            </a:r>
            <a:r>
              <a:rPr lang="en-US" dirty="0" err="1" smtClean="0"/>
              <a:t>Omalizumab</a:t>
            </a:r>
            <a:r>
              <a:rPr lang="en-US" dirty="0" smtClean="0"/>
              <a:t>) </a:t>
            </a:r>
          </a:p>
          <a:p>
            <a:pPr marL="285750" indent="-285750">
              <a:buFont typeface="Arial" charset="0"/>
              <a:buChar char="•"/>
            </a:pPr>
            <a:endParaRPr lang="en-US" dirty="0"/>
          </a:p>
        </p:txBody>
      </p:sp>
      <p:sp>
        <p:nvSpPr>
          <p:cNvPr id="4" name="Rectangle 3"/>
          <p:cNvSpPr/>
          <p:nvPr/>
        </p:nvSpPr>
        <p:spPr>
          <a:xfrm>
            <a:off x="6400800" y="1524000"/>
            <a:ext cx="6096000" cy="2123658"/>
          </a:xfrm>
          <a:prstGeom prst="rect">
            <a:avLst/>
          </a:prstGeom>
        </p:spPr>
        <p:txBody>
          <a:bodyPr>
            <a:spAutoFit/>
          </a:bodyPr>
          <a:lstStyle/>
          <a:p>
            <a:pPr marL="285750" indent="-285750">
              <a:buFont typeface="Arial" charset="0"/>
              <a:buChar char="•"/>
            </a:pPr>
            <a:r>
              <a:rPr lang="en-US" sz="2400" b="1" i="1" dirty="0"/>
              <a:t>Reliever medication</a:t>
            </a:r>
          </a:p>
          <a:p>
            <a:pPr marL="742950" lvl="1" indent="-285750">
              <a:buFont typeface="Arial" charset="0"/>
              <a:buChar char="•"/>
            </a:pPr>
            <a:r>
              <a:rPr lang="en-US" dirty="0"/>
              <a:t>Provides quick relief</a:t>
            </a:r>
          </a:p>
          <a:p>
            <a:pPr marL="742950" lvl="1" indent="-285750">
              <a:buFont typeface="Arial" charset="0"/>
              <a:buChar char="•"/>
            </a:pPr>
            <a:r>
              <a:rPr lang="en-US" dirty="0"/>
              <a:t>Given on an as needed basis</a:t>
            </a:r>
          </a:p>
          <a:p>
            <a:pPr marL="742950" lvl="1" indent="-285750">
              <a:buFont typeface="Arial" charset="0"/>
              <a:buChar char="•"/>
            </a:pPr>
            <a:r>
              <a:rPr lang="en-US" dirty="0"/>
              <a:t>Mostly bronchodilators </a:t>
            </a:r>
          </a:p>
          <a:p>
            <a:pPr marL="1200150" lvl="2" indent="-285750">
              <a:buFont typeface="Arial" charset="0"/>
              <a:buChar char="•"/>
            </a:pPr>
            <a:r>
              <a:rPr lang="en-US" dirty="0"/>
              <a:t>Short-acting Beta2 agonists</a:t>
            </a:r>
          </a:p>
          <a:p>
            <a:pPr marL="1200150" lvl="2" indent="-285750">
              <a:buFont typeface="Arial" charset="0"/>
              <a:buChar char="•"/>
            </a:pPr>
            <a:r>
              <a:rPr lang="en-US" dirty="0" err="1"/>
              <a:t>Methylxanthines</a:t>
            </a:r>
            <a:endParaRPr lang="en-US" dirty="0"/>
          </a:p>
          <a:p>
            <a:pPr marL="1200150" lvl="2" indent="-285750">
              <a:buFont typeface="Arial" charset="0"/>
              <a:buChar char="•"/>
            </a:pPr>
            <a:r>
              <a:rPr lang="en-US" dirty="0"/>
              <a:t>Anti-</a:t>
            </a:r>
            <a:r>
              <a:rPr lang="en-US" dirty="0" err="1"/>
              <a:t>cholinergics</a:t>
            </a:r>
            <a:endParaRPr lang="en-US" dirty="0"/>
          </a:p>
        </p:txBody>
      </p:sp>
      <p:sp>
        <p:nvSpPr>
          <p:cNvPr id="5" name="TextBox 4"/>
          <p:cNvSpPr txBox="1"/>
          <p:nvPr/>
        </p:nvSpPr>
        <p:spPr>
          <a:xfrm>
            <a:off x="1066800" y="762000"/>
            <a:ext cx="9753600" cy="584775"/>
          </a:xfrm>
          <a:prstGeom prst="rect">
            <a:avLst/>
          </a:prstGeom>
          <a:noFill/>
        </p:spPr>
        <p:txBody>
          <a:bodyPr wrap="square" rtlCol="0">
            <a:spAutoFit/>
          </a:bodyPr>
          <a:lstStyle/>
          <a:p>
            <a:pPr algn="ctr"/>
            <a:r>
              <a:rPr lang="en-US" sz="3200" b="1" dirty="0" smtClean="0"/>
              <a:t>CONTROLLER vs. RELIEVER MEDICATIONS</a:t>
            </a:r>
          </a:p>
        </p:txBody>
      </p:sp>
    </p:spTree>
    <p:extLst>
      <p:ext uri="{BB962C8B-B14F-4D97-AF65-F5344CB8AC3E}">
        <p14:creationId xmlns:p14="http://schemas.microsoft.com/office/powerpoint/2010/main" val="1578921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 xmlns:a16="http://schemas.microsoft.com/office/drawing/2014/main" id="{8D37DFC8-B984-44C8-BB07-D2885337BA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040517"/>
            <a:ext cx="8610600" cy="5532263"/>
          </a:xfrm>
          <a:prstGeom prst="rect">
            <a:avLst/>
          </a:prstGeom>
        </p:spPr>
      </p:pic>
      <p:pic>
        <p:nvPicPr>
          <p:cNvPr id="4" name="Picture 3">
            <a:extLst>
              <a:ext uri="{FF2B5EF4-FFF2-40B4-BE49-F238E27FC236}">
                <a16:creationId xmlns="" xmlns:a16="http://schemas.microsoft.com/office/drawing/2014/main" id="{45C5619C-FA20-40A6-A277-8B1CBF592D5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2544" y="245535"/>
            <a:ext cx="913707"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 xmlns:a16="http://schemas.microsoft.com/office/drawing/2014/main" id="{BCCD7463-3994-4F13-B216-DCB7C5BE25EE}"/>
              </a:ext>
            </a:extLst>
          </p:cNvPr>
          <p:cNvSpPr txBox="1">
            <a:spLocks noChangeArrowheads="1"/>
          </p:cNvSpPr>
          <p:nvPr/>
        </p:nvSpPr>
        <p:spPr bwMode="auto">
          <a:xfrm>
            <a:off x="229707" y="6588020"/>
            <a:ext cx="3793067"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1467" i="1" dirty="0">
                <a:solidFill>
                  <a:srgbClr val="FFFFFF"/>
                </a:solidFill>
              </a:rPr>
              <a:t>GINA 2020, Box 3-5A</a:t>
            </a:r>
          </a:p>
        </p:txBody>
      </p:sp>
      <p:sp>
        <p:nvSpPr>
          <p:cNvPr id="6" name="Title 1"/>
          <p:cNvSpPr txBox="1">
            <a:spLocks/>
          </p:cNvSpPr>
          <p:nvPr/>
        </p:nvSpPr>
        <p:spPr>
          <a:xfrm>
            <a:off x="229708" y="251383"/>
            <a:ext cx="10131378" cy="936000"/>
          </a:xfrm>
          <a:prstGeom prst="rect">
            <a:avLst/>
          </a:prstGeom>
        </p:spPr>
        <p:txBody>
          <a:bodyPr/>
          <a:lstStyle>
            <a:lvl1pPr>
              <a:defRPr>
                <a:latin typeface="+mj-lt"/>
                <a:ea typeface="+mj-ea"/>
                <a:cs typeface="+mj-cs"/>
              </a:defRPr>
            </a:lvl1pPr>
          </a:lstStyle>
          <a:p>
            <a:r>
              <a:rPr lang="en-US" sz="2800" b="1" kern="0" dirty="0" smtClean="0">
                <a:solidFill>
                  <a:schemeClr val="accent1">
                    <a:lumMod val="50000"/>
                  </a:schemeClr>
                </a:solidFill>
              </a:rPr>
              <a:t>STEPWISE APPROACH IN THE MANAGEMENT OF ASTHMA</a:t>
            </a:r>
            <a:endParaRPr lang="en-US" sz="2800" b="1" kern="0" dirty="0">
              <a:solidFill>
                <a:schemeClr val="accent1">
                  <a:lumMod val="50000"/>
                </a:schemeClr>
              </a:solidFill>
            </a:endParaRPr>
          </a:p>
        </p:txBody>
      </p:sp>
    </p:spTree>
    <p:extLst>
      <p:ext uri="{BB962C8B-B14F-4D97-AF65-F5344CB8AC3E}">
        <p14:creationId xmlns:p14="http://schemas.microsoft.com/office/powerpoint/2010/main" val="3625212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t>STEPWISE APPROACH IN THE MANAGEMENT OF ASTHMA</a:t>
            </a:r>
            <a:endParaRPr lang="en-US" sz="2800" b="1" dirty="0"/>
          </a:p>
        </p:txBody>
      </p:sp>
      <p:sp>
        <p:nvSpPr>
          <p:cNvPr id="3" name="Rectangle 2"/>
          <p:cNvSpPr/>
          <p:nvPr/>
        </p:nvSpPr>
        <p:spPr>
          <a:xfrm>
            <a:off x="1143000" y="1447800"/>
            <a:ext cx="10058400" cy="3785652"/>
          </a:xfrm>
          <a:prstGeom prst="rect">
            <a:avLst/>
          </a:prstGeom>
        </p:spPr>
        <p:txBody>
          <a:bodyPr wrap="square">
            <a:spAutoFit/>
          </a:bodyPr>
          <a:lstStyle/>
          <a:p>
            <a:r>
              <a:rPr lang="en-US" sz="3600" b="1" dirty="0"/>
              <a:t>Step 1 </a:t>
            </a:r>
            <a:endParaRPr lang="en-US" sz="2400" dirty="0"/>
          </a:p>
          <a:p>
            <a:pPr marL="457200" indent="-457200">
              <a:buFont typeface="Arial" charset="0"/>
              <a:buChar char="•"/>
            </a:pPr>
            <a:r>
              <a:rPr lang="en-US" sz="2800" dirty="0" smtClean="0"/>
              <a:t>For patients whose symptoms are </a:t>
            </a:r>
            <a:r>
              <a:rPr lang="en-US" sz="2800" dirty="0"/>
              <a:t>&lt;</a:t>
            </a:r>
            <a:r>
              <a:rPr lang="en-US" sz="2800" dirty="0" smtClean="0"/>
              <a:t> 2x a month</a:t>
            </a:r>
          </a:p>
          <a:p>
            <a:pPr marL="457200" indent="-457200">
              <a:buFont typeface="Arial" charset="0"/>
              <a:buChar char="•"/>
            </a:pPr>
            <a:endParaRPr lang="en-US" sz="2800" dirty="0" smtClean="0"/>
          </a:p>
          <a:p>
            <a:pPr marL="457200" indent="-457200">
              <a:buFont typeface="Arial" charset="0"/>
              <a:buChar char="•"/>
            </a:pPr>
            <a:endParaRPr lang="en-US" sz="3200" dirty="0"/>
          </a:p>
          <a:p>
            <a:pPr marL="457200" indent="-457200">
              <a:buFont typeface="Arial" charset="0"/>
              <a:buChar char="•"/>
            </a:pPr>
            <a:endParaRPr lang="en-US" sz="3200" dirty="0" smtClean="0"/>
          </a:p>
          <a:p>
            <a:pPr marL="457200" indent="-457200">
              <a:buFont typeface="Arial" charset="0"/>
              <a:buChar char="•"/>
            </a:pPr>
            <a:endParaRPr lang="en-US" sz="2800" dirty="0"/>
          </a:p>
          <a:p>
            <a:pPr marL="457200" indent="-457200">
              <a:buFont typeface="Arial" charset="0"/>
              <a:buChar char="•"/>
            </a:pPr>
            <a:endParaRPr lang="en-US" sz="2800" dirty="0"/>
          </a:p>
          <a:p>
            <a:endParaRPr lang="en-US" sz="2800" dirty="0" smtClean="0"/>
          </a:p>
        </p:txBody>
      </p:sp>
      <p:graphicFrame>
        <p:nvGraphicFramePr>
          <p:cNvPr id="4" name="Table 3"/>
          <p:cNvGraphicFramePr>
            <a:graphicFrameLocks noGrp="1"/>
          </p:cNvGraphicFramePr>
          <p:nvPr>
            <p:extLst>
              <p:ext uri="{D42A27DB-BD31-4B8C-83A1-F6EECF244321}">
                <p14:modId xmlns:p14="http://schemas.microsoft.com/office/powerpoint/2010/main" val="896286111"/>
              </p:ext>
            </p:extLst>
          </p:nvPr>
        </p:nvGraphicFramePr>
        <p:xfrm>
          <a:off x="1231396" y="2819400"/>
          <a:ext cx="9970004" cy="2237509"/>
        </p:xfrm>
        <a:graphic>
          <a:graphicData uri="http://schemas.openxmlformats.org/drawingml/2006/table">
            <a:tbl>
              <a:tblPr firstRow="1" bandRow="1">
                <a:tableStyleId>{22838BEF-8BB2-4498-84A7-C5851F593DF1}</a:tableStyleId>
              </a:tblPr>
              <a:tblGrid>
                <a:gridCol w="3817259"/>
                <a:gridCol w="6152745"/>
              </a:tblGrid>
              <a:tr h="810491">
                <a:tc>
                  <a:txBody>
                    <a:bodyPr/>
                    <a:lstStyle/>
                    <a:p>
                      <a:r>
                        <a:rPr lang="en-US" sz="2400" dirty="0" smtClean="0"/>
                        <a:t>PREFERRED CONTROLLER</a:t>
                      </a:r>
                      <a:endParaRPr lang="en-US" sz="2400" dirty="0"/>
                    </a:p>
                  </a:txBody>
                  <a:tcPr/>
                </a:tc>
                <a:tc>
                  <a:txBody>
                    <a:bodyPr/>
                    <a:lstStyle/>
                    <a:p>
                      <a:pPr marL="285750" indent="-285750">
                        <a:buFont typeface="Arial" charset="0"/>
                        <a:buChar char="•"/>
                      </a:pPr>
                      <a:r>
                        <a:rPr lang="en-US" sz="2400" b="0" dirty="0" smtClean="0"/>
                        <a:t>As</a:t>
                      </a:r>
                      <a:r>
                        <a:rPr lang="en-US" sz="2400" b="0" baseline="0" dirty="0" smtClean="0"/>
                        <a:t> needed low dose ICS-Formoterol</a:t>
                      </a:r>
                    </a:p>
                    <a:p>
                      <a:pPr marL="0" indent="0">
                        <a:buFont typeface="Arial" charset="0"/>
                        <a:buNone/>
                      </a:pPr>
                      <a:endParaRPr lang="en-US" sz="2000" b="0" baseline="0" dirty="0" smtClean="0"/>
                    </a:p>
                    <a:p>
                      <a:pPr marL="0" indent="0">
                        <a:buFont typeface="Arial" charset="0"/>
                        <a:buNone/>
                      </a:pPr>
                      <a:r>
                        <a:rPr lang="en-US" sz="2000" b="0" baseline="0" dirty="0" smtClean="0"/>
                        <a:t>OTHER OPTION: Low dose ICS whenever SABA is taken</a:t>
                      </a:r>
                      <a:endParaRPr lang="en-US" sz="2000" b="0" dirty="0"/>
                    </a:p>
                  </a:txBody>
                  <a:tcPr/>
                </a:tc>
              </a:tr>
              <a:tr h="1170709">
                <a:tc>
                  <a:txBody>
                    <a:bodyPr/>
                    <a:lstStyle/>
                    <a:p>
                      <a:r>
                        <a:rPr lang="en-US" sz="2400" b="1" dirty="0" smtClean="0"/>
                        <a:t>PREFERRED RELIEVER</a:t>
                      </a:r>
                      <a:endParaRPr lang="en-US" sz="2400" b="1" dirty="0"/>
                    </a:p>
                  </a:txBody>
                  <a:tcPr/>
                </a:tc>
                <a:tc>
                  <a:txBody>
                    <a:bodyPr/>
                    <a:lstStyle/>
                    <a:p>
                      <a:pPr marL="285750" indent="-285750">
                        <a:buFont typeface="Arial" charset="0"/>
                        <a:buChar char="•"/>
                      </a:pPr>
                      <a:r>
                        <a:rPr lang="en-US" sz="2400" dirty="0" smtClean="0"/>
                        <a:t>As needed low dose ICS-Formoterol</a:t>
                      </a:r>
                    </a:p>
                    <a:p>
                      <a:pPr marL="0" indent="0">
                        <a:buFont typeface="Arial" charset="0"/>
                        <a:buNone/>
                      </a:pPr>
                      <a:endParaRPr lang="en-US" sz="2000" dirty="0" smtClean="0"/>
                    </a:p>
                    <a:p>
                      <a:pPr marL="0" indent="0">
                        <a:buFont typeface="Arial" charset="0"/>
                        <a:buNone/>
                      </a:pPr>
                      <a:r>
                        <a:rPr lang="en-US" sz="1800" dirty="0" smtClean="0"/>
                        <a:t>OTHER OPTION:</a:t>
                      </a:r>
                      <a:r>
                        <a:rPr lang="en-US" sz="1800" baseline="0" dirty="0" smtClean="0"/>
                        <a:t> </a:t>
                      </a:r>
                      <a:r>
                        <a:rPr lang="en-US" sz="1800" dirty="0" smtClean="0"/>
                        <a:t>As needed short acting Beta2 Agonist (SABA)</a:t>
                      </a:r>
                    </a:p>
                  </a:txBody>
                  <a:tcPr/>
                </a:tc>
              </a:tr>
            </a:tbl>
          </a:graphicData>
        </a:graphic>
      </p:graphicFrame>
    </p:spTree>
    <p:extLst>
      <p:ext uri="{BB962C8B-B14F-4D97-AF65-F5344CB8AC3E}">
        <p14:creationId xmlns:p14="http://schemas.microsoft.com/office/powerpoint/2010/main" val="849942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t>STEPWISE APPROACH IN THE MANAGEMENT OF ASTHMA</a:t>
            </a:r>
            <a:endParaRPr lang="en-US" sz="2800" b="1" dirty="0"/>
          </a:p>
        </p:txBody>
      </p:sp>
      <p:sp>
        <p:nvSpPr>
          <p:cNvPr id="3" name="Rectangle 2"/>
          <p:cNvSpPr/>
          <p:nvPr/>
        </p:nvSpPr>
        <p:spPr>
          <a:xfrm>
            <a:off x="1143000" y="1447800"/>
            <a:ext cx="10210800" cy="3785652"/>
          </a:xfrm>
          <a:prstGeom prst="rect">
            <a:avLst/>
          </a:prstGeom>
        </p:spPr>
        <p:txBody>
          <a:bodyPr wrap="square">
            <a:spAutoFit/>
          </a:bodyPr>
          <a:lstStyle/>
          <a:p>
            <a:r>
              <a:rPr lang="en-US" sz="3600" b="1" dirty="0"/>
              <a:t>Step </a:t>
            </a:r>
            <a:r>
              <a:rPr lang="en-US" sz="3600" b="1" dirty="0" smtClean="0"/>
              <a:t>2 </a:t>
            </a:r>
            <a:endParaRPr lang="en-US" sz="2400" dirty="0"/>
          </a:p>
          <a:p>
            <a:pPr marL="457200" indent="-457200">
              <a:buFont typeface="Arial" charset="0"/>
              <a:buChar char="•"/>
            </a:pPr>
            <a:r>
              <a:rPr lang="en-US" sz="2800" dirty="0" smtClean="0"/>
              <a:t>For patients whose symptoms are &gt; 2x a month but less than daily</a:t>
            </a:r>
          </a:p>
          <a:p>
            <a:pPr marL="457200" indent="-457200">
              <a:buFont typeface="Arial" charset="0"/>
              <a:buChar char="•"/>
            </a:pPr>
            <a:endParaRPr lang="en-US" sz="2800" dirty="0" smtClean="0"/>
          </a:p>
          <a:p>
            <a:pPr marL="457200" indent="-457200">
              <a:buFont typeface="Arial" charset="0"/>
              <a:buChar char="•"/>
            </a:pPr>
            <a:endParaRPr lang="en-US" sz="3200" dirty="0"/>
          </a:p>
          <a:p>
            <a:pPr marL="457200" indent="-457200">
              <a:buFont typeface="Arial" charset="0"/>
              <a:buChar char="•"/>
            </a:pPr>
            <a:endParaRPr lang="en-US" sz="3200" dirty="0" smtClean="0"/>
          </a:p>
          <a:p>
            <a:pPr marL="457200" indent="-457200">
              <a:buFont typeface="Arial" charset="0"/>
              <a:buChar char="•"/>
            </a:pPr>
            <a:endParaRPr lang="en-US" sz="2800" dirty="0"/>
          </a:p>
          <a:p>
            <a:pPr marL="457200" indent="-457200">
              <a:buFont typeface="Arial" charset="0"/>
              <a:buChar char="•"/>
            </a:pPr>
            <a:endParaRPr lang="en-US" sz="2800" dirty="0"/>
          </a:p>
          <a:p>
            <a:endParaRPr lang="en-US" sz="2800" dirty="0" smtClean="0"/>
          </a:p>
        </p:txBody>
      </p:sp>
      <p:graphicFrame>
        <p:nvGraphicFramePr>
          <p:cNvPr id="4" name="Table 3"/>
          <p:cNvGraphicFramePr>
            <a:graphicFrameLocks noGrp="1"/>
          </p:cNvGraphicFramePr>
          <p:nvPr>
            <p:extLst>
              <p:ext uri="{D42A27DB-BD31-4B8C-83A1-F6EECF244321}">
                <p14:modId xmlns:p14="http://schemas.microsoft.com/office/powerpoint/2010/main" val="1619718778"/>
              </p:ext>
            </p:extLst>
          </p:nvPr>
        </p:nvGraphicFramePr>
        <p:xfrm>
          <a:off x="1263398" y="2895600"/>
          <a:ext cx="9970004" cy="3090949"/>
        </p:xfrm>
        <a:graphic>
          <a:graphicData uri="http://schemas.openxmlformats.org/drawingml/2006/table">
            <a:tbl>
              <a:tblPr firstRow="1" bandRow="1">
                <a:tableStyleId>{22838BEF-8BB2-4498-84A7-C5851F593DF1}</a:tableStyleId>
              </a:tblPr>
              <a:tblGrid>
                <a:gridCol w="3537202"/>
                <a:gridCol w="6432802"/>
              </a:tblGrid>
              <a:tr h="810491">
                <a:tc>
                  <a:txBody>
                    <a:bodyPr/>
                    <a:lstStyle/>
                    <a:p>
                      <a:r>
                        <a:rPr lang="en-US" sz="2400" dirty="0" smtClean="0"/>
                        <a:t>PREFERRED CONTROLLER</a:t>
                      </a:r>
                      <a:endParaRPr lang="en-US" sz="2400" dirty="0"/>
                    </a:p>
                  </a:txBody>
                  <a:tcPr/>
                </a:tc>
                <a:tc>
                  <a:txBody>
                    <a:bodyPr/>
                    <a:lstStyle/>
                    <a:p>
                      <a:pPr marL="285750" indent="-285750">
                        <a:buFont typeface="Arial" charset="0"/>
                        <a:buChar char="•"/>
                      </a:pPr>
                      <a:r>
                        <a:rPr lang="en-US" sz="2400" b="0" baseline="0" dirty="0" smtClean="0"/>
                        <a:t>Daily LOW DOSE ICS or</a:t>
                      </a:r>
                      <a:endParaRPr lang="en-US" sz="2400" b="0" dirty="0" smtClean="0"/>
                    </a:p>
                    <a:p>
                      <a:pPr marL="285750" indent="-285750">
                        <a:buFont typeface="Arial" charset="0"/>
                        <a:buChar char="•"/>
                      </a:pPr>
                      <a:r>
                        <a:rPr lang="en-US" sz="2400" b="0" dirty="0" smtClean="0"/>
                        <a:t>As</a:t>
                      </a:r>
                      <a:r>
                        <a:rPr lang="en-US" sz="2400" b="0" baseline="0" dirty="0" smtClean="0"/>
                        <a:t> needed low dose ICS-Formoterol</a:t>
                      </a:r>
                    </a:p>
                    <a:p>
                      <a:pPr marL="0" indent="0">
                        <a:buFont typeface="Arial" charset="0"/>
                        <a:buNone/>
                      </a:pPr>
                      <a:endParaRPr lang="en-US" sz="1800" b="0" baseline="0" dirty="0" smtClean="0">
                        <a:solidFill>
                          <a:schemeClr val="accent1">
                            <a:lumMod val="50000"/>
                          </a:schemeClr>
                        </a:solidFill>
                      </a:endParaRPr>
                    </a:p>
                    <a:p>
                      <a:pPr marL="0" indent="0">
                        <a:buFont typeface="Arial" charset="0"/>
                        <a:buNone/>
                      </a:pPr>
                      <a:r>
                        <a:rPr lang="en-US" sz="1800" b="0" baseline="0" dirty="0" smtClean="0">
                          <a:solidFill>
                            <a:schemeClr val="accent1">
                              <a:lumMod val="50000"/>
                            </a:schemeClr>
                          </a:solidFill>
                        </a:rPr>
                        <a:t>OTHER OPTIONS:</a:t>
                      </a:r>
                    </a:p>
                    <a:p>
                      <a:pPr marL="285750" indent="-285750">
                        <a:buFont typeface="Arial" charset="0"/>
                        <a:buChar char="•"/>
                      </a:pPr>
                      <a:r>
                        <a:rPr lang="en-US" sz="1800" b="0" baseline="0" dirty="0" smtClean="0">
                          <a:solidFill>
                            <a:schemeClr val="accent1">
                              <a:lumMod val="50000"/>
                            </a:schemeClr>
                          </a:solidFill>
                        </a:rPr>
                        <a:t>Daily </a:t>
                      </a:r>
                      <a:r>
                        <a:rPr lang="en-US" sz="1800" b="1" baseline="0" dirty="0" smtClean="0">
                          <a:solidFill>
                            <a:schemeClr val="accent1">
                              <a:lumMod val="50000"/>
                            </a:schemeClr>
                          </a:solidFill>
                        </a:rPr>
                        <a:t>leukotriene receptor antagonist (LTRA</a:t>
                      </a:r>
                      <a:r>
                        <a:rPr lang="en-US" sz="1800" b="0" baseline="0" dirty="0" smtClean="0">
                          <a:solidFill>
                            <a:schemeClr val="accent1">
                              <a:lumMod val="50000"/>
                            </a:schemeClr>
                          </a:solidFill>
                        </a:rPr>
                        <a:t>; e.g. </a:t>
                      </a:r>
                      <a:r>
                        <a:rPr lang="en-US" sz="1800" b="0" baseline="0" dirty="0" err="1" smtClean="0">
                          <a:solidFill>
                            <a:schemeClr val="accent1">
                              <a:lumMod val="50000"/>
                            </a:schemeClr>
                          </a:solidFill>
                        </a:rPr>
                        <a:t>Montelukast</a:t>
                      </a:r>
                      <a:r>
                        <a:rPr lang="en-US" sz="1800" b="0" baseline="0" dirty="0" smtClean="0">
                          <a:solidFill>
                            <a:schemeClr val="accent1">
                              <a:lumMod val="50000"/>
                            </a:schemeClr>
                          </a:solidFill>
                        </a:rPr>
                        <a:t>)</a:t>
                      </a:r>
                    </a:p>
                    <a:p>
                      <a:pPr marL="285750" indent="-285750">
                        <a:buFont typeface="Arial" charset="0"/>
                        <a:buChar char="•"/>
                      </a:pPr>
                      <a:r>
                        <a:rPr lang="en-US" sz="1800" b="0" baseline="0" dirty="0" smtClean="0">
                          <a:solidFill>
                            <a:schemeClr val="accent1">
                              <a:lumMod val="50000"/>
                            </a:schemeClr>
                          </a:solidFill>
                        </a:rPr>
                        <a:t>Low dose ICS taken whenever SABA is taken</a:t>
                      </a:r>
                    </a:p>
                  </a:txBody>
                  <a:tcPr/>
                </a:tc>
              </a:tr>
              <a:tr h="1170709">
                <a:tc>
                  <a:txBody>
                    <a:bodyPr/>
                    <a:lstStyle/>
                    <a:p>
                      <a:r>
                        <a:rPr lang="en-US" sz="2400" b="1" dirty="0" smtClean="0"/>
                        <a:t>PREFERRED RELIEVER</a:t>
                      </a:r>
                      <a:endParaRPr lang="en-US" sz="2400" b="1" dirty="0"/>
                    </a:p>
                  </a:txBody>
                  <a:tcPr/>
                </a:tc>
                <a:tc>
                  <a:txBody>
                    <a:bodyPr/>
                    <a:lstStyle/>
                    <a:p>
                      <a:pPr marL="285750" indent="-285750">
                        <a:buFont typeface="Arial" charset="0"/>
                        <a:buChar char="•"/>
                      </a:pPr>
                      <a:r>
                        <a:rPr lang="en-US" sz="2400" dirty="0" smtClean="0"/>
                        <a:t>As needed low dose ICS-Formoterol</a:t>
                      </a:r>
                    </a:p>
                    <a:p>
                      <a:pPr marL="0" marR="0" indent="0" defTabSz="914400" eaLnBrk="1" fontAlgn="auto" latinLnBrk="0" hangingPunct="1">
                        <a:lnSpc>
                          <a:spcPct val="100000"/>
                        </a:lnSpc>
                        <a:spcBef>
                          <a:spcPts val="0"/>
                        </a:spcBef>
                        <a:spcAft>
                          <a:spcPts val="0"/>
                        </a:spcAft>
                        <a:buClrTx/>
                        <a:buSzTx/>
                        <a:buFont typeface="Arial" charset="0"/>
                        <a:buNone/>
                        <a:tabLst/>
                        <a:defRPr/>
                      </a:pPr>
                      <a:endParaRPr lang="en-US" sz="2000" dirty="0" smtClean="0"/>
                    </a:p>
                    <a:p>
                      <a:pPr marL="0" marR="0" indent="0" defTabSz="914400" eaLnBrk="1" fontAlgn="auto" latinLnBrk="0" hangingPunct="1">
                        <a:lnSpc>
                          <a:spcPct val="100000"/>
                        </a:lnSpc>
                        <a:spcBef>
                          <a:spcPts val="0"/>
                        </a:spcBef>
                        <a:spcAft>
                          <a:spcPts val="0"/>
                        </a:spcAft>
                        <a:buClrTx/>
                        <a:buSzTx/>
                        <a:buFont typeface="Arial" charset="0"/>
                        <a:buNone/>
                        <a:tabLst/>
                        <a:defRPr/>
                      </a:pPr>
                      <a:r>
                        <a:rPr lang="en-US" sz="1800" dirty="0" smtClean="0"/>
                        <a:t>OTHER OPTION: As needed short acting Beta2 Agonist (SABA)</a:t>
                      </a:r>
                    </a:p>
                  </a:txBody>
                  <a:tcPr/>
                </a:tc>
              </a:tr>
            </a:tbl>
          </a:graphicData>
        </a:graphic>
      </p:graphicFrame>
    </p:spTree>
    <p:extLst>
      <p:ext uri="{BB962C8B-B14F-4D97-AF65-F5344CB8AC3E}">
        <p14:creationId xmlns:p14="http://schemas.microsoft.com/office/powerpoint/2010/main" val="1236958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t>STEPWISE APPROACH IN THE MANAGEMENT OF ASTHMA</a:t>
            </a:r>
            <a:endParaRPr lang="en-US" sz="2800" b="1" dirty="0"/>
          </a:p>
        </p:txBody>
      </p:sp>
      <p:sp>
        <p:nvSpPr>
          <p:cNvPr id="3" name="Rectangle 2"/>
          <p:cNvSpPr/>
          <p:nvPr/>
        </p:nvSpPr>
        <p:spPr>
          <a:xfrm>
            <a:off x="1143000" y="1447800"/>
            <a:ext cx="10210800" cy="4216539"/>
          </a:xfrm>
          <a:prstGeom prst="rect">
            <a:avLst/>
          </a:prstGeom>
        </p:spPr>
        <p:txBody>
          <a:bodyPr wrap="square">
            <a:spAutoFit/>
          </a:bodyPr>
          <a:lstStyle/>
          <a:p>
            <a:r>
              <a:rPr lang="en-US" sz="3600" b="1" dirty="0"/>
              <a:t>Step 3</a:t>
            </a:r>
            <a:r>
              <a:rPr lang="en-US" sz="3600" b="1" dirty="0" smtClean="0"/>
              <a:t> </a:t>
            </a:r>
            <a:endParaRPr lang="en-US" sz="2400" dirty="0"/>
          </a:p>
          <a:p>
            <a:pPr marL="457200" indent="-457200">
              <a:buFont typeface="Arial" charset="0"/>
              <a:buChar char="•"/>
            </a:pPr>
            <a:r>
              <a:rPr lang="en-US" sz="2800" dirty="0" smtClean="0"/>
              <a:t>For patients who experience symptoms most days or waking with asthma once a week or more</a:t>
            </a:r>
          </a:p>
          <a:p>
            <a:pPr marL="457200" indent="-457200">
              <a:buFont typeface="Arial" charset="0"/>
              <a:buChar char="•"/>
            </a:pPr>
            <a:endParaRPr lang="en-US" sz="2800" dirty="0" smtClean="0"/>
          </a:p>
          <a:p>
            <a:pPr marL="457200" indent="-457200">
              <a:buFont typeface="Arial" charset="0"/>
              <a:buChar char="•"/>
            </a:pPr>
            <a:endParaRPr lang="en-US" sz="3200" dirty="0"/>
          </a:p>
          <a:p>
            <a:pPr marL="457200" indent="-457200">
              <a:buFont typeface="Arial" charset="0"/>
              <a:buChar char="•"/>
            </a:pPr>
            <a:endParaRPr lang="en-US" sz="3200" dirty="0" smtClean="0"/>
          </a:p>
          <a:p>
            <a:pPr marL="457200" indent="-457200">
              <a:buFont typeface="Arial" charset="0"/>
              <a:buChar char="•"/>
            </a:pPr>
            <a:endParaRPr lang="en-US" sz="2800" dirty="0"/>
          </a:p>
          <a:p>
            <a:pPr marL="457200" indent="-457200">
              <a:buFont typeface="Arial" charset="0"/>
              <a:buChar char="•"/>
            </a:pPr>
            <a:endParaRPr lang="en-US" sz="2800" dirty="0"/>
          </a:p>
          <a:p>
            <a:endParaRPr lang="en-US" sz="2800" dirty="0" smtClean="0"/>
          </a:p>
        </p:txBody>
      </p:sp>
      <p:graphicFrame>
        <p:nvGraphicFramePr>
          <p:cNvPr id="4" name="Table 3"/>
          <p:cNvGraphicFramePr>
            <a:graphicFrameLocks noGrp="1"/>
          </p:cNvGraphicFramePr>
          <p:nvPr>
            <p:extLst>
              <p:ext uri="{D42A27DB-BD31-4B8C-83A1-F6EECF244321}">
                <p14:modId xmlns:p14="http://schemas.microsoft.com/office/powerpoint/2010/main" val="1462626018"/>
              </p:ext>
            </p:extLst>
          </p:nvPr>
        </p:nvGraphicFramePr>
        <p:xfrm>
          <a:off x="1263398" y="2895600"/>
          <a:ext cx="9970004" cy="3291840"/>
        </p:xfrm>
        <a:graphic>
          <a:graphicData uri="http://schemas.openxmlformats.org/drawingml/2006/table">
            <a:tbl>
              <a:tblPr firstRow="1" bandRow="1">
                <a:tableStyleId>{22838BEF-8BB2-4498-84A7-C5851F593DF1}</a:tableStyleId>
              </a:tblPr>
              <a:tblGrid>
                <a:gridCol w="3817259"/>
                <a:gridCol w="6152745"/>
              </a:tblGrid>
              <a:tr h="810491">
                <a:tc>
                  <a:txBody>
                    <a:bodyPr/>
                    <a:lstStyle/>
                    <a:p>
                      <a:r>
                        <a:rPr lang="en-US" sz="2400" dirty="0" smtClean="0"/>
                        <a:t>PREFERRED CONTROLLER</a:t>
                      </a:r>
                      <a:endParaRPr lang="en-US" sz="2400" dirty="0"/>
                    </a:p>
                  </a:txBody>
                  <a:tcPr/>
                </a:tc>
                <a:tc>
                  <a:txBody>
                    <a:bodyPr/>
                    <a:lstStyle/>
                    <a:p>
                      <a:pPr marL="285750" indent="-285750">
                        <a:buFont typeface="Arial" charset="0"/>
                        <a:buChar char="•"/>
                      </a:pPr>
                      <a:r>
                        <a:rPr lang="en-US" sz="2400" b="0" baseline="0" dirty="0" smtClean="0"/>
                        <a:t>Daily LOW DOSE ICS-LABA</a:t>
                      </a:r>
                    </a:p>
                    <a:p>
                      <a:pPr marL="285750" indent="-285750">
                        <a:buFont typeface="Arial" charset="0"/>
                        <a:buChar char="•"/>
                      </a:pPr>
                      <a:endParaRPr lang="en-US" sz="2400" b="0" baseline="0" dirty="0" smtClean="0"/>
                    </a:p>
                    <a:p>
                      <a:pPr marL="0" indent="0">
                        <a:buFont typeface="Arial" charset="0"/>
                        <a:buNone/>
                      </a:pPr>
                      <a:r>
                        <a:rPr lang="en-US" sz="1800" b="0" baseline="0" dirty="0" smtClean="0">
                          <a:solidFill>
                            <a:schemeClr val="accent1">
                              <a:lumMod val="50000"/>
                            </a:schemeClr>
                          </a:solidFill>
                        </a:rPr>
                        <a:t>OTHER OPTIONS:</a:t>
                      </a:r>
                    </a:p>
                    <a:p>
                      <a:pPr marL="285750" indent="-285750">
                        <a:buFont typeface="Arial" charset="0"/>
                        <a:buChar char="•"/>
                      </a:pPr>
                      <a:r>
                        <a:rPr lang="en-US" sz="1800" b="0" baseline="0" dirty="0" smtClean="0">
                          <a:solidFill>
                            <a:schemeClr val="accent1">
                              <a:lumMod val="50000"/>
                            </a:schemeClr>
                          </a:solidFill>
                        </a:rPr>
                        <a:t>Medium dose ICS</a:t>
                      </a:r>
                    </a:p>
                    <a:p>
                      <a:pPr marL="285750" indent="-285750">
                        <a:buFont typeface="Arial" charset="0"/>
                        <a:buChar char="•"/>
                      </a:pPr>
                      <a:r>
                        <a:rPr lang="en-US" sz="1800" b="0" baseline="0" dirty="0" smtClean="0">
                          <a:solidFill>
                            <a:schemeClr val="accent1">
                              <a:lumMod val="50000"/>
                            </a:schemeClr>
                          </a:solidFill>
                        </a:rPr>
                        <a:t>Low dose ICS + LTRA</a:t>
                      </a:r>
                    </a:p>
                  </a:txBody>
                  <a:tcPr/>
                </a:tc>
              </a:tr>
              <a:tr h="1170709">
                <a:tc>
                  <a:txBody>
                    <a:bodyPr/>
                    <a:lstStyle/>
                    <a:p>
                      <a:r>
                        <a:rPr lang="en-US" sz="2400" b="1" dirty="0" smtClean="0"/>
                        <a:t>PREFERRED RELIEVER</a:t>
                      </a:r>
                      <a:endParaRPr lang="en-US" sz="2400" b="1" dirty="0"/>
                    </a:p>
                  </a:txBody>
                  <a:tcPr/>
                </a:tc>
                <a:tc>
                  <a:txBody>
                    <a:bodyPr/>
                    <a:lstStyle/>
                    <a:p>
                      <a:pPr marL="285750" indent="-285750">
                        <a:buFont typeface="Arial" charset="0"/>
                        <a:buChar char="•"/>
                      </a:pPr>
                      <a:r>
                        <a:rPr lang="en-US" sz="2000" dirty="0" smtClean="0"/>
                        <a:t>As needed low dose ICS-Formoterol (for patients prescribed with Budesonide-formoterol as maintenance and reliever therapy)</a:t>
                      </a:r>
                    </a:p>
                    <a:p>
                      <a:pPr marL="285750" indent="-285750">
                        <a:buFont typeface="Arial" charset="0"/>
                        <a:buChar char="•"/>
                      </a:pPr>
                      <a:endParaRPr lang="en-US" sz="2400" dirty="0" smtClean="0"/>
                    </a:p>
                    <a:p>
                      <a:pPr marL="0" marR="0" indent="0" defTabSz="914400" eaLnBrk="1" fontAlgn="auto" latinLnBrk="0" hangingPunct="1">
                        <a:lnSpc>
                          <a:spcPct val="100000"/>
                        </a:lnSpc>
                        <a:spcBef>
                          <a:spcPts val="0"/>
                        </a:spcBef>
                        <a:spcAft>
                          <a:spcPts val="0"/>
                        </a:spcAft>
                        <a:buClrTx/>
                        <a:buSzTx/>
                        <a:buFont typeface="Arial" charset="0"/>
                        <a:buNone/>
                        <a:tabLst/>
                        <a:defRPr/>
                      </a:pPr>
                      <a:r>
                        <a:rPr lang="en-US" sz="1800" dirty="0" smtClean="0"/>
                        <a:t>OTHER OPTION: As needed short acting Beta2 Agonist (SABA)</a:t>
                      </a:r>
                    </a:p>
                  </a:txBody>
                  <a:tcPr/>
                </a:tc>
              </a:tr>
            </a:tbl>
          </a:graphicData>
        </a:graphic>
      </p:graphicFrame>
    </p:spTree>
    <p:extLst>
      <p:ext uri="{BB962C8B-B14F-4D97-AF65-F5344CB8AC3E}">
        <p14:creationId xmlns:p14="http://schemas.microsoft.com/office/powerpoint/2010/main" val="440532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5800" y="838200"/>
            <a:ext cx="10328275" cy="5623719"/>
          </a:xfrm>
          <a:prstGeom prst="rect">
            <a:avLst/>
          </a:prstGeom>
        </p:spPr>
        <p:txBody>
          <a:bodyPr vert="horz" wrap="square" lIns="0" tIns="56515" rIns="0" bIns="0" rtlCol="0">
            <a:spAutoFit/>
          </a:bodyPr>
          <a:lstStyle/>
          <a:p>
            <a:pPr marL="12700" marR="5080">
              <a:lnSpc>
                <a:spcPct val="90300"/>
              </a:lnSpc>
              <a:spcBef>
                <a:spcPts val="445"/>
              </a:spcBef>
            </a:pPr>
            <a:r>
              <a:rPr lang="en-US" sz="4000" b="1" spc="10" dirty="0" smtClean="0">
                <a:latin typeface="Calibri"/>
                <a:cs typeface="Calibri"/>
              </a:rPr>
              <a:t>DEFINITION:</a:t>
            </a:r>
          </a:p>
          <a:p>
            <a:pPr marL="12700" marR="5080">
              <a:lnSpc>
                <a:spcPct val="90300"/>
              </a:lnSpc>
              <a:spcBef>
                <a:spcPts val="445"/>
              </a:spcBef>
            </a:pPr>
            <a:endParaRPr lang="en-US" sz="2800" b="1" spc="10" dirty="0">
              <a:latin typeface="Calibri"/>
              <a:cs typeface="Calibri"/>
            </a:endParaRPr>
          </a:p>
          <a:p>
            <a:pPr marL="469900" marR="5080" indent="-457200" algn="just">
              <a:lnSpc>
                <a:spcPct val="90300"/>
              </a:lnSpc>
              <a:spcBef>
                <a:spcPts val="445"/>
              </a:spcBef>
              <a:buFontTx/>
              <a:buChar char="-"/>
            </a:pPr>
            <a:r>
              <a:rPr lang="en-US" sz="2800" dirty="0" smtClean="0"/>
              <a:t>a </a:t>
            </a:r>
            <a:r>
              <a:rPr lang="en-US" sz="2800" dirty="0"/>
              <a:t>heterogeneous </a:t>
            </a:r>
            <a:r>
              <a:rPr lang="en-US" sz="2800" dirty="0" smtClean="0"/>
              <a:t>disease </a:t>
            </a:r>
            <a:r>
              <a:rPr lang="en-US" sz="2800" dirty="0"/>
              <a:t>characterized by chronic airway </a:t>
            </a:r>
            <a:r>
              <a:rPr lang="en-US" sz="2800" dirty="0" smtClean="0"/>
              <a:t>inflammation, defined </a:t>
            </a:r>
            <a:r>
              <a:rPr lang="en-US" sz="2800" dirty="0"/>
              <a:t>by </a:t>
            </a:r>
            <a:r>
              <a:rPr lang="en-US" sz="2800" dirty="0" smtClean="0"/>
              <a:t>history </a:t>
            </a:r>
            <a:r>
              <a:rPr lang="en-US" sz="2800" dirty="0"/>
              <a:t>of respiratory symptoms such as wheeze, shortness of breath, chest tightness and cough that vary over time and in intensity, together with variable expiratory airflow limitation. </a:t>
            </a:r>
            <a:endParaRPr lang="en-US" sz="2800" dirty="0" smtClean="0"/>
          </a:p>
          <a:p>
            <a:pPr marL="469900" marR="5080" indent="-457200" algn="just">
              <a:lnSpc>
                <a:spcPct val="90300"/>
              </a:lnSpc>
              <a:spcBef>
                <a:spcPts val="445"/>
              </a:spcBef>
              <a:buFontTx/>
              <a:buChar char="-"/>
            </a:pPr>
            <a:endParaRPr lang="en-US" sz="2800" dirty="0" smtClean="0"/>
          </a:p>
          <a:p>
            <a:pPr marL="469900" marR="5080" indent="-457200" algn="just">
              <a:lnSpc>
                <a:spcPct val="90300"/>
              </a:lnSpc>
              <a:spcBef>
                <a:spcPts val="445"/>
              </a:spcBef>
              <a:buFontTx/>
              <a:buChar char="-"/>
            </a:pPr>
            <a:r>
              <a:rPr lang="en-US" sz="2800" dirty="0"/>
              <a:t>variations are often triggered by factors such as exercise, allergen or irritant exposure, change in weather, or viral respiratory infections</a:t>
            </a:r>
            <a:r>
              <a:rPr lang="en-US" sz="2800" dirty="0" smtClean="0"/>
              <a:t>. </a:t>
            </a:r>
          </a:p>
          <a:p>
            <a:pPr marL="469900" marR="5080" indent="-457200" algn="just">
              <a:lnSpc>
                <a:spcPct val="90300"/>
              </a:lnSpc>
              <a:spcBef>
                <a:spcPts val="445"/>
              </a:spcBef>
              <a:buFontTx/>
              <a:buChar char="-"/>
            </a:pPr>
            <a:endParaRPr lang="en-US" sz="2800" dirty="0"/>
          </a:p>
          <a:p>
            <a:pPr marL="469900" marR="5080" indent="-457200" algn="just">
              <a:lnSpc>
                <a:spcPct val="90300"/>
              </a:lnSpc>
              <a:spcBef>
                <a:spcPts val="445"/>
              </a:spcBef>
              <a:buFontTx/>
              <a:buChar char="-"/>
            </a:pPr>
            <a:r>
              <a:rPr lang="en-US" sz="2800" dirty="0" smtClean="0"/>
              <a:t>affects 1-8% of the world’s population</a:t>
            </a:r>
            <a:endParaRPr lang="en-US" sz="2800" dirty="0"/>
          </a:p>
          <a:p>
            <a:pPr marL="12700" marR="5080">
              <a:lnSpc>
                <a:spcPct val="90300"/>
              </a:lnSpc>
              <a:spcBef>
                <a:spcPts val="445"/>
              </a:spcBef>
            </a:pPr>
            <a:endParaRPr sz="2800" dirty="0">
              <a:latin typeface="Calibri"/>
              <a:cs typeface="Calibri"/>
            </a:endParaRPr>
          </a:p>
        </p:txBody>
      </p:sp>
    </p:spTree>
    <p:extLst>
      <p:ext uri="{BB962C8B-B14F-4D97-AF65-F5344CB8AC3E}">
        <p14:creationId xmlns:p14="http://schemas.microsoft.com/office/powerpoint/2010/main" val="12109818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t>STEPWISE APPROACH IN THE MANAGEMENT OF ASTHMA</a:t>
            </a:r>
            <a:endParaRPr lang="en-US" sz="2800" b="1" dirty="0"/>
          </a:p>
        </p:txBody>
      </p:sp>
      <p:sp>
        <p:nvSpPr>
          <p:cNvPr id="3" name="Rectangle 2"/>
          <p:cNvSpPr/>
          <p:nvPr/>
        </p:nvSpPr>
        <p:spPr>
          <a:xfrm>
            <a:off x="1053082" y="1295400"/>
            <a:ext cx="10210800" cy="4216539"/>
          </a:xfrm>
          <a:prstGeom prst="rect">
            <a:avLst/>
          </a:prstGeom>
        </p:spPr>
        <p:txBody>
          <a:bodyPr wrap="square">
            <a:spAutoFit/>
          </a:bodyPr>
          <a:lstStyle/>
          <a:p>
            <a:r>
              <a:rPr lang="en-US" sz="3600" b="1" dirty="0"/>
              <a:t>Step </a:t>
            </a:r>
            <a:r>
              <a:rPr lang="en-US" sz="3600" b="1" dirty="0" smtClean="0"/>
              <a:t>4 </a:t>
            </a:r>
            <a:endParaRPr lang="en-US" sz="2400" dirty="0"/>
          </a:p>
          <a:p>
            <a:pPr marL="457200" indent="-457200">
              <a:buFont typeface="Arial" charset="0"/>
              <a:buChar char="•"/>
            </a:pPr>
            <a:r>
              <a:rPr lang="en-US" sz="2800" dirty="0" smtClean="0"/>
              <a:t>For patients who experience symptoms most days or waking with asthma once a week or more, or LOW LUNG FUNCTION</a:t>
            </a:r>
          </a:p>
          <a:p>
            <a:pPr marL="457200" indent="-457200">
              <a:buFont typeface="Arial" charset="0"/>
              <a:buChar char="•"/>
            </a:pPr>
            <a:endParaRPr lang="en-US" sz="2800" dirty="0" smtClean="0"/>
          </a:p>
          <a:p>
            <a:pPr marL="457200" indent="-457200">
              <a:buFont typeface="Arial" charset="0"/>
              <a:buChar char="•"/>
            </a:pPr>
            <a:endParaRPr lang="en-US" sz="3200" dirty="0"/>
          </a:p>
          <a:p>
            <a:pPr marL="457200" indent="-457200">
              <a:buFont typeface="Arial" charset="0"/>
              <a:buChar char="•"/>
            </a:pPr>
            <a:endParaRPr lang="en-US" sz="3200" dirty="0" smtClean="0"/>
          </a:p>
          <a:p>
            <a:pPr marL="457200" indent="-457200">
              <a:buFont typeface="Arial" charset="0"/>
              <a:buChar char="•"/>
            </a:pPr>
            <a:endParaRPr lang="en-US" sz="2800" dirty="0"/>
          </a:p>
          <a:p>
            <a:pPr marL="457200" indent="-457200">
              <a:buFont typeface="Arial" charset="0"/>
              <a:buChar char="•"/>
            </a:pPr>
            <a:endParaRPr lang="en-US" sz="2800" dirty="0"/>
          </a:p>
          <a:p>
            <a:endParaRPr lang="en-US" sz="2800" dirty="0" smtClean="0"/>
          </a:p>
        </p:txBody>
      </p:sp>
      <p:graphicFrame>
        <p:nvGraphicFramePr>
          <p:cNvPr id="4" name="Table 3"/>
          <p:cNvGraphicFramePr>
            <a:graphicFrameLocks noGrp="1"/>
          </p:cNvGraphicFramePr>
          <p:nvPr>
            <p:extLst>
              <p:ext uri="{D42A27DB-BD31-4B8C-83A1-F6EECF244321}">
                <p14:modId xmlns:p14="http://schemas.microsoft.com/office/powerpoint/2010/main" val="1163958249"/>
              </p:ext>
            </p:extLst>
          </p:nvPr>
        </p:nvGraphicFramePr>
        <p:xfrm>
          <a:off x="1173480" y="2762014"/>
          <a:ext cx="9970004" cy="3840480"/>
        </p:xfrm>
        <a:graphic>
          <a:graphicData uri="http://schemas.openxmlformats.org/drawingml/2006/table">
            <a:tbl>
              <a:tblPr firstRow="1" bandRow="1">
                <a:tableStyleId>{22838BEF-8BB2-4498-84A7-C5851F593DF1}</a:tableStyleId>
              </a:tblPr>
              <a:tblGrid>
                <a:gridCol w="3817259"/>
                <a:gridCol w="6152745"/>
              </a:tblGrid>
              <a:tr h="1887679">
                <a:tc>
                  <a:txBody>
                    <a:bodyPr/>
                    <a:lstStyle/>
                    <a:p>
                      <a:r>
                        <a:rPr lang="en-US" sz="2400" dirty="0" smtClean="0"/>
                        <a:t>PREFERRED CONTROLLER</a:t>
                      </a:r>
                      <a:endParaRPr lang="en-US" sz="2400" dirty="0"/>
                    </a:p>
                  </a:txBody>
                  <a:tcPr/>
                </a:tc>
                <a:tc>
                  <a:txBody>
                    <a:bodyPr/>
                    <a:lstStyle/>
                    <a:p>
                      <a:pPr marL="285750" indent="-285750">
                        <a:buFont typeface="Arial" charset="0"/>
                        <a:buChar char="•"/>
                      </a:pPr>
                      <a:r>
                        <a:rPr lang="en-US" sz="2400" b="0" baseline="0" dirty="0" smtClean="0"/>
                        <a:t>Daily MEDIUM DOSE ICS-LABA</a:t>
                      </a:r>
                    </a:p>
                    <a:p>
                      <a:pPr marL="0" indent="0">
                        <a:buFont typeface="Arial" charset="0"/>
                        <a:buNone/>
                      </a:pPr>
                      <a:endParaRPr lang="en-US" sz="2400" b="0" baseline="0" dirty="0" smtClean="0">
                        <a:solidFill>
                          <a:schemeClr val="accent1">
                            <a:lumMod val="50000"/>
                          </a:schemeClr>
                        </a:solidFill>
                      </a:endParaRPr>
                    </a:p>
                    <a:p>
                      <a:pPr marL="0" indent="0">
                        <a:buFont typeface="Arial" charset="0"/>
                        <a:buNone/>
                      </a:pPr>
                      <a:r>
                        <a:rPr lang="en-US" sz="2000" b="0" baseline="0" dirty="0" smtClean="0">
                          <a:solidFill>
                            <a:schemeClr val="accent1">
                              <a:lumMod val="50000"/>
                            </a:schemeClr>
                          </a:solidFill>
                        </a:rPr>
                        <a:t>OTHER OPTIONS:</a:t>
                      </a:r>
                    </a:p>
                    <a:p>
                      <a:pPr marL="285750" indent="-285750">
                        <a:buFont typeface="Arial" charset="0"/>
                        <a:buChar char="•"/>
                      </a:pPr>
                      <a:r>
                        <a:rPr lang="en-US" sz="2000" b="0" baseline="0" dirty="0" smtClean="0">
                          <a:solidFill>
                            <a:schemeClr val="accent1">
                              <a:lumMod val="50000"/>
                            </a:schemeClr>
                          </a:solidFill>
                        </a:rPr>
                        <a:t>High dose ICS + add-on: Tiotropium or LTRA</a:t>
                      </a:r>
                    </a:p>
                    <a:p>
                      <a:pPr marL="285750" indent="-285750">
                        <a:buFont typeface="Arial" charset="0"/>
                        <a:buChar char="•"/>
                      </a:pPr>
                      <a:endParaRPr lang="en-US" sz="1800" b="0" i="1" baseline="0" dirty="0" smtClean="0">
                        <a:solidFill>
                          <a:schemeClr val="accent2">
                            <a:lumMod val="75000"/>
                          </a:schemeClr>
                        </a:solidFill>
                      </a:endParaRPr>
                    </a:p>
                    <a:p>
                      <a:pPr marL="0" indent="0">
                        <a:buFont typeface="Arial" charset="0"/>
                        <a:buNone/>
                      </a:pPr>
                      <a:r>
                        <a:rPr lang="en-US" sz="1800" b="0" i="1" baseline="0" dirty="0" smtClean="0">
                          <a:solidFill>
                            <a:schemeClr val="accent2">
                              <a:lumMod val="75000"/>
                            </a:schemeClr>
                          </a:solidFill>
                        </a:rPr>
                        <a:t>*Short course </a:t>
                      </a:r>
                      <a:r>
                        <a:rPr lang="en-US" sz="1800" b="1" i="1" baseline="0" dirty="0" smtClean="0">
                          <a:solidFill>
                            <a:schemeClr val="accent2">
                              <a:lumMod val="75000"/>
                            </a:schemeClr>
                          </a:solidFill>
                        </a:rPr>
                        <a:t>oral corticosteroids </a:t>
                      </a:r>
                      <a:r>
                        <a:rPr lang="en-US" sz="1800" b="0" i="1" baseline="0" dirty="0" smtClean="0">
                          <a:solidFill>
                            <a:schemeClr val="accent2">
                              <a:lumMod val="75000"/>
                            </a:schemeClr>
                          </a:solidFill>
                        </a:rPr>
                        <a:t>may also be needed for severely uncontrolled asthma</a:t>
                      </a:r>
                    </a:p>
                  </a:txBody>
                  <a:tcPr/>
                </a:tc>
              </a:tr>
              <a:tr h="1522507">
                <a:tc>
                  <a:txBody>
                    <a:bodyPr/>
                    <a:lstStyle/>
                    <a:p>
                      <a:r>
                        <a:rPr lang="en-US" sz="2400" b="1" dirty="0" smtClean="0"/>
                        <a:t>PREFERRED RELIEVER</a:t>
                      </a:r>
                    </a:p>
                  </a:txBody>
                  <a:tcPr/>
                </a:tc>
                <a:tc>
                  <a:txBody>
                    <a:bodyPr/>
                    <a:lstStyle/>
                    <a:p>
                      <a:pPr marL="285750" indent="-285750">
                        <a:buFont typeface="Arial" charset="0"/>
                        <a:buChar char="•"/>
                      </a:pPr>
                      <a:r>
                        <a:rPr lang="en-US" sz="2000" dirty="0" smtClean="0"/>
                        <a:t>As needed low dose ICS-Formoterol (for patients prescribed with Budesonide-formoterol as maintenance and reliever therapy</a:t>
                      </a:r>
                    </a:p>
                    <a:p>
                      <a:pPr marL="285750" marR="0" indent="-285750" defTabSz="914400" eaLnBrk="1" fontAlgn="auto" latinLnBrk="0" hangingPunct="1">
                        <a:lnSpc>
                          <a:spcPct val="100000"/>
                        </a:lnSpc>
                        <a:spcBef>
                          <a:spcPts val="0"/>
                        </a:spcBef>
                        <a:spcAft>
                          <a:spcPts val="0"/>
                        </a:spcAft>
                        <a:buClrTx/>
                        <a:buSzTx/>
                        <a:buFont typeface="Arial" charset="0"/>
                        <a:buChar char="•"/>
                        <a:tabLst/>
                        <a:defRPr/>
                      </a:pPr>
                      <a:endParaRPr lang="en-US" sz="2000" dirty="0" smtClean="0"/>
                    </a:p>
                    <a:p>
                      <a:pPr marL="0" marR="0" indent="0" defTabSz="914400" eaLnBrk="1" fontAlgn="auto" latinLnBrk="0" hangingPunct="1">
                        <a:lnSpc>
                          <a:spcPct val="100000"/>
                        </a:lnSpc>
                        <a:spcBef>
                          <a:spcPts val="0"/>
                        </a:spcBef>
                        <a:spcAft>
                          <a:spcPts val="0"/>
                        </a:spcAft>
                        <a:buClrTx/>
                        <a:buSzTx/>
                        <a:buFont typeface="Arial" charset="0"/>
                        <a:buNone/>
                        <a:tabLst/>
                        <a:defRPr/>
                      </a:pPr>
                      <a:r>
                        <a:rPr lang="en-US" sz="1800" dirty="0" smtClean="0"/>
                        <a:t>OTHER OPTION: As needed short acting Beta2 Agonist (SABA)</a:t>
                      </a:r>
                    </a:p>
                  </a:txBody>
                  <a:tcPr/>
                </a:tc>
              </a:tr>
            </a:tbl>
          </a:graphicData>
        </a:graphic>
      </p:graphicFrame>
    </p:spTree>
    <p:extLst>
      <p:ext uri="{BB962C8B-B14F-4D97-AF65-F5344CB8AC3E}">
        <p14:creationId xmlns:p14="http://schemas.microsoft.com/office/powerpoint/2010/main" val="2137628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t>STEPWISE APPROACH IN THE MANAGEMENT OF ASTHMA</a:t>
            </a:r>
            <a:endParaRPr lang="en-US" sz="2800" b="1" dirty="0"/>
          </a:p>
        </p:txBody>
      </p:sp>
      <p:sp>
        <p:nvSpPr>
          <p:cNvPr id="3" name="Rectangle 2"/>
          <p:cNvSpPr/>
          <p:nvPr/>
        </p:nvSpPr>
        <p:spPr>
          <a:xfrm>
            <a:off x="1143000" y="1447800"/>
            <a:ext cx="10210800" cy="3785652"/>
          </a:xfrm>
          <a:prstGeom prst="rect">
            <a:avLst/>
          </a:prstGeom>
        </p:spPr>
        <p:txBody>
          <a:bodyPr wrap="square">
            <a:spAutoFit/>
          </a:bodyPr>
          <a:lstStyle/>
          <a:p>
            <a:r>
              <a:rPr lang="en-US" sz="3600" b="1" dirty="0"/>
              <a:t>Step 5</a:t>
            </a:r>
            <a:r>
              <a:rPr lang="en-US" sz="3600" b="1" dirty="0" smtClean="0"/>
              <a:t> </a:t>
            </a:r>
            <a:endParaRPr lang="en-US" sz="2400" dirty="0"/>
          </a:p>
          <a:p>
            <a:pPr marL="457200" indent="-457200">
              <a:buFont typeface="Arial" charset="0"/>
              <a:buChar char="•"/>
            </a:pPr>
            <a:r>
              <a:rPr lang="en-US" sz="2800" dirty="0" smtClean="0"/>
              <a:t>Patients with inadequate response to step 4</a:t>
            </a:r>
          </a:p>
          <a:p>
            <a:pPr marL="457200" indent="-457200">
              <a:buFont typeface="Arial" charset="0"/>
              <a:buChar char="•"/>
            </a:pPr>
            <a:endParaRPr lang="en-US" sz="2800" dirty="0" smtClean="0"/>
          </a:p>
          <a:p>
            <a:pPr marL="457200" indent="-457200">
              <a:buFont typeface="Arial" charset="0"/>
              <a:buChar char="•"/>
            </a:pPr>
            <a:endParaRPr lang="en-US" sz="3200" dirty="0"/>
          </a:p>
          <a:p>
            <a:pPr marL="457200" indent="-457200">
              <a:buFont typeface="Arial" charset="0"/>
              <a:buChar char="•"/>
            </a:pPr>
            <a:endParaRPr lang="en-US" sz="3200" dirty="0" smtClean="0"/>
          </a:p>
          <a:p>
            <a:pPr marL="457200" indent="-457200">
              <a:buFont typeface="Arial" charset="0"/>
              <a:buChar char="•"/>
            </a:pPr>
            <a:endParaRPr lang="en-US" sz="2800" dirty="0"/>
          </a:p>
          <a:p>
            <a:pPr marL="457200" indent="-457200">
              <a:buFont typeface="Arial" charset="0"/>
              <a:buChar char="•"/>
            </a:pPr>
            <a:endParaRPr lang="en-US" sz="2800" dirty="0"/>
          </a:p>
          <a:p>
            <a:endParaRPr lang="en-US" sz="2800" dirty="0" smtClean="0"/>
          </a:p>
        </p:txBody>
      </p:sp>
      <p:graphicFrame>
        <p:nvGraphicFramePr>
          <p:cNvPr id="4" name="Table 3"/>
          <p:cNvGraphicFramePr>
            <a:graphicFrameLocks noGrp="1"/>
          </p:cNvGraphicFramePr>
          <p:nvPr>
            <p:extLst>
              <p:ext uri="{D42A27DB-BD31-4B8C-83A1-F6EECF244321}">
                <p14:modId xmlns:p14="http://schemas.microsoft.com/office/powerpoint/2010/main" val="2092731701"/>
              </p:ext>
            </p:extLst>
          </p:nvPr>
        </p:nvGraphicFramePr>
        <p:xfrm>
          <a:off x="1263398" y="2514600"/>
          <a:ext cx="9970004" cy="3779520"/>
        </p:xfrm>
        <a:graphic>
          <a:graphicData uri="http://schemas.openxmlformats.org/drawingml/2006/table">
            <a:tbl>
              <a:tblPr firstRow="1" bandRow="1">
                <a:tableStyleId>{22838BEF-8BB2-4498-84A7-C5851F593DF1}</a:tableStyleId>
              </a:tblPr>
              <a:tblGrid>
                <a:gridCol w="3817259"/>
                <a:gridCol w="6152745"/>
              </a:tblGrid>
              <a:tr h="810491">
                <a:tc>
                  <a:txBody>
                    <a:bodyPr/>
                    <a:lstStyle/>
                    <a:p>
                      <a:r>
                        <a:rPr lang="en-US" sz="2400" dirty="0" smtClean="0"/>
                        <a:t>PREFERRED CONTROLLER</a:t>
                      </a:r>
                      <a:endParaRPr lang="en-US" sz="2400" dirty="0"/>
                    </a:p>
                  </a:txBody>
                  <a:tcPr/>
                </a:tc>
                <a:tc>
                  <a:txBody>
                    <a:bodyPr/>
                    <a:lstStyle/>
                    <a:p>
                      <a:pPr marL="285750" indent="-285750">
                        <a:buFont typeface="Arial" charset="0"/>
                        <a:buChar char="•"/>
                      </a:pPr>
                      <a:r>
                        <a:rPr lang="en-US" sz="2400" b="0" baseline="0" dirty="0" smtClean="0"/>
                        <a:t>HIGH DOSE ICS-LABA</a:t>
                      </a:r>
                    </a:p>
                    <a:p>
                      <a:pPr marL="285750" indent="-285750">
                        <a:buFont typeface="Arial" charset="0"/>
                        <a:buChar char="•"/>
                      </a:pPr>
                      <a:r>
                        <a:rPr lang="en-US" sz="2400" b="0" baseline="0" dirty="0" smtClean="0"/>
                        <a:t>Refer for phenotypic assessment</a:t>
                      </a:r>
                    </a:p>
                    <a:p>
                      <a:pPr marL="285750" indent="-285750">
                        <a:buFont typeface="Arial" charset="0"/>
                        <a:buChar char="•"/>
                      </a:pPr>
                      <a:r>
                        <a:rPr lang="en-US" sz="2400" b="0" baseline="0" dirty="0" smtClean="0"/>
                        <a:t>Add-on therapies: tiotropium, anti-</a:t>
                      </a:r>
                      <a:r>
                        <a:rPr lang="en-US" sz="2400" b="0" baseline="0" dirty="0" err="1" smtClean="0"/>
                        <a:t>IgE</a:t>
                      </a:r>
                      <a:r>
                        <a:rPr lang="en-US" sz="2400" b="0" baseline="0" dirty="0" smtClean="0"/>
                        <a:t>, anti-IL5/5R, anti-IL4R</a:t>
                      </a:r>
                    </a:p>
                    <a:p>
                      <a:pPr marL="285750" indent="-285750">
                        <a:buFont typeface="Arial" charset="0"/>
                        <a:buChar char="•"/>
                      </a:pPr>
                      <a:endParaRPr lang="en-US" sz="2400" b="0" baseline="0" dirty="0" smtClean="0"/>
                    </a:p>
                    <a:p>
                      <a:pPr marL="0" indent="0">
                        <a:buFont typeface="Arial" charset="0"/>
                        <a:buNone/>
                      </a:pPr>
                      <a:r>
                        <a:rPr lang="en-US" sz="1800" b="0" baseline="0" dirty="0" smtClean="0">
                          <a:solidFill>
                            <a:schemeClr val="accent2">
                              <a:lumMod val="75000"/>
                            </a:schemeClr>
                          </a:solidFill>
                        </a:rPr>
                        <a:t>OTHER OPTION: Add low dose OCS but consider side-effects</a:t>
                      </a:r>
                    </a:p>
                  </a:txBody>
                  <a:tcPr/>
                </a:tc>
              </a:tr>
              <a:tr h="1170709">
                <a:tc>
                  <a:txBody>
                    <a:bodyPr/>
                    <a:lstStyle/>
                    <a:p>
                      <a:r>
                        <a:rPr lang="en-US" sz="2400" b="1" dirty="0" smtClean="0"/>
                        <a:t>PREFERRED RELIEVER</a:t>
                      </a:r>
                      <a:endParaRPr lang="en-US" sz="2400" b="1" dirty="0"/>
                    </a:p>
                  </a:txBody>
                  <a:tcPr/>
                </a:tc>
                <a:tc>
                  <a:txBody>
                    <a:bodyPr/>
                    <a:lstStyle/>
                    <a:p>
                      <a:pPr marL="285750" indent="-285750">
                        <a:buFont typeface="Arial" charset="0"/>
                        <a:buChar char="•"/>
                      </a:pPr>
                      <a:r>
                        <a:rPr lang="en-US" sz="2000" dirty="0" smtClean="0"/>
                        <a:t>As needed low dose ICS-Formoterol (for patients prescribed with Budesonide-formoterol as maintenance and reliever therapy)</a:t>
                      </a:r>
                    </a:p>
                    <a:p>
                      <a:pPr marL="0" marR="0" indent="0" defTabSz="914400" eaLnBrk="1" fontAlgn="auto" latinLnBrk="0" hangingPunct="1">
                        <a:lnSpc>
                          <a:spcPct val="100000"/>
                        </a:lnSpc>
                        <a:spcBef>
                          <a:spcPts val="0"/>
                        </a:spcBef>
                        <a:spcAft>
                          <a:spcPts val="0"/>
                        </a:spcAft>
                        <a:buClrTx/>
                        <a:buSzTx/>
                        <a:buFont typeface="Arial" charset="0"/>
                        <a:buNone/>
                        <a:tabLst/>
                        <a:defRPr/>
                      </a:pPr>
                      <a:endParaRPr lang="en-US" sz="2000" dirty="0" smtClean="0"/>
                    </a:p>
                    <a:p>
                      <a:pPr marL="0" marR="0" indent="0" defTabSz="914400" eaLnBrk="1" fontAlgn="auto" latinLnBrk="0" hangingPunct="1">
                        <a:lnSpc>
                          <a:spcPct val="100000"/>
                        </a:lnSpc>
                        <a:spcBef>
                          <a:spcPts val="0"/>
                        </a:spcBef>
                        <a:spcAft>
                          <a:spcPts val="0"/>
                        </a:spcAft>
                        <a:buClrTx/>
                        <a:buSzTx/>
                        <a:buFont typeface="Arial" charset="0"/>
                        <a:buNone/>
                        <a:tabLst/>
                        <a:defRPr/>
                      </a:pPr>
                      <a:r>
                        <a:rPr lang="en-US" sz="1800" dirty="0" smtClean="0"/>
                        <a:t>OTHER</a:t>
                      </a:r>
                      <a:r>
                        <a:rPr lang="en-US" sz="1800" baseline="0" dirty="0" smtClean="0"/>
                        <a:t> OPTION: </a:t>
                      </a:r>
                      <a:r>
                        <a:rPr lang="en-US" sz="1800" dirty="0" smtClean="0"/>
                        <a:t>As needed short acting Beta2 Agonist (SABA)</a:t>
                      </a:r>
                    </a:p>
                  </a:txBody>
                  <a:tcPr/>
                </a:tc>
              </a:tr>
            </a:tbl>
          </a:graphicData>
        </a:graphic>
      </p:graphicFrame>
    </p:spTree>
    <p:extLst>
      <p:ext uri="{BB962C8B-B14F-4D97-AF65-F5344CB8AC3E}">
        <p14:creationId xmlns:p14="http://schemas.microsoft.com/office/powerpoint/2010/main" val="685116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8CA8DBF2-0821-4D22-8A33-1719BC784FE4}"/>
              </a:ext>
            </a:extLst>
          </p:cNvPr>
          <p:cNvSpPr>
            <a:spLocks noGrp="1"/>
          </p:cNvSpPr>
          <p:nvPr>
            <p:ph type="title"/>
          </p:nvPr>
        </p:nvSpPr>
        <p:spPr/>
        <p:txBody>
          <a:bodyPr>
            <a:normAutofit fontScale="90000"/>
          </a:bodyPr>
          <a:lstStyle/>
          <a:p>
            <a:r>
              <a:rPr lang="en-AU" dirty="0"/>
              <a:t>Low, medium and high ICS doses: adults/adolescents</a:t>
            </a:r>
          </a:p>
        </p:txBody>
      </p:sp>
      <p:sp>
        <p:nvSpPr>
          <p:cNvPr id="7" name="TextBox 4">
            <a:extLst>
              <a:ext uri="{FF2B5EF4-FFF2-40B4-BE49-F238E27FC236}">
                <a16:creationId xmlns="" xmlns:a16="http://schemas.microsoft.com/office/drawing/2014/main" id="{74E2ECC0-3098-4E7C-833B-3DB08B43D623}"/>
              </a:ext>
            </a:extLst>
          </p:cNvPr>
          <p:cNvSpPr txBox="1">
            <a:spLocks noChangeArrowheads="1"/>
          </p:cNvSpPr>
          <p:nvPr/>
        </p:nvSpPr>
        <p:spPr bwMode="auto">
          <a:xfrm>
            <a:off x="229707" y="6588020"/>
            <a:ext cx="3793067"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1467" i="1" dirty="0">
                <a:solidFill>
                  <a:srgbClr val="FFFFFF"/>
                </a:solidFill>
              </a:rPr>
              <a:t>GINA 2020, Box 3-6A</a:t>
            </a:r>
          </a:p>
        </p:txBody>
      </p:sp>
      <p:pic>
        <p:nvPicPr>
          <p:cNvPr id="15" name="Content Placeholder 14" descr="A screenshot of a cell phone&#10;&#10;Description automatically generated">
            <a:extLst>
              <a:ext uri="{FF2B5EF4-FFF2-40B4-BE49-F238E27FC236}">
                <a16:creationId xmlns="" xmlns:a16="http://schemas.microsoft.com/office/drawing/2014/main" id="{4B33D8A5-DD73-4464-8F4B-C2707E5A32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6506" y="1524004"/>
            <a:ext cx="9590465" cy="3552024"/>
          </a:xfrm>
          <a:ln>
            <a:solidFill>
              <a:schemeClr val="bg1">
                <a:lumMod val="75000"/>
              </a:schemeClr>
            </a:solidFill>
          </a:ln>
          <a:effectLst>
            <a:outerShdw blurRad="50800" dist="38100" dir="2700000" algn="tl" rotWithShape="0">
              <a:prstClr val="black">
                <a:alpha val="40000"/>
              </a:prstClr>
            </a:outerShdw>
          </a:effectLst>
        </p:spPr>
      </p:pic>
      <p:sp>
        <p:nvSpPr>
          <p:cNvPr id="17" name="TextBox 16">
            <a:extLst>
              <a:ext uri="{FF2B5EF4-FFF2-40B4-BE49-F238E27FC236}">
                <a16:creationId xmlns="" xmlns:a16="http://schemas.microsoft.com/office/drawing/2014/main" id="{3C7A07D5-EEF1-4DB5-8655-5852A5658369}"/>
              </a:ext>
            </a:extLst>
          </p:cNvPr>
          <p:cNvSpPr txBox="1"/>
          <p:nvPr/>
        </p:nvSpPr>
        <p:spPr>
          <a:xfrm>
            <a:off x="229707" y="6184493"/>
            <a:ext cx="11732587" cy="276999"/>
          </a:xfrm>
          <a:prstGeom prst="rect">
            <a:avLst/>
          </a:prstGeom>
          <a:noFill/>
        </p:spPr>
        <p:txBody>
          <a:bodyPr wrap="square" rtlCol="0">
            <a:spAutoFit/>
          </a:bodyPr>
          <a:lstStyle/>
          <a:p>
            <a:r>
              <a:rPr lang="en-AU" sz="1200" dirty="0"/>
              <a:t>DPI: dry powder inhaler; HFA: hydrofluoroalkane propellant; </a:t>
            </a:r>
            <a:r>
              <a:rPr lang="en-AU" sz="1200" dirty="0" err="1"/>
              <a:t>pMDI</a:t>
            </a:r>
            <a:r>
              <a:rPr lang="en-AU" sz="1200" dirty="0"/>
              <a:t>: pressurized metered dose inhaler (non-CFC); * see product information</a:t>
            </a:r>
          </a:p>
        </p:txBody>
      </p:sp>
      <p:sp>
        <p:nvSpPr>
          <p:cNvPr id="18" name="TextBox 17">
            <a:extLst>
              <a:ext uri="{FF2B5EF4-FFF2-40B4-BE49-F238E27FC236}">
                <a16:creationId xmlns="" xmlns:a16="http://schemas.microsoft.com/office/drawing/2014/main" id="{E4F62BC1-E09D-4F94-B205-817E9664D146}"/>
              </a:ext>
            </a:extLst>
          </p:cNvPr>
          <p:cNvSpPr txBox="1"/>
          <p:nvPr/>
        </p:nvSpPr>
        <p:spPr>
          <a:xfrm>
            <a:off x="1171612" y="5277952"/>
            <a:ext cx="9777985" cy="666977"/>
          </a:xfrm>
          <a:prstGeom prst="rect">
            <a:avLst/>
          </a:prstGeom>
          <a:noFill/>
        </p:spPr>
        <p:txBody>
          <a:bodyPr wrap="square" rtlCol="0">
            <a:spAutoFit/>
          </a:bodyPr>
          <a:lstStyle/>
          <a:p>
            <a:pPr algn="ctr"/>
            <a:r>
              <a:rPr lang="en-AU" sz="1867" dirty="0"/>
              <a:t>This is NOT a table of equivalence. These are suggested total daily doses for the ‘low’, ‘medium’ and ‘high’ dose treatment options with different ICS. </a:t>
            </a:r>
          </a:p>
        </p:txBody>
      </p:sp>
    </p:spTree>
    <p:extLst>
      <p:ext uri="{BB962C8B-B14F-4D97-AF65-F5344CB8AC3E}">
        <p14:creationId xmlns:p14="http://schemas.microsoft.com/office/powerpoint/2010/main" val="1663540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10131378" cy="936000"/>
          </a:xfrm>
        </p:spPr>
        <p:txBody>
          <a:bodyPr/>
          <a:lstStyle/>
          <a:p>
            <a:endParaRPr lang="en-US"/>
          </a:p>
        </p:txBody>
      </p:sp>
      <p:sp>
        <p:nvSpPr>
          <p:cNvPr id="3" name="Rectangle 2"/>
          <p:cNvSpPr/>
          <p:nvPr/>
        </p:nvSpPr>
        <p:spPr>
          <a:xfrm>
            <a:off x="762000" y="1321482"/>
            <a:ext cx="10363200" cy="6986528"/>
          </a:xfrm>
          <a:prstGeom prst="rect">
            <a:avLst/>
          </a:prstGeom>
        </p:spPr>
        <p:txBody>
          <a:bodyPr wrap="square">
            <a:spAutoFit/>
          </a:bodyPr>
          <a:lstStyle/>
          <a:p>
            <a:r>
              <a:rPr lang="en-US" sz="2800" b="1" dirty="0">
                <a:latin typeface="Arial" charset="0"/>
              </a:rPr>
              <a:t>GINA no longer recommends SABA-only treatment of asthma in adults or adolescents</a:t>
            </a:r>
            <a:r>
              <a:rPr lang="en-US" sz="2800" dirty="0">
                <a:latin typeface="ArialMT" charset="0"/>
              </a:rPr>
              <a:t>. </a:t>
            </a:r>
          </a:p>
          <a:p>
            <a:endParaRPr lang="en-US" sz="2000" dirty="0" smtClean="0">
              <a:latin typeface="ArialMT" charset="0"/>
            </a:endParaRPr>
          </a:p>
          <a:p>
            <a:pPr marL="342900" indent="-342900" algn="just">
              <a:buFont typeface="Arial" charset="0"/>
              <a:buChar char="•"/>
            </a:pPr>
            <a:r>
              <a:rPr lang="en-US" sz="2400" dirty="0" smtClean="0"/>
              <a:t>S</a:t>
            </a:r>
            <a:r>
              <a:rPr lang="en-US" sz="2400" dirty="0" smtClean="0"/>
              <a:t>tudies </a:t>
            </a:r>
            <a:r>
              <a:rPr lang="en-US" sz="2400" dirty="0"/>
              <a:t>of regular SABA in patients with </a:t>
            </a:r>
            <a:r>
              <a:rPr lang="en-US" sz="2400" dirty="0" smtClean="0"/>
              <a:t>newly-diagnosed </a:t>
            </a:r>
            <a:r>
              <a:rPr lang="en-US" sz="2400" dirty="0"/>
              <a:t>asthma showed worse outcomes and lower lung function than in patients who were treated with daily low dose ICS from the start. </a:t>
            </a:r>
            <a:endParaRPr lang="en-US" sz="2400" dirty="0" smtClean="0"/>
          </a:p>
          <a:p>
            <a:pPr marL="342900" indent="-342900" algn="just">
              <a:buFont typeface="Arial" charset="0"/>
              <a:buChar char="•"/>
            </a:pPr>
            <a:endParaRPr lang="en-US" sz="2400" dirty="0"/>
          </a:p>
          <a:p>
            <a:pPr marL="571508" indent="-571508" defTabSz="1828823">
              <a:buClr>
                <a:srgbClr val="5B9BD5"/>
              </a:buClr>
              <a:buFont typeface="Wingdings" panose="05000000000000000000" pitchFamily="2" charset="2"/>
              <a:buChar char="§"/>
            </a:pPr>
            <a:r>
              <a:rPr lang="en-GB" sz="2400" dirty="0">
                <a:solidFill>
                  <a:prstClr val="black">
                    <a:lumMod val="95000"/>
                    <a:lumOff val="5000"/>
                  </a:prstClr>
                </a:solidFill>
              </a:rPr>
              <a:t>High reliever use is associated with asthma worsening and increased risk of an asthma attack (exacerbation</a:t>
            </a:r>
            <a:r>
              <a:rPr lang="en-GB" sz="2400" dirty="0" smtClean="0">
                <a:solidFill>
                  <a:prstClr val="black">
                    <a:lumMod val="95000"/>
                    <a:lumOff val="5000"/>
                  </a:prstClr>
                </a:solidFill>
              </a:rPr>
              <a:t>)</a:t>
            </a:r>
          </a:p>
          <a:p>
            <a:pPr marL="571508" indent="-571508" defTabSz="1828823">
              <a:buClr>
                <a:srgbClr val="5B9BD5"/>
              </a:buClr>
              <a:buFont typeface="Wingdings" panose="05000000000000000000" pitchFamily="2" charset="2"/>
              <a:buChar char="§"/>
            </a:pPr>
            <a:endParaRPr lang="en-US" sz="2400" dirty="0" smtClean="0"/>
          </a:p>
          <a:p>
            <a:pPr marL="571508" indent="-571508" defTabSz="1828823">
              <a:buClr>
                <a:srgbClr val="5B9BD5"/>
              </a:buClr>
              <a:buFont typeface="Wingdings" panose="05000000000000000000" pitchFamily="2" charset="2"/>
              <a:buChar char="§"/>
            </a:pPr>
            <a:r>
              <a:rPr lang="en-US" sz="2400" dirty="0" smtClean="0"/>
              <a:t>Severe </a:t>
            </a:r>
            <a:r>
              <a:rPr lang="en-US" sz="2400" dirty="0"/>
              <a:t>exacerbations are halved with low dose ICS even in patients with symptoms 0–1 days a week. </a:t>
            </a:r>
          </a:p>
          <a:p>
            <a:pPr marL="571508" indent="-571508" defTabSz="1828823">
              <a:buClr>
                <a:srgbClr val="5B9BD5"/>
              </a:buClr>
              <a:buFont typeface="Wingdings" panose="05000000000000000000" pitchFamily="2" charset="2"/>
              <a:buChar char="§"/>
            </a:pPr>
            <a:endParaRPr lang="en-GB" sz="2400" dirty="0">
              <a:solidFill>
                <a:prstClr val="black">
                  <a:lumMod val="95000"/>
                  <a:lumOff val="5000"/>
                </a:prstClr>
              </a:solidFill>
            </a:endParaRPr>
          </a:p>
          <a:p>
            <a:pPr marL="571508" indent="-571508" defTabSz="1828823">
              <a:buClr>
                <a:srgbClr val="5B9BD5"/>
              </a:buClr>
              <a:buFont typeface="Wingdings" panose="05000000000000000000" pitchFamily="2" charset="2"/>
              <a:buChar char="§"/>
            </a:pPr>
            <a:endParaRPr lang="en-GB" sz="2400" dirty="0">
              <a:solidFill>
                <a:prstClr val="black">
                  <a:lumMod val="95000"/>
                  <a:lumOff val="5000"/>
                </a:prstClr>
              </a:solidFill>
            </a:endParaRPr>
          </a:p>
          <a:p>
            <a:pPr defTabSz="1828823">
              <a:buClr>
                <a:srgbClr val="5B9BD5"/>
              </a:buClr>
            </a:pPr>
            <a:endParaRPr lang="en-GB" sz="2400" dirty="0">
              <a:solidFill>
                <a:prstClr val="black">
                  <a:lumMod val="95000"/>
                  <a:lumOff val="5000"/>
                </a:prstClr>
              </a:solidFill>
            </a:endParaRPr>
          </a:p>
          <a:p>
            <a:pPr marL="342900" indent="-342900" algn="just">
              <a:buFont typeface="Arial" charset="0"/>
              <a:buChar char="•"/>
            </a:pPr>
            <a:endParaRPr lang="en-US" sz="2400" dirty="0"/>
          </a:p>
          <a:p>
            <a:endParaRPr lang="en-US" sz="2000" dirty="0" smtClean="0">
              <a:latin typeface="ArialMT" charset="0"/>
            </a:endParaRPr>
          </a:p>
          <a:p>
            <a:endParaRPr lang="en-US" sz="2000" dirty="0">
              <a:latin typeface="ArialMT" charset="0"/>
            </a:endParaRPr>
          </a:p>
          <a:p>
            <a:endParaRPr lang="en-US" sz="2000" dirty="0"/>
          </a:p>
        </p:txBody>
      </p:sp>
    </p:spTree>
    <p:extLst>
      <p:ext uri="{BB962C8B-B14F-4D97-AF65-F5344CB8AC3E}">
        <p14:creationId xmlns:p14="http://schemas.microsoft.com/office/powerpoint/2010/main" val="18146654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 xmlns:a16="http://schemas.microsoft.com/office/drawing/2014/main" id="{F096F379-0FCD-41CC-A364-7C051C8BC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8951" y="275287"/>
            <a:ext cx="10267200" cy="6201713"/>
          </a:xfrm>
          <a:prstGeom prst="rect">
            <a:avLst/>
          </a:prstGeom>
        </p:spPr>
      </p:pic>
      <p:pic>
        <p:nvPicPr>
          <p:cNvPr id="5" name="Picture 4">
            <a:extLst>
              <a:ext uri="{FF2B5EF4-FFF2-40B4-BE49-F238E27FC236}">
                <a16:creationId xmlns="" xmlns:a16="http://schemas.microsoft.com/office/drawing/2014/main" id="{CEB487A4-A092-46C6-9032-D3539061787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2544" y="245535"/>
            <a:ext cx="913707"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 xmlns:a16="http://schemas.microsoft.com/office/drawing/2014/main" id="{56946000-8153-4CDC-908D-7B060F8455E1}"/>
              </a:ext>
            </a:extLst>
          </p:cNvPr>
          <p:cNvSpPr txBox="1">
            <a:spLocks noChangeArrowheads="1"/>
          </p:cNvSpPr>
          <p:nvPr/>
        </p:nvSpPr>
        <p:spPr bwMode="auto">
          <a:xfrm>
            <a:off x="229707" y="6588020"/>
            <a:ext cx="3793067"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1467" i="1" dirty="0">
                <a:solidFill>
                  <a:srgbClr val="FFFFFF"/>
                </a:solidFill>
              </a:rPr>
              <a:t>GINA 2020, Box 3-5B</a:t>
            </a:r>
          </a:p>
        </p:txBody>
      </p:sp>
      <p:cxnSp>
        <p:nvCxnSpPr>
          <p:cNvPr id="9" name="Elbow Connector 8"/>
          <p:cNvCxnSpPr/>
          <p:nvPr/>
        </p:nvCxnSpPr>
        <p:spPr>
          <a:xfrm>
            <a:off x="6553200" y="242800"/>
            <a:ext cx="914400" cy="9144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152400" y="1905000"/>
            <a:ext cx="3870374" cy="4343400"/>
            <a:chOff x="152400" y="1905000"/>
            <a:chExt cx="3870374" cy="4343400"/>
          </a:xfrm>
        </p:grpSpPr>
        <p:sp>
          <p:nvSpPr>
            <p:cNvPr id="12" name="Curved Right Arrow 11"/>
            <p:cNvSpPr/>
            <p:nvPr/>
          </p:nvSpPr>
          <p:spPr>
            <a:xfrm>
              <a:off x="152400" y="2514600"/>
              <a:ext cx="1146551" cy="3733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838200" y="1905000"/>
              <a:ext cx="3184574" cy="1200329"/>
            </a:xfrm>
            <a:prstGeom prst="rect">
              <a:avLst/>
            </a:prstGeom>
            <a:solidFill>
              <a:schemeClr val="accent4">
                <a:lumMod val="40000"/>
                <a:lumOff val="60000"/>
              </a:schemeClr>
            </a:solidFill>
          </p:spPr>
          <p:txBody>
            <a:bodyPr wrap="square" rtlCol="0">
              <a:spAutoFit/>
            </a:bodyPr>
            <a:lstStyle/>
            <a:p>
              <a:r>
                <a:rPr lang="en-US" dirty="0" smtClean="0"/>
                <a:t>For Children ages 6-11 y/o, </a:t>
              </a:r>
              <a:r>
                <a:rPr lang="en-US" b="1" dirty="0" smtClean="0">
                  <a:solidFill>
                    <a:schemeClr val="accent2">
                      <a:lumMod val="75000"/>
                    </a:schemeClr>
                  </a:solidFill>
                </a:rPr>
                <a:t>PRN SABA </a:t>
              </a:r>
              <a:r>
                <a:rPr lang="en-US" dirty="0" smtClean="0"/>
                <a:t>is still the recommended </a:t>
              </a:r>
              <a:r>
                <a:rPr lang="en-US" u="sng" dirty="0" smtClean="0"/>
                <a:t>RELIEVER</a:t>
              </a:r>
              <a:r>
                <a:rPr lang="en-US" dirty="0" smtClean="0"/>
                <a:t> in all the steps in asthma management.</a:t>
              </a:r>
              <a:endParaRPr lang="en-US" dirty="0"/>
            </a:p>
          </p:txBody>
        </p:sp>
      </p:grpSp>
    </p:spTree>
    <p:extLst>
      <p:ext uri="{BB962C8B-B14F-4D97-AF65-F5344CB8AC3E}">
        <p14:creationId xmlns:p14="http://schemas.microsoft.com/office/powerpoint/2010/main" val="98930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17575" y="685165"/>
            <a:ext cx="9729470" cy="575310"/>
          </a:xfrm>
          <a:prstGeom prst="rect">
            <a:avLst/>
          </a:prstGeom>
        </p:spPr>
        <p:txBody>
          <a:bodyPr vert="horz" wrap="square" lIns="0" tIns="13335" rIns="0" bIns="0" rtlCol="0">
            <a:spAutoFit/>
          </a:bodyPr>
          <a:lstStyle/>
          <a:p>
            <a:pPr marL="12700">
              <a:lnSpc>
                <a:spcPct val="100000"/>
              </a:lnSpc>
              <a:spcBef>
                <a:spcPts val="105"/>
              </a:spcBef>
            </a:pPr>
            <a:r>
              <a:rPr sz="3600" b="1" spc="-25" dirty="0"/>
              <a:t>Key </a:t>
            </a:r>
            <a:r>
              <a:rPr sz="3600" b="1" spc="-35" dirty="0"/>
              <a:t>Points </a:t>
            </a:r>
            <a:r>
              <a:rPr sz="3600" b="1" spc="-10" dirty="0"/>
              <a:t>in </a:t>
            </a:r>
            <a:r>
              <a:rPr sz="3600" b="1" spc="-15" dirty="0"/>
              <a:t>Management </a:t>
            </a:r>
            <a:r>
              <a:rPr sz="3600" b="1" spc="-10" dirty="0"/>
              <a:t>of </a:t>
            </a:r>
            <a:r>
              <a:rPr sz="3600" b="1" spc="-20" dirty="0"/>
              <a:t>Asthma </a:t>
            </a:r>
            <a:r>
              <a:rPr sz="3600" b="1" spc="-10" dirty="0"/>
              <a:t>in </a:t>
            </a:r>
            <a:r>
              <a:rPr sz="3600" b="1" dirty="0"/>
              <a:t>≤ 5 </a:t>
            </a:r>
            <a:r>
              <a:rPr sz="3600" b="1" spc="-30" dirty="0"/>
              <a:t>years</a:t>
            </a:r>
            <a:r>
              <a:rPr sz="3600" b="1" spc="280" dirty="0"/>
              <a:t> </a:t>
            </a:r>
            <a:r>
              <a:rPr sz="3600" b="1" spc="-15" dirty="0"/>
              <a:t>old</a:t>
            </a:r>
            <a:endParaRPr sz="3600" b="1" dirty="0"/>
          </a:p>
        </p:txBody>
      </p:sp>
      <p:sp>
        <p:nvSpPr>
          <p:cNvPr id="7" name="TextBox 6"/>
          <p:cNvSpPr txBox="1"/>
          <p:nvPr/>
        </p:nvSpPr>
        <p:spPr>
          <a:xfrm>
            <a:off x="917575" y="1447800"/>
            <a:ext cx="10893425" cy="4401205"/>
          </a:xfrm>
          <a:prstGeom prst="rect">
            <a:avLst/>
          </a:prstGeom>
          <a:solidFill>
            <a:schemeClr val="accent4">
              <a:lumMod val="20000"/>
              <a:lumOff val="80000"/>
            </a:schemeClr>
          </a:solidFill>
        </p:spPr>
        <p:txBody>
          <a:bodyPr wrap="square" rtlCol="0">
            <a:spAutoFit/>
          </a:bodyPr>
          <a:lstStyle/>
          <a:p>
            <a:pPr marL="285750" indent="-285750" algn="just">
              <a:buFont typeface="Arial" charset="0"/>
              <a:buChar char="•"/>
            </a:pPr>
            <a:r>
              <a:rPr lang="en-US" sz="2000" dirty="0" smtClean="0"/>
              <a:t>Wheezing episodes in young children should be treated initially with inhaled SABA, regardless of whether the diagnosis of asthma has been made.</a:t>
            </a:r>
          </a:p>
          <a:p>
            <a:pPr marL="285750" indent="-285750" algn="just">
              <a:buFont typeface="Arial" charset="0"/>
              <a:buChar char="•"/>
            </a:pPr>
            <a:endParaRPr lang="en-US" sz="2000" dirty="0"/>
          </a:p>
          <a:p>
            <a:pPr marL="285750" indent="-285750" algn="just">
              <a:buFont typeface="Arial" charset="0"/>
              <a:buChar char="•"/>
            </a:pPr>
            <a:r>
              <a:rPr lang="en-US" sz="2000" dirty="0" smtClean="0"/>
              <a:t>Trial of controller therapy should be given if symptom pattern suggests asthma &amp; respiratory symptoms are uncontrolled and/or wheezing episodes are frequent and severe.</a:t>
            </a:r>
          </a:p>
          <a:p>
            <a:pPr marL="285750" indent="-285750" algn="just">
              <a:buFont typeface="Arial" charset="0"/>
              <a:buChar char="•"/>
            </a:pPr>
            <a:endParaRPr lang="en-US" sz="2000" dirty="0"/>
          </a:p>
          <a:p>
            <a:pPr marL="285750" indent="-285750" algn="just">
              <a:buFont typeface="Arial" charset="0"/>
              <a:buChar char="•"/>
            </a:pPr>
            <a:r>
              <a:rPr lang="en-US" sz="2000" dirty="0" smtClean="0"/>
              <a:t>If poor response </a:t>
            </a:r>
            <a:r>
              <a:rPr lang="en-US" sz="2000" dirty="0" smtClean="0"/>
              <a:t>to treatment should be </a:t>
            </a:r>
            <a:r>
              <a:rPr lang="en-US" sz="2000" dirty="0" smtClean="0"/>
              <a:t>reviewed, </a:t>
            </a:r>
            <a:r>
              <a:rPr lang="en-US" sz="2000" dirty="0" smtClean="0"/>
              <a:t>consider alternative diagnoses</a:t>
            </a:r>
          </a:p>
          <a:p>
            <a:pPr marL="285750" indent="-285750" algn="just">
              <a:buFont typeface="Arial" charset="0"/>
              <a:buChar char="•"/>
            </a:pPr>
            <a:endParaRPr lang="en-US" sz="2000" dirty="0"/>
          </a:p>
          <a:p>
            <a:pPr marL="285750" indent="-285750" algn="just">
              <a:buFont typeface="Arial" charset="0"/>
              <a:buChar char="•"/>
            </a:pPr>
            <a:r>
              <a:rPr lang="en-US" sz="2000" dirty="0" smtClean="0"/>
              <a:t>Choice of inhaler device should be based on child’s age and capability</a:t>
            </a:r>
          </a:p>
          <a:p>
            <a:pPr marL="742950" lvl="1" indent="-285750" algn="just">
              <a:buFont typeface="Arial" charset="0"/>
              <a:buChar char="•"/>
            </a:pPr>
            <a:r>
              <a:rPr lang="en-US" sz="2000" dirty="0" smtClean="0"/>
              <a:t>Preferred device for &lt;4 y/o: pressurized metered dose inhaler (MDI) and spacer with face mask</a:t>
            </a:r>
          </a:p>
          <a:p>
            <a:pPr lvl="1" algn="just"/>
            <a:r>
              <a:rPr lang="en-US" sz="2000" dirty="0" smtClean="0"/>
              <a:t>                                    for 4-5 y/o: MDI with spacer and mouth </a:t>
            </a:r>
            <a:r>
              <a:rPr lang="en-US" sz="2000" dirty="0" smtClean="0"/>
              <a:t>piece</a:t>
            </a:r>
          </a:p>
          <a:p>
            <a:pPr lvl="1" algn="just"/>
            <a:endParaRPr lang="en-US" sz="2000" dirty="0" smtClean="0"/>
          </a:p>
          <a:p>
            <a:pPr marL="285750" indent="-285750" algn="just">
              <a:buFont typeface="Arial" charset="0"/>
              <a:buChar char="•"/>
            </a:pPr>
            <a:r>
              <a:rPr lang="en-US" sz="2000" dirty="0" smtClean="0"/>
              <a:t>Review the need for asthma treatment frequently, as asthma-like symptoms remit in many young children.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762000"/>
            <a:ext cx="10363200" cy="5909310"/>
          </a:xfrm>
          <a:prstGeom prst="rect">
            <a:avLst/>
          </a:prstGeom>
        </p:spPr>
        <p:txBody>
          <a:bodyPr wrap="square">
            <a:spAutoFit/>
          </a:bodyPr>
          <a:lstStyle/>
          <a:p>
            <a:r>
              <a:rPr lang="en-US" sz="3200" b="1" dirty="0" smtClean="0"/>
              <a:t>PATIENT FOLLOW-UP</a:t>
            </a:r>
          </a:p>
          <a:p>
            <a:endParaRPr lang="en-US" sz="3200" b="1" dirty="0"/>
          </a:p>
          <a:p>
            <a:r>
              <a:rPr lang="en-US" sz="3200" i="1" dirty="0" smtClean="0"/>
              <a:t>How </a:t>
            </a:r>
            <a:r>
              <a:rPr lang="en-US" sz="3200" i="1" dirty="0"/>
              <a:t>often should asthma be reviewed? </a:t>
            </a:r>
            <a:endParaRPr lang="en-US" sz="3200" i="1" dirty="0" smtClean="0"/>
          </a:p>
          <a:p>
            <a:pPr marL="342900" indent="-342900" algn="just">
              <a:buFont typeface="Arial" charset="0"/>
              <a:buChar char="•"/>
            </a:pPr>
            <a:endParaRPr lang="en-US" sz="2400" dirty="0" smtClean="0"/>
          </a:p>
          <a:p>
            <a:pPr marL="342900" indent="-342900" algn="just">
              <a:buFont typeface="Arial" charset="0"/>
              <a:buChar char="•"/>
            </a:pPr>
            <a:r>
              <a:rPr lang="en-US" sz="2400" dirty="0" smtClean="0"/>
              <a:t>Frequency </a:t>
            </a:r>
            <a:r>
              <a:rPr lang="en-US" sz="2400" dirty="0"/>
              <a:t>of visits depends upon the patient’s initial level of control, their response to treatment, and their </a:t>
            </a:r>
            <a:r>
              <a:rPr lang="en-US" sz="2400" dirty="0" smtClean="0"/>
              <a:t>level </a:t>
            </a:r>
            <a:r>
              <a:rPr lang="en-US" sz="2400" dirty="0"/>
              <a:t>of engagement in self-management. </a:t>
            </a:r>
            <a:endParaRPr lang="en-US" sz="2400" dirty="0" smtClean="0"/>
          </a:p>
          <a:p>
            <a:pPr marL="342900" indent="-342900" algn="just">
              <a:buFont typeface="Arial" charset="0"/>
              <a:buChar char="•"/>
            </a:pPr>
            <a:endParaRPr lang="en-US" sz="2400" dirty="0"/>
          </a:p>
          <a:p>
            <a:pPr marL="342900" indent="-342900" algn="just">
              <a:buFont typeface="Arial" charset="0"/>
              <a:buChar char="•"/>
            </a:pPr>
            <a:r>
              <a:rPr lang="en-US" sz="2400" dirty="0"/>
              <a:t>Ideally, patients should be seen 1–3 months after starting treatment and every 3–12 months thereafter. After an exacerbation, a review visit within 1 week should be scheduled </a:t>
            </a:r>
            <a:endParaRPr lang="en-US" sz="2400" dirty="0" smtClean="0"/>
          </a:p>
          <a:p>
            <a:pPr marL="342900" indent="-342900" algn="just">
              <a:buFont typeface="Arial" charset="0"/>
              <a:buChar char="•"/>
            </a:pPr>
            <a:endParaRPr lang="en-US" sz="2400" dirty="0"/>
          </a:p>
          <a:p>
            <a:pPr marL="342900" indent="-342900" algn="just">
              <a:buFont typeface="Arial" charset="0"/>
              <a:buChar char="•"/>
            </a:pPr>
            <a:r>
              <a:rPr lang="en-US" sz="2400" dirty="0" smtClean="0"/>
              <a:t>Consider </a:t>
            </a:r>
            <a:r>
              <a:rPr lang="en-US" sz="2400" b="1" dirty="0" smtClean="0"/>
              <a:t>STEPPING DOWN </a:t>
            </a:r>
            <a:r>
              <a:rPr lang="en-US" sz="2400" dirty="0" smtClean="0"/>
              <a:t>when asthma symptoms have been well controlled and stable for </a:t>
            </a:r>
            <a:r>
              <a:rPr lang="en-US" sz="2400" b="1" dirty="0" smtClean="0"/>
              <a:t>3 or more months</a:t>
            </a:r>
            <a:endParaRPr lang="en-US" sz="2400" b="1" dirty="0"/>
          </a:p>
          <a:p>
            <a:pPr marL="342900" indent="-342900">
              <a:buFont typeface="Arial" charset="0"/>
              <a:buChar char="•"/>
            </a:pPr>
            <a:endParaRPr lang="en-US" sz="2400" dirty="0"/>
          </a:p>
          <a:p>
            <a:endParaRPr lang="en-US" dirty="0"/>
          </a:p>
        </p:txBody>
      </p:sp>
    </p:spTree>
    <p:extLst>
      <p:ext uri="{BB962C8B-B14F-4D97-AF65-F5344CB8AC3E}">
        <p14:creationId xmlns:p14="http://schemas.microsoft.com/office/powerpoint/2010/main" val="18365135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58225"/>
            <a:ext cx="10668000" cy="584775"/>
          </a:xfrm>
          <a:prstGeom prst="rect">
            <a:avLst/>
          </a:prstGeom>
          <a:noFill/>
        </p:spPr>
        <p:txBody>
          <a:bodyPr wrap="square" rtlCol="0">
            <a:spAutoFit/>
          </a:bodyPr>
          <a:lstStyle/>
          <a:p>
            <a:r>
              <a:rPr lang="en-US" sz="3200" b="1" dirty="0" smtClean="0"/>
              <a:t>NON-PHARMACOLOGIC THERAPY</a:t>
            </a:r>
            <a:endParaRPr lang="en-US" sz="3200" b="1" dirty="0"/>
          </a:p>
        </p:txBody>
      </p:sp>
      <p:sp>
        <p:nvSpPr>
          <p:cNvPr id="3" name="TextBox 2"/>
          <p:cNvSpPr txBox="1"/>
          <p:nvPr/>
        </p:nvSpPr>
        <p:spPr>
          <a:xfrm>
            <a:off x="762000" y="1371600"/>
            <a:ext cx="10210800" cy="5293757"/>
          </a:xfrm>
          <a:prstGeom prst="rect">
            <a:avLst/>
          </a:prstGeom>
          <a:noFill/>
        </p:spPr>
        <p:txBody>
          <a:bodyPr wrap="square" rtlCol="0">
            <a:spAutoFit/>
          </a:bodyPr>
          <a:lstStyle/>
          <a:p>
            <a:pPr marL="285750" indent="-285750">
              <a:buFont typeface="Arial" charset="0"/>
              <a:buChar char="•"/>
            </a:pPr>
            <a:r>
              <a:rPr lang="en-US" sz="2400" dirty="0" smtClean="0"/>
              <a:t>Encourage smoking cessation</a:t>
            </a:r>
          </a:p>
          <a:p>
            <a:pPr marL="285750" indent="-285750">
              <a:buFont typeface="Arial" charset="0"/>
              <a:buChar char="•"/>
            </a:pPr>
            <a:endParaRPr lang="en-US" sz="2400" dirty="0"/>
          </a:p>
          <a:p>
            <a:pPr marL="285750" indent="-285750">
              <a:buFont typeface="Arial" charset="0"/>
              <a:buChar char="•"/>
            </a:pPr>
            <a:r>
              <a:rPr lang="en-US" sz="2400" dirty="0" smtClean="0"/>
              <a:t>Strategies for weight reduction for obese patients</a:t>
            </a:r>
          </a:p>
          <a:p>
            <a:pPr marL="285750" indent="-285750">
              <a:buFont typeface="Arial" charset="0"/>
              <a:buChar char="•"/>
            </a:pPr>
            <a:endParaRPr lang="en-US" sz="2400" dirty="0"/>
          </a:p>
          <a:p>
            <a:pPr marL="285750" indent="-285750">
              <a:buFont typeface="Arial" charset="0"/>
              <a:buChar char="•"/>
            </a:pPr>
            <a:r>
              <a:rPr lang="en-US" sz="2400" dirty="0" smtClean="0"/>
              <a:t>Engage in regular physical activity</a:t>
            </a:r>
          </a:p>
          <a:p>
            <a:pPr marL="742950" lvl="1" indent="-285750">
              <a:buFont typeface="Arial" charset="0"/>
              <a:buChar char="•"/>
            </a:pPr>
            <a:r>
              <a:rPr lang="en-US" sz="2000" dirty="0"/>
              <a:t>prevention of breakthrough exercise-induced bronchoconstriction with </a:t>
            </a:r>
            <a:r>
              <a:rPr lang="en-US" sz="2000" dirty="0" smtClean="0"/>
              <a:t>SABA or low dose ICS-formoterol before exercise</a:t>
            </a:r>
          </a:p>
          <a:p>
            <a:pPr marL="285750" indent="-285750">
              <a:buFont typeface="Arial" charset="0"/>
              <a:buChar char="•"/>
            </a:pPr>
            <a:endParaRPr lang="en-US" dirty="0" smtClean="0"/>
          </a:p>
          <a:p>
            <a:pPr marL="285750" indent="-285750">
              <a:buFont typeface="Arial" charset="0"/>
              <a:buChar char="•"/>
            </a:pPr>
            <a:r>
              <a:rPr lang="en-US" sz="2400" dirty="0" smtClean="0"/>
              <a:t>Avoidance of occupationa</a:t>
            </a:r>
            <a:r>
              <a:rPr lang="en-US" sz="2400" dirty="0"/>
              <a:t>l</a:t>
            </a:r>
            <a:r>
              <a:rPr lang="en-US" sz="2400" dirty="0" smtClean="0"/>
              <a:t> exposures, indoor, &amp; outdoor allergens</a:t>
            </a:r>
          </a:p>
          <a:p>
            <a:pPr marL="285750" indent="-285750">
              <a:buFont typeface="Arial" charset="0"/>
              <a:buChar char="•"/>
            </a:pPr>
            <a:endParaRPr lang="en-US" sz="2400" dirty="0"/>
          </a:p>
          <a:p>
            <a:pPr marL="285750" indent="-285750">
              <a:buFont typeface="Arial" charset="0"/>
              <a:buChar char="•"/>
            </a:pPr>
            <a:r>
              <a:rPr lang="en-US" sz="2400" dirty="0" smtClean="0"/>
              <a:t>Healthy diet: high in fruit and vegetables</a:t>
            </a:r>
            <a:endParaRPr lang="en-US" sz="2400" dirty="0"/>
          </a:p>
          <a:p>
            <a:pPr marL="285750" indent="-285750">
              <a:buFont typeface="Arial" charset="0"/>
              <a:buChar char="•"/>
            </a:pPr>
            <a:endParaRPr lang="en-US" sz="3200" dirty="0"/>
          </a:p>
          <a:p>
            <a:pPr marL="285750" indent="-285750">
              <a:buFont typeface="Arial" charset="0"/>
              <a:buChar char="•"/>
            </a:pPr>
            <a:r>
              <a:rPr lang="en-US" sz="2400" dirty="0" smtClean="0"/>
              <a:t>Help patient deal with emotional stress</a:t>
            </a:r>
          </a:p>
          <a:p>
            <a:pPr marL="742950" lvl="1" indent="-285750">
              <a:buFont typeface="Arial" charset="0"/>
              <a:buChar char="•"/>
            </a:pPr>
            <a:r>
              <a:rPr lang="en-US" sz="2000" dirty="0" smtClean="0"/>
              <a:t>Distinguish between symptoms of anxiety and asthma</a:t>
            </a:r>
          </a:p>
        </p:txBody>
      </p:sp>
    </p:spTree>
    <p:extLst>
      <p:ext uri="{BB962C8B-B14F-4D97-AF65-F5344CB8AC3E}">
        <p14:creationId xmlns:p14="http://schemas.microsoft.com/office/powerpoint/2010/main" val="19020223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177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map.tiff"/>
          <p:cNvPicPr>
            <a:picLocks noChangeAspect="1"/>
          </p:cNvPicPr>
          <p:nvPr/>
        </p:nvPicPr>
        <p:blipFill>
          <a:blip r:embed="rId3" cstate="print">
            <a:extLst>
              <a:ext uri="{28A0092B-C50C-407E-A947-70E740481C1C}">
                <a14:useLocalDpi xmlns:a14="http://schemas.microsoft.com/office/drawing/2010/main" val="0"/>
              </a:ext>
            </a:extLst>
          </a:blip>
          <a:srcRect t="37" b="37"/>
          <a:stretch>
            <a:fillRect/>
          </a:stretch>
        </p:blipFill>
        <p:spPr bwMode="auto">
          <a:xfrm>
            <a:off x="2119742" y="1243883"/>
            <a:ext cx="3974175" cy="4727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4"/>
          <p:cNvSpPr>
            <a:spLocks noGrp="1"/>
          </p:cNvSpPr>
          <p:nvPr>
            <p:ph type="title"/>
          </p:nvPr>
        </p:nvSpPr>
        <p:spPr bwMode="auto">
          <a:xfrm>
            <a:off x="3009901" y="476771"/>
            <a:ext cx="6172200" cy="7919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rtlCol="0" anchor="t" anchorCtr="0" compatLnSpc="1">
            <a:prstTxWarp prst="textNoShape">
              <a:avLst/>
            </a:prstTxWarp>
            <a:noAutofit/>
          </a:bodyPr>
          <a:lstStyle/>
          <a:p>
            <a:r>
              <a:rPr lang="en-US" altLang="en-US" sz="3600" b="1" dirty="0">
                <a:latin typeface="+mj-lt"/>
                <a:ea typeface="Tahoma" panose="020B0604030504040204" pitchFamily="34" charset="0"/>
                <a:cs typeface="Tahoma" panose="020B0604030504040204" pitchFamily="34" charset="0"/>
              </a:rPr>
              <a:t>Asthma in the Philippines</a:t>
            </a:r>
          </a:p>
        </p:txBody>
      </p:sp>
      <p:sp>
        <p:nvSpPr>
          <p:cNvPr id="8" name="Rectangle 7"/>
          <p:cNvSpPr/>
          <p:nvPr/>
        </p:nvSpPr>
        <p:spPr bwMode="auto">
          <a:xfrm>
            <a:off x="6261149" y="1545711"/>
            <a:ext cx="5075272" cy="4123484"/>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anchor="ctr"/>
          <a:lstStyle/>
          <a:p>
            <a:pPr marL="257171" indent="-257171" algn="r" defTabSz="457206">
              <a:buFont typeface="Arial" panose="020B0604020202020204" pitchFamily="34" charset="0"/>
              <a:buChar char="•"/>
              <a:defRPr/>
            </a:pPr>
            <a:r>
              <a:rPr lang="en-US" sz="2700" dirty="0">
                <a:solidFill>
                  <a:prstClr val="black"/>
                </a:solidFill>
                <a:latin typeface="+mj-lt"/>
              </a:rPr>
              <a:t>Prevalence estimates through the experts’ consensus was reported at </a:t>
            </a:r>
            <a:r>
              <a:rPr lang="en-US" sz="2700" dirty="0">
                <a:solidFill>
                  <a:srgbClr val="FF0000"/>
                </a:solidFill>
                <a:latin typeface="+mj-lt"/>
              </a:rPr>
              <a:t>10.3% to 26.7% </a:t>
            </a:r>
            <a:r>
              <a:rPr lang="en-US" sz="2700" dirty="0">
                <a:solidFill>
                  <a:prstClr val="black"/>
                </a:solidFill>
                <a:latin typeface="+mj-lt"/>
              </a:rPr>
              <a:t>in 2002</a:t>
            </a:r>
            <a:r>
              <a:rPr lang="en-US" sz="2700" baseline="30000" dirty="0">
                <a:solidFill>
                  <a:prstClr val="black"/>
                </a:solidFill>
                <a:latin typeface="+mj-lt"/>
              </a:rPr>
              <a:t>1</a:t>
            </a:r>
            <a:r>
              <a:rPr lang="en-US" sz="2700" dirty="0">
                <a:solidFill>
                  <a:prstClr val="black"/>
                </a:solidFill>
                <a:latin typeface="+mj-lt"/>
              </a:rPr>
              <a:t>.</a:t>
            </a:r>
          </a:p>
          <a:p>
            <a:pPr algn="r" defTabSz="457206">
              <a:defRPr/>
            </a:pPr>
            <a:endParaRPr lang="en-US" sz="2700" dirty="0">
              <a:solidFill>
                <a:prstClr val="black"/>
              </a:solidFill>
              <a:latin typeface="+mj-lt"/>
            </a:endParaRPr>
          </a:p>
          <a:p>
            <a:pPr marL="214311" indent="-214311" algn="r" defTabSz="457206">
              <a:buFont typeface="Arial" panose="020B0604020202020204" pitchFamily="34" charset="0"/>
              <a:buChar char="•"/>
              <a:defRPr/>
            </a:pPr>
            <a:r>
              <a:rPr lang="en-US" sz="2700" dirty="0">
                <a:solidFill>
                  <a:prstClr val="black"/>
                </a:solidFill>
                <a:latin typeface="+mj-lt"/>
              </a:rPr>
              <a:t>There is a high prevalence of asthma in urban areas:</a:t>
            </a:r>
          </a:p>
          <a:p>
            <a:pPr algn="r" defTabSz="457206">
              <a:defRPr/>
            </a:pPr>
            <a:r>
              <a:rPr lang="en-US" sz="2700" dirty="0">
                <a:solidFill>
                  <a:srgbClr val="FF0000"/>
                </a:solidFill>
                <a:latin typeface="+mj-lt"/>
              </a:rPr>
              <a:t>10.3%</a:t>
            </a:r>
            <a:r>
              <a:rPr lang="en-US" sz="2700" dirty="0">
                <a:solidFill>
                  <a:prstClr val="black"/>
                </a:solidFill>
                <a:latin typeface="+mj-lt"/>
              </a:rPr>
              <a:t>  of children</a:t>
            </a:r>
            <a:r>
              <a:rPr lang="en-US" sz="2700" baseline="30000" dirty="0">
                <a:solidFill>
                  <a:prstClr val="black"/>
                </a:solidFill>
                <a:latin typeface="+mj-lt"/>
              </a:rPr>
              <a:t>2</a:t>
            </a:r>
          </a:p>
          <a:p>
            <a:pPr algn="r" defTabSz="457206">
              <a:defRPr/>
            </a:pPr>
            <a:r>
              <a:rPr lang="en-US" sz="2700" baseline="30000" dirty="0">
                <a:solidFill>
                  <a:prstClr val="black"/>
                </a:solidFill>
                <a:latin typeface="+mj-lt"/>
              </a:rPr>
              <a:t>	</a:t>
            </a:r>
            <a:r>
              <a:rPr lang="en-US" sz="2700" baseline="30000" dirty="0">
                <a:solidFill>
                  <a:srgbClr val="FF0000"/>
                </a:solidFill>
                <a:latin typeface="+mj-lt"/>
              </a:rPr>
              <a:t> </a:t>
            </a:r>
            <a:r>
              <a:rPr lang="en-US" sz="2700" dirty="0">
                <a:solidFill>
                  <a:srgbClr val="FF0000"/>
                </a:solidFill>
                <a:latin typeface="+mj-lt"/>
              </a:rPr>
              <a:t>  6.2% </a:t>
            </a:r>
            <a:r>
              <a:rPr lang="en-US" sz="2700" dirty="0">
                <a:solidFill>
                  <a:prstClr val="black"/>
                </a:solidFill>
                <a:latin typeface="+mj-lt"/>
              </a:rPr>
              <a:t>of adults</a:t>
            </a:r>
            <a:r>
              <a:rPr lang="en-US" sz="2700" baseline="30000" dirty="0">
                <a:solidFill>
                  <a:prstClr val="black"/>
                </a:solidFill>
                <a:latin typeface="+mj-lt"/>
              </a:rPr>
              <a:t>3</a:t>
            </a:r>
          </a:p>
          <a:p>
            <a:pPr defTabSz="457206">
              <a:defRPr/>
            </a:pPr>
            <a:endParaRPr lang="en-US" sz="2700" dirty="0">
              <a:solidFill>
                <a:prstClr val="black"/>
              </a:solidFill>
              <a:latin typeface="+mj-lt"/>
            </a:endParaRPr>
          </a:p>
        </p:txBody>
      </p:sp>
      <p:sp>
        <p:nvSpPr>
          <p:cNvPr id="9" name="TextBox 8"/>
          <p:cNvSpPr txBox="1"/>
          <p:nvPr/>
        </p:nvSpPr>
        <p:spPr>
          <a:xfrm>
            <a:off x="7772400" y="6111925"/>
            <a:ext cx="4223657" cy="584775"/>
          </a:xfrm>
          <a:prstGeom prst="rect">
            <a:avLst/>
          </a:prstGeom>
          <a:noFill/>
        </p:spPr>
        <p:txBody>
          <a:bodyPr wrap="square">
            <a:spAutoFit/>
          </a:bodyPr>
          <a:lstStyle/>
          <a:p>
            <a:pPr marL="96439" indent="-96439" algn="r" defTabSz="457206">
              <a:buFontTx/>
              <a:buAutoNum type="arabicPeriod"/>
              <a:defRPr/>
            </a:pPr>
            <a:r>
              <a:rPr kumimoji="1" lang="en-US" altLang="zh-TW" sz="800" dirty="0">
                <a:latin typeface="Calibri" panose="020F0502020204030204"/>
                <a:ea typeface="新細明體" panose="02020500000000000000" pitchFamily="18" charset="-120"/>
              </a:rPr>
              <a:t>National Asthma Epidemiology Survey (NAES) conducted in 2002.</a:t>
            </a:r>
          </a:p>
          <a:p>
            <a:pPr marL="96439" indent="-96439" algn="r" defTabSz="457206">
              <a:buFontTx/>
              <a:buAutoNum type="arabicPeriod"/>
              <a:defRPr/>
            </a:pPr>
            <a:r>
              <a:rPr kumimoji="1" lang="en-US" altLang="zh-TW" sz="800" dirty="0">
                <a:latin typeface="Calibri" panose="020F0502020204030204"/>
                <a:ea typeface="新細明體" panose="02020500000000000000" pitchFamily="18" charset="-120"/>
              </a:rPr>
              <a:t>The Global Asthma Report 2011. ISAAC Phase 3</a:t>
            </a:r>
          </a:p>
          <a:p>
            <a:pPr marL="96439" indent="-96439" algn="r" defTabSz="457206">
              <a:buFontTx/>
              <a:buAutoNum type="arabicPeriod"/>
              <a:defRPr/>
            </a:pPr>
            <a:r>
              <a:rPr kumimoji="1" lang="en-US" altLang="zh-TW" sz="800" dirty="0" err="1">
                <a:latin typeface="Calibri" panose="020F0502020204030204"/>
                <a:ea typeface="新細明體" panose="02020500000000000000" pitchFamily="18" charset="-120"/>
              </a:rPr>
              <a:t>Masoli</a:t>
            </a:r>
            <a:r>
              <a:rPr kumimoji="1" lang="en-US" altLang="zh-TW" sz="800" dirty="0">
                <a:latin typeface="Calibri" panose="020F0502020204030204"/>
                <a:ea typeface="新細明體" panose="02020500000000000000" pitchFamily="18" charset="-120"/>
              </a:rPr>
              <a:t> M, Fabian D, Holt S, et al. Global burden of asthma. Web site http://ginasthma.org/local/uploads/files/GINABurdenReport_1.pdf. Accessed October 3, 2013</a:t>
            </a:r>
          </a:p>
        </p:txBody>
      </p:sp>
    </p:spTree>
    <p:extLst>
      <p:ext uri="{BB962C8B-B14F-4D97-AF65-F5344CB8AC3E}">
        <p14:creationId xmlns:p14="http://schemas.microsoft.com/office/powerpoint/2010/main" val="1342489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3505" y="1562381"/>
            <a:ext cx="6934200" cy="4695190"/>
          </a:xfrm>
        </p:spPr>
        <p:txBody>
          <a:bodyPr>
            <a:normAutofit/>
          </a:bodyPr>
          <a:lstStyle/>
          <a:p>
            <a:pPr marL="457200" indent="-457200">
              <a:buFont typeface="Arial" charset="0"/>
              <a:buChar char="•"/>
            </a:pPr>
            <a:r>
              <a:rPr lang="en-US" sz="2800" dirty="0">
                <a:latin typeface="+mj-lt"/>
                <a:cs typeface="Times New Roman" panose="02020603050405020304" pitchFamily="18" charset="0"/>
              </a:rPr>
              <a:t>Symptoms are brought about by:</a:t>
            </a:r>
          </a:p>
          <a:p>
            <a:pPr marL="800100" lvl="1" indent="-342900">
              <a:buFont typeface="Wingdings" charset="2"/>
              <a:buChar char="§"/>
            </a:pPr>
            <a:r>
              <a:rPr lang="en-US" sz="2400" dirty="0">
                <a:latin typeface="+mj-lt"/>
                <a:cs typeface="Times New Roman" panose="02020603050405020304" pitchFamily="18" charset="0"/>
              </a:rPr>
              <a:t>Airway narrowing </a:t>
            </a:r>
          </a:p>
          <a:p>
            <a:pPr marL="800100" lvl="1" indent="-342900">
              <a:buFont typeface="Wingdings" charset="2"/>
              <a:buChar char="§"/>
            </a:pPr>
            <a:r>
              <a:rPr lang="en-US" sz="2400" dirty="0">
                <a:latin typeface="+mj-lt"/>
                <a:cs typeface="Times New Roman" panose="02020603050405020304" pitchFamily="18" charset="0"/>
              </a:rPr>
              <a:t>Airway wall thickening</a:t>
            </a:r>
          </a:p>
          <a:p>
            <a:pPr marL="800100" lvl="1" indent="-342900">
              <a:buFont typeface="Wingdings" charset="2"/>
              <a:buChar char="§"/>
            </a:pPr>
            <a:r>
              <a:rPr lang="en-US" sz="2400" dirty="0">
                <a:latin typeface="+mj-lt"/>
                <a:cs typeface="Times New Roman" panose="02020603050405020304" pitchFamily="18" charset="0"/>
              </a:rPr>
              <a:t>Increased </a:t>
            </a:r>
            <a:r>
              <a:rPr lang="en-US" sz="2400" dirty="0" smtClean="0">
                <a:latin typeface="+mj-lt"/>
                <a:cs typeface="Times New Roman" panose="02020603050405020304" pitchFamily="18" charset="0"/>
              </a:rPr>
              <a:t>mucus</a:t>
            </a:r>
          </a:p>
          <a:p>
            <a:pPr lvl="1"/>
            <a:endParaRPr lang="en-AU" sz="2800" dirty="0">
              <a:latin typeface="+mj-lt"/>
              <a:cs typeface="Times New Roman" panose="02020603050405020304" pitchFamily="18" charset="0"/>
            </a:endParaRPr>
          </a:p>
          <a:p>
            <a:pPr marL="457200" indent="-457200">
              <a:buFont typeface="Arial" charset="0"/>
              <a:buChar char="•"/>
            </a:pPr>
            <a:r>
              <a:rPr lang="en-AU" sz="2800" dirty="0">
                <a:latin typeface="+mj-lt"/>
                <a:cs typeface="Times New Roman" panose="02020603050405020304" pitchFamily="18" charset="0"/>
              </a:rPr>
              <a:t>It can be controlled but NOT </a:t>
            </a:r>
            <a:r>
              <a:rPr lang="en-AU" sz="2800" dirty="0" smtClean="0">
                <a:latin typeface="+mj-lt"/>
                <a:cs typeface="Times New Roman" panose="02020603050405020304" pitchFamily="18" charset="0"/>
              </a:rPr>
              <a:t>cured</a:t>
            </a:r>
          </a:p>
          <a:p>
            <a:endParaRPr lang="en-AU" sz="2800" dirty="0">
              <a:latin typeface="+mj-lt"/>
              <a:cs typeface="Times New Roman" panose="02020603050405020304" pitchFamily="18" charset="0"/>
            </a:endParaRPr>
          </a:p>
          <a:p>
            <a:pPr marL="457200" indent="-457200">
              <a:buFont typeface="Arial" charset="0"/>
              <a:buChar char="•"/>
            </a:pPr>
            <a:r>
              <a:rPr lang="en-US" sz="2800" dirty="0">
                <a:latin typeface="+mj-lt"/>
                <a:cs typeface="Times New Roman" panose="02020603050405020304" pitchFamily="18" charset="0"/>
              </a:rPr>
              <a:t>Symptoms may be triggered or wors</a:t>
            </a:r>
            <a:r>
              <a:rPr lang="en-US" sz="2800" dirty="0">
                <a:latin typeface="+mj-lt"/>
                <a:ea typeface="Calibri" panose="020F0502020204030204" pitchFamily="34" charset="0"/>
                <a:cs typeface="Times New Roman" panose="02020603050405020304" pitchFamily="18" charset="0"/>
              </a:rPr>
              <a:t>ened by factors such as viral infections, allergens, tobacco smoke, exercise and stress</a:t>
            </a:r>
            <a:endParaRPr lang="en-AU" sz="2800" b="1" dirty="0">
              <a:latin typeface="+mj-lt"/>
            </a:endParaRPr>
          </a:p>
        </p:txBody>
      </p:sp>
      <p:sp>
        <p:nvSpPr>
          <p:cNvPr id="2" name="Title 1"/>
          <p:cNvSpPr>
            <a:spLocks noGrp="1"/>
          </p:cNvSpPr>
          <p:nvPr>
            <p:ph type="title"/>
          </p:nvPr>
        </p:nvSpPr>
        <p:spPr>
          <a:xfrm>
            <a:off x="573505" y="523622"/>
            <a:ext cx="11044990" cy="1325563"/>
          </a:xfrm>
        </p:spPr>
        <p:txBody>
          <a:bodyPr>
            <a:normAutofit/>
          </a:bodyPr>
          <a:lstStyle/>
          <a:p>
            <a:r>
              <a:rPr lang="en-AU" sz="3600" b="1" dirty="0">
                <a:latin typeface="+mn-lt"/>
              </a:rPr>
              <a:t>What is KNOWN about ASTHMA</a:t>
            </a:r>
          </a:p>
        </p:txBody>
      </p:sp>
      <p:sp>
        <p:nvSpPr>
          <p:cNvPr id="4" name="TextBox 3"/>
          <p:cNvSpPr txBox="1"/>
          <p:nvPr/>
        </p:nvSpPr>
        <p:spPr>
          <a:xfrm>
            <a:off x="2786741" y="5825250"/>
            <a:ext cx="1534887" cy="230832"/>
          </a:xfrm>
          <a:prstGeom prst="rect">
            <a:avLst/>
          </a:prstGeom>
          <a:noFill/>
        </p:spPr>
        <p:txBody>
          <a:bodyPr wrap="square" rtlCol="0">
            <a:spAutoFit/>
          </a:bodyPr>
          <a:lstStyle/>
          <a:p>
            <a:pPr defTabSz="457206"/>
            <a:r>
              <a:rPr lang="en-AU" sz="900" i="1">
                <a:solidFill>
                  <a:prstClr val="white"/>
                </a:solidFill>
                <a:latin typeface="Calibri" panose="020F0502020204030204"/>
              </a:rPr>
              <a:t>GINA 2017</a:t>
            </a:r>
            <a:endParaRPr lang="en-AU" sz="900" i="1" dirty="0">
              <a:solidFill>
                <a:prstClr val="white"/>
              </a:solidFill>
              <a:latin typeface="Calibri" panose="020F0502020204030204"/>
            </a:endParaRPr>
          </a:p>
        </p:txBody>
      </p:sp>
      <p:sp>
        <p:nvSpPr>
          <p:cNvPr id="6" name="TextBox 5"/>
          <p:cNvSpPr txBox="1"/>
          <p:nvPr/>
        </p:nvSpPr>
        <p:spPr>
          <a:xfrm>
            <a:off x="6922696" y="6056082"/>
            <a:ext cx="5299784" cy="577466"/>
          </a:xfrm>
          <a:prstGeom prst="rect">
            <a:avLst/>
          </a:prstGeom>
          <a:noFill/>
        </p:spPr>
        <p:txBody>
          <a:bodyPr wrap="square">
            <a:spAutoFit/>
          </a:bodyPr>
          <a:lstStyle/>
          <a:p>
            <a:pPr defTabSz="457206">
              <a:spcBef>
                <a:spcPct val="0"/>
              </a:spcBef>
              <a:defRPr/>
            </a:pPr>
            <a:r>
              <a:rPr lang="en-US" altLang="en-US" sz="1051" i="1" dirty="0">
                <a:solidFill>
                  <a:prstClr val="black"/>
                </a:solidFill>
                <a:latin typeface="Calibri" panose="020F0502020204030204"/>
                <a:cs typeface="Arial" panose="020B0604020202020204" pitchFamily="34" charset="0"/>
              </a:rPr>
              <a:t>From the Global Strategy for Asthma Management and Prevention,</a:t>
            </a:r>
            <a:r>
              <a:rPr lang="en-US" altLang="en-US" sz="1051" dirty="0">
                <a:solidFill>
                  <a:prstClr val="black"/>
                </a:solidFill>
                <a:latin typeface="Calibri" panose="020F0502020204030204"/>
                <a:cs typeface="Arial" panose="020B0604020202020204" pitchFamily="34" charset="0"/>
              </a:rPr>
              <a:t> Global Initiative for Asthma (GINA) 2018. </a:t>
            </a:r>
          </a:p>
          <a:p>
            <a:pPr defTabSz="457206">
              <a:spcBef>
                <a:spcPct val="0"/>
              </a:spcBef>
              <a:defRPr/>
            </a:pPr>
            <a:r>
              <a:rPr lang="en-US" altLang="en-US" sz="1051" dirty="0">
                <a:solidFill>
                  <a:prstClr val="black"/>
                </a:solidFill>
                <a:latin typeface="Calibri" panose="020F0502020204030204"/>
                <a:cs typeface="Arial" panose="020B0604020202020204" pitchFamily="34" charset="0"/>
              </a:rPr>
              <a:t>Available from: http://www.ginasthma.org/</a:t>
            </a:r>
          </a:p>
        </p:txBody>
      </p:sp>
      <p:pic>
        <p:nvPicPr>
          <p:cNvPr id="7" name="그림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1419665"/>
            <a:ext cx="561528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590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2500" y="1143000"/>
            <a:ext cx="9906000" cy="4832092"/>
          </a:xfrm>
          <a:prstGeom prst="rect">
            <a:avLst/>
          </a:prstGeom>
          <a:solidFill>
            <a:schemeClr val="accent6">
              <a:lumMod val="20000"/>
              <a:lumOff val="80000"/>
            </a:schemeClr>
          </a:solidFill>
        </p:spPr>
        <p:txBody>
          <a:bodyPr wrap="square">
            <a:spAutoFit/>
          </a:bodyPr>
          <a:lstStyle/>
          <a:p>
            <a:pPr>
              <a:buFont typeface="Arial" charset="0"/>
              <a:buChar char="•"/>
            </a:pPr>
            <a:endParaRPr lang="en-US" sz="2800" dirty="0" smtClean="0"/>
          </a:p>
          <a:p>
            <a:pPr>
              <a:buFont typeface="Arial" charset="0"/>
              <a:buChar char="•"/>
            </a:pPr>
            <a:r>
              <a:rPr lang="en-US" sz="2800" dirty="0" smtClean="0"/>
              <a:t> Allergic asthma</a:t>
            </a:r>
            <a:r>
              <a:rPr lang="en-US" sz="2800" dirty="0"/>
              <a:t> </a:t>
            </a:r>
            <a:r>
              <a:rPr lang="en-US" sz="2800" dirty="0" smtClean="0"/>
              <a:t>– most common, family history of allergy</a:t>
            </a:r>
          </a:p>
          <a:p>
            <a:pPr>
              <a:buFont typeface="Arial" charset="0"/>
              <a:buChar char="•"/>
            </a:pPr>
            <a:endParaRPr lang="en-US" sz="2800" dirty="0" smtClean="0"/>
          </a:p>
          <a:p>
            <a:pPr>
              <a:buFont typeface="Arial" charset="0"/>
              <a:buChar char="•"/>
            </a:pPr>
            <a:r>
              <a:rPr lang="en-US" sz="2800" dirty="0" smtClean="0"/>
              <a:t> Non-allergic asthma</a:t>
            </a:r>
          </a:p>
          <a:p>
            <a:pPr>
              <a:buFont typeface="Arial" charset="0"/>
              <a:buChar char="•"/>
            </a:pPr>
            <a:endParaRPr lang="en-US" sz="2800" dirty="0" smtClean="0"/>
          </a:p>
          <a:p>
            <a:pPr>
              <a:buFont typeface="Arial" charset="0"/>
              <a:buChar char="•"/>
            </a:pPr>
            <a:r>
              <a:rPr lang="en-US" sz="2800" dirty="0" smtClean="0"/>
              <a:t> Adult-onset </a:t>
            </a:r>
            <a:r>
              <a:rPr lang="en-US" sz="2800" dirty="0"/>
              <a:t>(late-onset) </a:t>
            </a:r>
            <a:r>
              <a:rPr lang="en-US" sz="2800" dirty="0" smtClean="0"/>
              <a:t>asthma</a:t>
            </a:r>
            <a:r>
              <a:rPr lang="en-US" sz="2800" dirty="0"/>
              <a:t> </a:t>
            </a:r>
            <a:endParaRPr lang="en-US" sz="2800" dirty="0" smtClean="0"/>
          </a:p>
          <a:p>
            <a:pPr>
              <a:buFont typeface="Arial" charset="0"/>
              <a:buChar char="•"/>
            </a:pPr>
            <a:endParaRPr lang="en-US" sz="2800" dirty="0" smtClean="0"/>
          </a:p>
          <a:p>
            <a:pPr>
              <a:buFont typeface="Arial" charset="0"/>
              <a:buChar char="•"/>
            </a:pPr>
            <a:r>
              <a:rPr lang="en-US" sz="2800" dirty="0" smtClean="0"/>
              <a:t> Asthma </a:t>
            </a:r>
            <a:r>
              <a:rPr lang="en-US" sz="2800" dirty="0"/>
              <a:t>with persistent airflow </a:t>
            </a:r>
            <a:r>
              <a:rPr lang="en-US" sz="2800" dirty="0" smtClean="0"/>
              <a:t>limitation -  </a:t>
            </a:r>
            <a:r>
              <a:rPr lang="en-US" sz="2800" dirty="0"/>
              <a:t>thought to be due to airway wall </a:t>
            </a:r>
            <a:r>
              <a:rPr lang="en-US" sz="2800" dirty="0" smtClean="0"/>
              <a:t>remodeling</a:t>
            </a:r>
          </a:p>
          <a:p>
            <a:pPr>
              <a:buFont typeface="Arial" charset="0"/>
              <a:buChar char="•"/>
            </a:pPr>
            <a:endParaRPr lang="en-US" sz="2800" dirty="0"/>
          </a:p>
          <a:p>
            <a:pPr>
              <a:buFont typeface="Arial" charset="0"/>
              <a:buChar char="•"/>
            </a:pPr>
            <a:r>
              <a:rPr lang="en-US" sz="2800" dirty="0" smtClean="0"/>
              <a:t> Asthma </a:t>
            </a:r>
            <a:r>
              <a:rPr lang="en-US" sz="2800" dirty="0"/>
              <a:t>with </a:t>
            </a:r>
            <a:r>
              <a:rPr lang="en-US" sz="2800" dirty="0" smtClean="0"/>
              <a:t>obesity</a:t>
            </a:r>
            <a:endParaRPr lang="en-US" sz="2800" dirty="0">
              <a:effectLst/>
            </a:endParaRPr>
          </a:p>
        </p:txBody>
      </p:sp>
      <p:sp>
        <p:nvSpPr>
          <p:cNvPr id="3" name="TextBox 2"/>
          <p:cNvSpPr txBox="1"/>
          <p:nvPr/>
        </p:nvSpPr>
        <p:spPr>
          <a:xfrm>
            <a:off x="1752600" y="304800"/>
            <a:ext cx="8305800" cy="646331"/>
          </a:xfrm>
          <a:prstGeom prst="rect">
            <a:avLst/>
          </a:prstGeom>
          <a:noFill/>
        </p:spPr>
        <p:txBody>
          <a:bodyPr wrap="square" rtlCol="0">
            <a:spAutoFit/>
          </a:bodyPr>
          <a:lstStyle/>
          <a:p>
            <a:pPr algn="ctr"/>
            <a:r>
              <a:rPr lang="en-US" sz="3600" i="1" dirty="0" smtClean="0"/>
              <a:t>ASTHMA PHENOTYPES</a:t>
            </a:r>
            <a:endParaRPr lang="en-US" sz="3600" i="1" dirty="0"/>
          </a:p>
        </p:txBody>
      </p:sp>
    </p:spTree>
    <p:extLst>
      <p:ext uri="{BB962C8B-B14F-4D97-AF65-F5344CB8AC3E}">
        <p14:creationId xmlns:p14="http://schemas.microsoft.com/office/powerpoint/2010/main" val="2140288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534180"/>
            <a:ext cx="10439400" cy="523220"/>
          </a:xfrm>
          <a:prstGeom prst="rect">
            <a:avLst/>
          </a:prstGeom>
          <a:solidFill>
            <a:schemeClr val="accent6">
              <a:lumMod val="20000"/>
              <a:lumOff val="80000"/>
            </a:schemeClr>
          </a:solidFill>
        </p:spPr>
        <p:txBody>
          <a:bodyPr wrap="square" rtlCol="0">
            <a:spAutoFit/>
          </a:bodyPr>
          <a:lstStyle/>
          <a:p>
            <a:r>
              <a:rPr lang="en-US" sz="2800" dirty="0" smtClean="0"/>
              <a:t>1. PRESENCE OF TYPICAL RESPIRATORY SYMPTOMS IN ASTHMA</a:t>
            </a:r>
            <a:endParaRPr lang="en-US" sz="2800" dirty="0"/>
          </a:p>
        </p:txBody>
      </p:sp>
      <p:sp>
        <p:nvSpPr>
          <p:cNvPr id="3" name="TextBox 2"/>
          <p:cNvSpPr txBox="1"/>
          <p:nvPr/>
        </p:nvSpPr>
        <p:spPr>
          <a:xfrm>
            <a:off x="762000" y="2057400"/>
            <a:ext cx="10439400" cy="3416320"/>
          </a:xfrm>
          <a:prstGeom prst="rect">
            <a:avLst/>
          </a:prstGeom>
          <a:solidFill>
            <a:schemeClr val="accent3">
              <a:lumMod val="20000"/>
              <a:lumOff val="80000"/>
            </a:schemeClr>
          </a:solidFill>
        </p:spPr>
        <p:txBody>
          <a:bodyPr wrap="square" rtlCol="0">
            <a:spAutoFit/>
          </a:bodyPr>
          <a:lstStyle/>
          <a:p>
            <a:r>
              <a:rPr lang="en-US" sz="2400" dirty="0"/>
              <a:t>Respiratory symptoms of </a:t>
            </a:r>
            <a:r>
              <a:rPr lang="en-US" sz="2400" b="1" dirty="0"/>
              <a:t>wheeze</a:t>
            </a:r>
            <a:r>
              <a:rPr lang="en-US" sz="2400" dirty="0"/>
              <a:t>, </a:t>
            </a:r>
            <a:r>
              <a:rPr lang="en-US" sz="2400" b="1" dirty="0"/>
              <a:t>shortness of breath</a:t>
            </a:r>
            <a:r>
              <a:rPr lang="en-US" sz="2400" dirty="0"/>
              <a:t>, </a:t>
            </a:r>
            <a:r>
              <a:rPr lang="en-US" sz="2400" b="1" dirty="0"/>
              <a:t>cough</a:t>
            </a:r>
            <a:r>
              <a:rPr lang="en-US" sz="2400" dirty="0"/>
              <a:t> and/or </a:t>
            </a:r>
            <a:r>
              <a:rPr lang="en-US" sz="2400" b="1" dirty="0"/>
              <a:t>chest tightness</a:t>
            </a:r>
            <a:r>
              <a:rPr lang="en-US" sz="2400" dirty="0"/>
              <a:t>: </a:t>
            </a:r>
          </a:p>
          <a:p>
            <a:pPr marL="742950" lvl="1" indent="-285750">
              <a:buFont typeface="Arial" charset="0"/>
              <a:buChar char="•"/>
            </a:pPr>
            <a:r>
              <a:rPr lang="en-US" sz="2400" dirty="0"/>
              <a:t>Patients (especially adults) experience more than one of these types of symptoms </a:t>
            </a:r>
          </a:p>
          <a:p>
            <a:pPr marL="742950" lvl="1" indent="-285750">
              <a:buFont typeface="Arial" charset="0"/>
              <a:buChar char="•"/>
            </a:pPr>
            <a:r>
              <a:rPr lang="en-US" sz="2400" dirty="0"/>
              <a:t>Symptoms are often </a:t>
            </a:r>
            <a:r>
              <a:rPr lang="en-US" sz="2400" b="1" dirty="0"/>
              <a:t>worse at night </a:t>
            </a:r>
            <a:r>
              <a:rPr lang="en-US" sz="2400" dirty="0"/>
              <a:t>or in the </a:t>
            </a:r>
            <a:r>
              <a:rPr lang="en-US" sz="2400" b="1" dirty="0"/>
              <a:t>early morning </a:t>
            </a:r>
          </a:p>
          <a:p>
            <a:pPr marL="742950" lvl="1" indent="-285750">
              <a:buFont typeface="Arial" charset="0"/>
              <a:buChar char="•"/>
            </a:pPr>
            <a:r>
              <a:rPr lang="en-US" sz="2400" dirty="0"/>
              <a:t>Symptoms vary over time and in intensity </a:t>
            </a:r>
          </a:p>
          <a:p>
            <a:pPr marL="742950" lvl="1" indent="-285750">
              <a:buFont typeface="Arial" charset="0"/>
              <a:buChar char="•"/>
            </a:pPr>
            <a:r>
              <a:rPr lang="en-US" sz="2400" dirty="0"/>
              <a:t>Symptoms are triggered by viral infections (colds), exercise, allergen exposure, changes in weather, laughter, or </a:t>
            </a:r>
            <a:r>
              <a:rPr lang="en-US" sz="2400" dirty="0" smtClean="0"/>
              <a:t>irritants </a:t>
            </a:r>
            <a:r>
              <a:rPr lang="en-US" sz="2400" dirty="0"/>
              <a:t>such as car exhaust fumes, smoke or strong smells. </a:t>
            </a:r>
          </a:p>
        </p:txBody>
      </p:sp>
      <p:sp>
        <p:nvSpPr>
          <p:cNvPr id="4" name="TextBox 3"/>
          <p:cNvSpPr txBox="1"/>
          <p:nvPr/>
        </p:nvSpPr>
        <p:spPr>
          <a:xfrm>
            <a:off x="2057400" y="609600"/>
            <a:ext cx="7696200" cy="646331"/>
          </a:xfrm>
          <a:prstGeom prst="rect">
            <a:avLst/>
          </a:prstGeom>
          <a:noFill/>
        </p:spPr>
        <p:txBody>
          <a:bodyPr wrap="square" rtlCol="0">
            <a:spAutoFit/>
          </a:bodyPr>
          <a:lstStyle/>
          <a:p>
            <a:r>
              <a:rPr lang="en-US" sz="3600" b="1" dirty="0" smtClean="0"/>
              <a:t>DIAGNOSTIC CRITERIA FOR ASTHMA</a:t>
            </a:r>
            <a:endParaRPr lang="en-US" sz="3600" b="1" dirty="0"/>
          </a:p>
        </p:txBody>
      </p:sp>
    </p:spTree>
    <p:extLst>
      <p:ext uri="{BB962C8B-B14F-4D97-AF65-F5344CB8AC3E}">
        <p14:creationId xmlns:p14="http://schemas.microsoft.com/office/powerpoint/2010/main" val="2060462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57200" y="1066800"/>
            <a:ext cx="11125200" cy="2308324"/>
            <a:chOff x="762000" y="1534180"/>
            <a:chExt cx="10439400" cy="2308324"/>
          </a:xfrm>
        </p:grpSpPr>
        <p:sp>
          <p:nvSpPr>
            <p:cNvPr id="2" name="TextBox 1"/>
            <p:cNvSpPr txBox="1"/>
            <p:nvPr/>
          </p:nvSpPr>
          <p:spPr>
            <a:xfrm>
              <a:off x="762000" y="1534180"/>
              <a:ext cx="10439400" cy="523220"/>
            </a:xfrm>
            <a:prstGeom prst="rect">
              <a:avLst/>
            </a:prstGeom>
            <a:solidFill>
              <a:schemeClr val="accent6">
                <a:lumMod val="20000"/>
                <a:lumOff val="80000"/>
              </a:schemeClr>
            </a:solidFill>
          </p:spPr>
          <p:txBody>
            <a:bodyPr wrap="square" rtlCol="0">
              <a:spAutoFit/>
            </a:bodyPr>
            <a:lstStyle/>
            <a:p>
              <a:r>
                <a:rPr lang="en-US" sz="2800" dirty="0" smtClean="0"/>
                <a:t>2. CONFIRMED VARIABLE EXPIRATORY AIRFLOW LIMITATION </a:t>
              </a:r>
              <a:endParaRPr lang="en-US" sz="2800" dirty="0">
                <a:effectLst/>
              </a:endParaRPr>
            </a:p>
          </p:txBody>
        </p:sp>
        <p:sp>
          <p:nvSpPr>
            <p:cNvPr id="3" name="TextBox 2"/>
            <p:cNvSpPr txBox="1"/>
            <p:nvPr/>
          </p:nvSpPr>
          <p:spPr>
            <a:xfrm>
              <a:off x="762000" y="2057400"/>
              <a:ext cx="10439400" cy="1785104"/>
            </a:xfrm>
            <a:prstGeom prst="rect">
              <a:avLst/>
            </a:prstGeom>
            <a:solidFill>
              <a:schemeClr val="accent3">
                <a:lumMod val="20000"/>
                <a:lumOff val="80000"/>
              </a:schemeClr>
            </a:solidFill>
          </p:spPr>
          <p:txBody>
            <a:bodyPr wrap="square" rtlCol="0">
              <a:spAutoFit/>
            </a:bodyPr>
            <a:lstStyle/>
            <a:p>
              <a:pPr marL="342900" indent="-342900">
                <a:buFont typeface="Arial" charset="0"/>
                <a:buChar char="•"/>
              </a:pPr>
              <a:r>
                <a:rPr lang="en-US" sz="2200" dirty="0" smtClean="0"/>
                <a:t>Documented excessive variability in lung function</a:t>
              </a:r>
            </a:p>
            <a:p>
              <a:pPr marL="342900" indent="-342900">
                <a:buFont typeface="Arial" charset="0"/>
                <a:buChar char="•"/>
              </a:pPr>
              <a:r>
                <a:rPr lang="en-US" sz="2200" dirty="0" smtClean="0"/>
                <a:t>Documented expiratory airflow limitation </a:t>
              </a:r>
            </a:p>
            <a:p>
              <a:pPr marL="800100" lvl="1" indent="-342900">
                <a:buFont typeface="Arial" charset="0"/>
                <a:buChar char="•"/>
              </a:pPr>
              <a:r>
                <a:rPr lang="en-US" sz="2200" b="1" dirty="0" smtClean="0"/>
                <a:t>Reduced FEV1/FVC  </a:t>
              </a:r>
            </a:p>
            <a:p>
              <a:pPr marL="1257300" lvl="2" indent="-342900">
                <a:buFont typeface="Arial" charset="0"/>
                <a:buChar char="•"/>
              </a:pPr>
              <a:r>
                <a:rPr lang="en-US" sz="2200" dirty="0" smtClean="0"/>
                <a:t> </a:t>
              </a:r>
              <a:r>
                <a:rPr lang="en-US" sz="2200" b="1" dirty="0"/>
                <a:t>&lt;</a:t>
              </a:r>
              <a:r>
                <a:rPr lang="en-US" sz="2200" b="1" dirty="0" smtClean="0"/>
                <a:t>0.75–0.80 </a:t>
              </a:r>
              <a:r>
                <a:rPr lang="en-US" sz="2200" dirty="0"/>
                <a:t>in </a:t>
              </a:r>
              <a:r>
                <a:rPr lang="en-US" sz="2200" dirty="0" smtClean="0"/>
                <a:t>adults</a:t>
              </a:r>
            </a:p>
            <a:p>
              <a:pPr marL="1257300" lvl="2" indent="-342900">
                <a:buFont typeface="Arial" charset="0"/>
                <a:buChar char="•"/>
              </a:pPr>
              <a:r>
                <a:rPr lang="en-US" sz="2200" b="1" dirty="0" smtClean="0"/>
                <a:t>&lt; 0.90 </a:t>
              </a:r>
              <a:r>
                <a:rPr lang="en-US" sz="2200" dirty="0"/>
                <a:t>in </a:t>
              </a:r>
              <a:r>
                <a:rPr lang="en-US" sz="2200" dirty="0" smtClean="0"/>
                <a:t>children</a:t>
              </a:r>
              <a:endParaRPr lang="en-US" sz="2200" dirty="0"/>
            </a:p>
          </p:txBody>
        </p:sp>
      </p:grpSp>
      <p:sp>
        <p:nvSpPr>
          <p:cNvPr id="4" name="TextBox 3"/>
          <p:cNvSpPr txBox="1"/>
          <p:nvPr/>
        </p:nvSpPr>
        <p:spPr>
          <a:xfrm>
            <a:off x="2057400" y="304800"/>
            <a:ext cx="7696200" cy="646331"/>
          </a:xfrm>
          <a:prstGeom prst="rect">
            <a:avLst/>
          </a:prstGeom>
          <a:noFill/>
        </p:spPr>
        <p:txBody>
          <a:bodyPr wrap="square" rtlCol="0">
            <a:spAutoFit/>
          </a:bodyPr>
          <a:lstStyle/>
          <a:p>
            <a:r>
              <a:rPr lang="en-US" sz="3600" b="1" dirty="0" smtClean="0"/>
              <a:t>DIAGNOSTIC CRITERIA FOR ASTHMA</a:t>
            </a:r>
            <a:endParaRPr lang="en-US" sz="3600" b="1" dirty="0"/>
          </a:p>
        </p:txBody>
      </p:sp>
      <p:graphicFrame>
        <p:nvGraphicFramePr>
          <p:cNvPr id="5" name="Table 4"/>
          <p:cNvGraphicFramePr>
            <a:graphicFrameLocks noGrp="1"/>
          </p:cNvGraphicFramePr>
          <p:nvPr>
            <p:extLst>
              <p:ext uri="{D42A27DB-BD31-4B8C-83A1-F6EECF244321}">
                <p14:modId xmlns:p14="http://schemas.microsoft.com/office/powerpoint/2010/main" val="1975346065"/>
              </p:ext>
            </p:extLst>
          </p:nvPr>
        </p:nvGraphicFramePr>
        <p:xfrm>
          <a:off x="457200" y="3375124"/>
          <a:ext cx="11125200" cy="3178362"/>
        </p:xfrm>
        <a:graphic>
          <a:graphicData uri="http://schemas.openxmlformats.org/drawingml/2006/table">
            <a:tbl>
              <a:tblPr firstRow="1" bandRow="1">
                <a:tableStyleId>{0505E3EF-67EA-436B-97B2-0124C06EBD24}</a:tableStyleId>
              </a:tblPr>
              <a:tblGrid>
                <a:gridCol w="5092521"/>
                <a:gridCol w="6032679"/>
              </a:tblGrid>
              <a:tr h="511076">
                <a:tc>
                  <a:txBody>
                    <a:bodyPr/>
                    <a:lstStyle/>
                    <a:p>
                      <a:r>
                        <a:rPr lang="en-US" sz="1800" dirty="0" smtClean="0"/>
                        <a:t>Positive</a:t>
                      </a:r>
                      <a:r>
                        <a:rPr lang="en-US" sz="1800" baseline="0" dirty="0" smtClean="0"/>
                        <a:t> bronchodilator reversibility test</a:t>
                      </a:r>
                    </a:p>
                    <a:p>
                      <a:r>
                        <a:rPr lang="en-US" sz="1600" baseline="0" dirty="0" smtClean="0"/>
                        <a:t>  </a:t>
                      </a:r>
                      <a:r>
                        <a:rPr lang="en-US" sz="1600" b="0" baseline="0" dirty="0" smtClean="0"/>
                        <a:t>(200-400 mcg of Salbutamol)</a:t>
                      </a: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b="0" i="0" dirty="0" smtClean="0">
                          <a:solidFill>
                            <a:schemeClr val="dk1"/>
                          </a:solidFill>
                          <a:effectLst/>
                          <a:latin typeface="+mn-lt"/>
                          <a:ea typeface="+mn-ea"/>
                          <a:cs typeface="+mn-cs"/>
                        </a:rPr>
                        <a:t>Adults: increase in FEV1 of &gt;12% and &gt;200 mL from baseline </a:t>
                      </a:r>
                      <a:endParaRPr lang="en-US" sz="1600" b="0" i="0" dirty="0" smtClean="0"/>
                    </a:p>
                    <a:p>
                      <a:pPr marL="0" marR="0" indent="0" defTabSz="914400" eaLnBrk="1" fontAlgn="auto" latinLnBrk="0" hangingPunct="1">
                        <a:lnSpc>
                          <a:spcPct val="100000"/>
                        </a:lnSpc>
                        <a:spcBef>
                          <a:spcPts val="0"/>
                        </a:spcBef>
                        <a:spcAft>
                          <a:spcPts val="0"/>
                        </a:spcAft>
                        <a:buClrTx/>
                        <a:buSzTx/>
                        <a:buFontTx/>
                        <a:buNone/>
                        <a:tabLst/>
                        <a:defRPr/>
                      </a:pPr>
                      <a:r>
                        <a:rPr lang="en-US" sz="1600" b="0" i="0" dirty="0" smtClean="0">
                          <a:solidFill>
                            <a:schemeClr val="dk1"/>
                          </a:solidFill>
                          <a:effectLst/>
                          <a:latin typeface="+mn-lt"/>
                          <a:ea typeface="+mn-ea"/>
                          <a:cs typeface="+mn-cs"/>
                        </a:rPr>
                        <a:t>Children: increase in FEV1 of &gt;12% predicted</a:t>
                      </a:r>
                      <a:endParaRPr lang="en-US" sz="1600" b="0" i="0" dirty="0" smtClean="0"/>
                    </a:p>
                  </a:txBody>
                  <a:tcPr/>
                </a:tc>
              </a:tr>
              <a:tr h="496122">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solidFill>
                            <a:schemeClr val="dk1"/>
                          </a:solidFill>
                          <a:effectLst/>
                          <a:latin typeface="+mn-lt"/>
                          <a:ea typeface="+mn-ea"/>
                          <a:cs typeface="+mn-cs"/>
                        </a:rPr>
                        <a:t>Excessive variability in twice-daily PEF over 2 weeks </a:t>
                      </a:r>
                      <a:endParaRPr lang="en-US" sz="1600" dirty="0" smtClean="0"/>
                    </a:p>
                    <a:p>
                      <a:endParaRPr lang="en-US" sz="1600" dirty="0"/>
                    </a:p>
                  </a:txBody>
                  <a:tcPr/>
                </a:tc>
                <a:tc>
                  <a:txBody>
                    <a:bodyPr/>
                    <a:lstStyle/>
                    <a:p>
                      <a:r>
                        <a:rPr lang="en-US" sz="1600" dirty="0" smtClean="0"/>
                        <a:t>Adults:</a:t>
                      </a:r>
                      <a:r>
                        <a:rPr lang="en-US" sz="1600" baseline="0" dirty="0" smtClean="0"/>
                        <a:t> diurnal PEF variability &gt; 10%</a:t>
                      </a:r>
                    </a:p>
                    <a:p>
                      <a:r>
                        <a:rPr lang="en-US" sz="1600" baseline="0" dirty="0" smtClean="0"/>
                        <a:t>Children: diurnal variability &gt; 13%</a:t>
                      </a:r>
                      <a:endParaRPr lang="en-US" sz="1600" dirty="0"/>
                    </a:p>
                  </a:txBody>
                  <a:tcPr/>
                </a:tc>
              </a:tr>
              <a:tr h="33528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solidFill>
                            <a:schemeClr val="dk1"/>
                          </a:solidFill>
                          <a:effectLst/>
                          <a:latin typeface="+mn-lt"/>
                          <a:ea typeface="+mn-ea"/>
                          <a:cs typeface="+mn-cs"/>
                        </a:rPr>
                        <a:t>Increase in lung function after anti-inflammatory therapy</a:t>
                      </a:r>
                      <a:endParaRPr lang="en-US" sz="1600" dirty="0" smtClean="0"/>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i="0" dirty="0" smtClean="0">
                          <a:solidFill>
                            <a:schemeClr val="dk1"/>
                          </a:solidFill>
                          <a:effectLst/>
                          <a:latin typeface="+mn-lt"/>
                          <a:ea typeface="+mn-ea"/>
                          <a:cs typeface="+mn-cs"/>
                        </a:rPr>
                        <a:t>I</a:t>
                      </a:r>
                      <a:r>
                        <a:rPr lang="en-US" sz="1600" dirty="0" smtClean="0">
                          <a:solidFill>
                            <a:schemeClr val="dk1"/>
                          </a:solidFill>
                          <a:effectLst/>
                          <a:latin typeface="+mn-lt"/>
                          <a:ea typeface="+mn-ea"/>
                          <a:cs typeface="+mn-cs"/>
                        </a:rPr>
                        <a:t>ncrease in FEV1 by &gt;12% and &gt;200 mL  from baseline</a:t>
                      </a:r>
                      <a:endParaRPr lang="en-US" sz="1600" dirty="0" smtClean="0"/>
                    </a:p>
                  </a:txBody>
                  <a:tcPr/>
                </a:tc>
              </a:tr>
              <a:tr h="496122">
                <a:tc>
                  <a:txBody>
                    <a:bodyPr/>
                    <a:lstStyle/>
                    <a:p>
                      <a:r>
                        <a:rPr lang="en-US" sz="1600" dirty="0" smtClean="0"/>
                        <a:t>Positive</a:t>
                      </a:r>
                      <a:r>
                        <a:rPr lang="en-US" sz="1600" baseline="0" dirty="0" smtClean="0"/>
                        <a:t> Exercise challenge test</a:t>
                      </a:r>
                      <a:endParaRPr lang="en-US" sz="1600" dirty="0"/>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i="0" dirty="0" smtClean="0">
                          <a:solidFill>
                            <a:schemeClr val="dk1"/>
                          </a:solidFill>
                          <a:effectLst/>
                          <a:latin typeface="+mn-lt"/>
                          <a:ea typeface="+mn-ea"/>
                          <a:cs typeface="+mn-cs"/>
                        </a:rPr>
                        <a:t>Adults: fall in FEV1 of &gt;10% and &gt;200 mL from baseline </a:t>
                      </a:r>
                    </a:p>
                    <a:p>
                      <a:pPr marL="0" marR="0" indent="0" defTabSz="914400" eaLnBrk="1" fontAlgn="auto" latinLnBrk="0" hangingPunct="1">
                        <a:lnSpc>
                          <a:spcPct val="100000"/>
                        </a:lnSpc>
                        <a:spcBef>
                          <a:spcPts val="0"/>
                        </a:spcBef>
                        <a:spcAft>
                          <a:spcPts val="0"/>
                        </a:spcAft>
                        <a:buClrTx/>
                        <a:buSzTx/>
                        <a:buFontTx/>
                        <a:buNone/>
                        <a:tabLst/>
                        <a:defRPr/>
                      </a:pPr>
                      <a:r>
                        <a:rPr lang="en-US" sz="1600" i="0" dirty="0" smtClean="0">
                          <a:solidFill>
                            <a:schemeClr val="dk1"/>
                          </a:solidFill>
                          <a:effectLst/>
                          <a:latin typeface="+mn-lt"/>
                          <a:ea typeface="+mn-ea"/>
                          <a:cs typeface="+mn-cs"/>
                        </a:rPr>
                        <a:t>Children: fall in FEV1 of &gt;12% predicted, or PEF &gt;15%</a:t>
                      </a:r>
                      <a:endParaRPr lang="en-US" sz="1600" i="0" dirty="0" smtClean="0"/>
                    </a:p>
                  </a:txBody>
                  <a:tcPr/>
                </a:tc>
              </a:tr>
              <a:tr h="496122">
                <a:tc>
                  <a:txBody>
                    <a:bodyPr/>
                    <a:lstStyle/>
                    <a:p>
                      <a:r>
                        <a:rPr lang="en-US" sz="1600" dirty="0" smtClean="0"/>
                        <a:t>Positive</a:t>
                      </a:r>
                      <a:r>
                        <a:rPr lang="en-US" sz="1600" baseline="0" dirty="0" smtClean="0"/>
                        <a:t> Bronchial challenge test</a:t>
                      </a:r>
                      <a:endParaRPr lang="en-US" sz="1600" dirty="0"/>
                    </a:p>
                  </a:txBody>
                  <a:tcPr/>
                </a:tc>
                <a:tc>
                  <a:txBody>
                    <a:bodyPr/>
                    <a:lstStyle/>
                    <a:p>
                      <a:r>
                        <a:rPr lang="en-US" sz="1600" i="0" dirty="0" smtClean="0"/>
                        <a:t>Fall in FEV1 from baseline by </a:t>
                      </a:r>
                      <a:r>
                        <a:rPr lang="en-US" sz="1600" i="0" u="sng" dirty="0" smtClean="0"/>
                        <a:t>&gt;</a:t>
                      </a:r>
                      <a:r>
                        <a:rPr lang="en-US" sz="1600" i="0" dirty="0" smtClean="0"/>
                        <a:t> 15 - 20%</a:t>
                      </a:r>
                      <a:endParaRPr lang="en-US" sz="1600" i="0" dirty="0"/>
                    </a:p>
                  </a:txBody>
                  <a:tcPr/>
                </a:tc>
              </a:tr>
              <a:tr h="496122">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solidFill>
                            <a:schemeClr val="dk1"/>
                          </a:solidFill>
                          <a:effectLst/>
                          <a:latin typeface="+mn-lt"/>
                          <a:ea typeface="+mn-ea"/>
                          <a:cs typeface="+mn-cs"/>
                        </a:rPr>
                        <a:t>Excessive variation in lung function between visits </a:t>
                      </a:r>
                      <a:endParaRPr lang="en-US" sz="1600" dirty="0" smtClean="0"/>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i="0" dirty="0" smtClean="0">
                          <a:solidFill>
                            <a:schemeClr val="dk1"/>
                          </a:solidFill>
                          <a:effectLst/>
                          <a:latin typeface="+mn-lt"/>
                          <a:ea typeface="+mn-ea"/>
                          <a:cs typeface="+mn-cs"/>
                        </a:rPr>
                        <a:t>Adults: variation in FEV1 of &gt;12% and &gt;200 mL between visits </a:t>
                      </a:r>
                      <a:endParaRPr lang="en-US" sz="1600" i="0" dirty="0" smtClean="0"/>
                    </a:p>
                    <a:p>
                      <a:endParaRPr lang="en-US" sz="1600" i="0" dirty="0"/>
                    </a:p>
                  </a:txBody>
                  <a:tcPr/>
                </a:tc>
              </a:tr>
            </a:tbl>
          </a:graphicData>
        </a:graphic>
      </p:graphicFrame>
    </p:spTree>
    <p:extLst>
      <p:ext uri="{BB962C8B-B14F-4D97-AF65-F5344CB8AC3E}">
        <p14:creationId xmlns:p14="http://schemas.microsoft.com/office/powerpoint/2010/main" val="1036855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85800"/>
            <a:ext cx="3840480" cy="5663089"/>
          </a:xfrm>
          <a:prstGeom prst="rect">
            <a:avLst/>
          </a:prstGeom>
        </p:spPr>
        <p:txBody>
          <a:bodyPr wrap="square">
            <a:spAutoFit/>
          </a:bodyPr>
          <a:lstStyle/>
          <a:p>
            <a:pPr algn="just"/>
            <a:endParaRPr lang="en-US" sz="2400" dirty="0" smtClean="0"/>
          </a:p>
          <a:p>
            <a:pPr marL="457200" indent="-457200" algn="just">
              <a:buFont typeface="Arial" charset="0"/>
              <a:buChar char="•"/>
            </a:pPr>
            <a:r>
              <a:rPr lang="en-US" sz="2400" dirty="0"/>
              <a:t>If spirometry is not available, </a:t>
            </a:r>
            <a:r>
              <a:rPr lang="en-US" sz="2400" dirty="0" smtClean="0"/>
              <a:t>you can opt to treat immediately depending on </a:t>
            </a:r>
            <a:r>
              <a:rPr lang="en-US" sz="2400" dirty="0"/>
              <a:t>clinical urgency and access to other tests. </a:t>
            </a:r>
            <a:endParaRPr lang="en-US" sz="2400" dirty="0" smtClean="0"/>
          </a:p>
          <a:p>
            <a:pPr marL="457200" indent="-457200" algn="just">
              <a:buFont typeface="Arial" charset="0"/>
              <a:buChar char="•"/>
            </a:pPr>
            <a:endParaRPr lang="en-US" sz="2400" dirty="0" smtClean="0"/>
          </a:p>
          <a:p>
            <a:pPr marL="457200" indent="-457200" algn="just">
              <a:buFont typeface="Arial" charset="0"/>
              <a:buChar char="•"/>
            </a:pPr>
            <a:r>
              <a:rPr lang="en-US" sz="2400" dirty="0" smtClean="0"/>
              <a:t>In low resource countries, </a:t>
            </a:r>
            <a:r>
              <a:rPr lang="en-US" sz="2400" dirty="0"/>
              <a:t>v</a:t>
            </a:r>
            <a:r>
              <a:rPr lang="en-US" sz="2400" dirty="0" smtClean="0"/>
              <a:t>ariable </a:t>
            </a:r>
            <a:r>
              <a:rPr lang="en-US" sz="2400" dirty="0"/>
              <a:t>airflow limitation can be confirmed using PEF meters </a:t>
            </a:r>
          </a:p>
          <a:p>
            <a:pPr marL="457200" indent="-457200" algn="just">
              <a:buFont typeface="Arial" charset="0"/>
              <a:buChar char="•"/>
            </a:pPr>
            <a:endParaRPr lang="en-US" sz="2800" dirty="0"/>
          </a:p>
          <a:p>
            <a:pPr marL="457200" indent="-457200" algn="just">
              <a:buFont typeface="Arial" charset="0"/>
              <a:buChar char="•"/>
            </a:pPr>
            <a:endParaRPr lang="en-US" sz="2800" dirty="0"/>
          </a:p>
          <a:p>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4848" t="19394" r="25758" b="26061"/>
          <a:stretch/>
        </p:blipFill>
        <p:spPr>
          <a:xfrm>
            <a:off x="4191000" y="15239"/>
            <a:ext cx="7783576" cy="67357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85880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9603"/>
            <a:ext cx="10972800" cy="830997"/>
          </a:xfrm>
        </p:spPr>
        <p:txBody>
          <a:bodyPr/>
          <a:lstStyle/>
          <a:p>
            <a:pPr algn="ctr"/>
            <a:r>
              <a:rPr lang="en-US" sz="5400" b="1" dirty="0" smtClean="0"/>
              <a:t>ASSESSING ASTHMA CONTROL</a:t>
            </a:r>
            <a:endParaRPr lang="en-US" sz="5400" b="1" dirty="0"/>
          </a:p>
        </p:txBody>
      </p:sp>
      <p:sp>
        <p:nvSpPr>
          <p:cNvPr id="3" name="Rectangle 2"/>
          <p:cNvSpPr/>
          <p:nvPr/>
        </p:nvSpPr>
        <p:spPr>
          <a:xfrm>
            <a:off x="1143000" y="1295400"/>
            <a:ext cx="10439400" cy="4524315"/>
          </a:xfrm>
          <a:prstGeom prst="rect">
            <a:avLst/>
          </a:prstGeom>
        </p:spPr>
        <p:txBody>
          <a:bodyPr wrap="square">
            <a:spAutoFit/>
          </a:bodyPr>
          <a:lstStyle/>
          <a:p>
            <a:pPr algn="just">
              <a:buFont typeface="Arial" charset="0"/>
              <a:buChar char="•"/>
            </a:pPr>
            <a:r>
              <a:rPr lang="en-US" sz="2400" dirty="0" smtClean="0">
                <a:latin typeface="ArialMT" charset="0"/>
              </a:rPr>
              <a:t> Level of asthma </a:t>
            </a:r>
            <a:r>
              <a:rPr lang="en-US" sz="2400" dirty="0">
                <a:latin typeface="ArialMT" charset="0"/>
              </a:rPr>
              <a:t>control is the extent to which the features of asthma can be observed in the patient, or have been reduced or removed by treatment</a:t>
            </a:r>
            <a:r>
              <a:rPr lang="en-US" sz="2400" dirty="0" smtClean="0">
                <a:latin typeface="ArialMT" charset="0"/>
              </a:rPr>
              <a:t>.</a:t>
            </a:r>
            <a:endParaRPr lang="en-US" dirty="0">
              <a:latin typeface="ArialMT" charset="0"/>
            </a:endParaRPr>
          </a:p>
          <a:p>
            <a:pPr>
              <a:buFont typeface="Arial" charset="0"/>
              <a:buChar char="•"/>
            </a:pPr>
            <a:endParaRPr lang="en-US" sz="2400" dirty="0" smtClean="0">
              <a:latin typeface="ArialMT" charset="0"/>
            </a:endParaRPr>
          </a:p>
          <a:p>
            <a:pPr>
              <a:buFont typeface="Arial" charset="0"/>
              <a:buChar char="•"/>
            </a:pPr>
            <a:r>
              <a:rPr lang="en-US" sz="2400" dirty="0" smtClean="0">
                <a:latin typeface="ArialMT" charset="0"/>
              </a:rPr>
              <a:t> </a:t>
            </a:r>
            <a:r>
              <a:rPr lang="en-US" sz="2400" dirty="0"/>
              <a:t>Asthma control is assessed </a:t>
            </a:r>
            <a:r>
              <a:rPr lang="en-US" sz="2400" dirty="0" smtClean="0"/>
              <a:t>in 2 </a:t>
            </a:r>
            <a:r>
              <a:rPr lang="en-US" sz="2400" dirty="0"/>
              <a:t>domains: </a:t>
            </a:r>
            <a:r>
              <a:rPr lang="en-US" sz="2400" i="1" dirty="0"/>
              <a:t>symptom control </a:t>
            </a:r>
            <a:r>
              <a:rPr lang="en-US" sz="2400" dirty="0"/>
              <a:t>and </a:t>
            </a:r>
            <a:r>
              <a:rPr lang="en-US" sz="2400" i="1" dirty="0"/>
              <a:t>future risk </a:t>
            </a:r>
            <a:r>
              <a:rPr lang="en-US" sz="2400" dirty="0"/>
              <a:t>of adverse outcomes. </a:t>
            </a:r>
            <a:endParaRPr lang="en-US" sz="2400" dirty="0" smtClean="0"/>
          </a:p>
          <a:p>
            <a:pPr>
              <a:buFont typeface="Arial" charset="0"/>
              <a:buChar char="•"/>
            </a:pPr>
            <a:endParaRPr lang="en-US" sz="2400" dirty="0"/>
          </a:p>
          <a:p>
            <a:pPr>
              <a:buFont typeface="Arial" charset="0"/>
              <a:buChar char="•"/>
            </a:pPr>
            <a:endParaRPr lang="en-US" sz="2400" dirty="0" smtClean="0"/>
          </a:p>
          <a:p>
            <a:pPr>
              <a:buFont typeface="Arial" charset="0"/>
              <a:buChar char="•"/>
            </a:pPr>
            <a:endParaRPr lang="en-US" sz="2400" dirty="0"/>
          </a:p>
          <a:p>
            <a:pPr>
              <a:buFont typeface="Arial" charset="0"/>
              <a:buChar char="•"/>
            </a:pPr>
            <a:endParaRPr lang="en-US" sz="2400" dirty="0"/>
          </a:p>
          <a:p>
            <a:pPr>
              <a:buFont typeface="Arial" charset="0"/>
              <a:buChar char="•"/>
            </a:pPr>
            <a:endParaRPr lang="en-US" dirty="0" smtClean="0">
              <a:effectLst/>
              <a:latin typeface="SymbolMT" charset="2"/>
            </a:endParaRPr>
          </a:p>
          <a:p>
            <a:pPr>
              <a:buFont typeface="Arial" charset="0"/>
              <a:buChar char="•"/>
            </a:pPr>
            <a:endParaRPr lang="en-US" dirty="0">
              <a:latin typeface="SymbolMT" charset="2"/>
            </a:endParaRPr>
          </a:p>
          <a:p>
            <a:pPr>
              <a:buFont typeface="Arial" charset="0"/>
              <a:buChar char="•"/>
            </a:pPr>
            <a:endParaRPr lang="en-US" dirty="0" smtClean="0">
              <a:effectLst/>
              <a:latin typeface="SymbolMT" charset="2"/>
            </a:endParaRPr>
          </a:p>
          <a:p>
            <a:pPr>
              <a:buFont typeface="Arial" charset="0"/>
              <a:buChar char="•"/>
            </a:pPr>
            <a:endParaRPr lang="en-US" dirty="0">
              <a:effectLst/>
              <a:latin typeface="SymbolMT" charset="2"/>
            </a:endParaRPr>
          </a:p>
        </p:txBody>
      </p:sp>
      <p:grpSp>
        <p:nvGrpSpPr>
          <p:cNvPr id="4" name="Group 3">
            <a:extLst>
              <a:ext uri="{FF2B5EF4-FFF2-40B4-BE49-F238E27FC236}">
                <a16:creationId xmlns:a16="http://schemas.microsoft.com/office/drawing/2014/main" xmlns="" id="{BB2004D5-A3C2-4895-A087-75DF8CAB7E82}"/>
              </a:ext>
            </a:extLst>
          </p:cNvPr>
          <p:cNvGrpSpPr>
            <a:grpSpLocks/>
          </p:cNvGrpSpPr>
          <p:nvPr/>
        </p:nvGrpSpPr>
        <p:grpSpPr bwMode="auto">
          <a:xfrm>
            <a:off x="2514600" y="3222515"/>
            <a:ext cx="8291582" cy="1600200"/>
            <a:chOff x="501206" y="2744012"/>
            <a:chExt cx="8225774" cy="1834145"/>
          </a:xfrm>
        </p:grpSpPr>
        <p:sp>
          <p:nvSpPr>
            <p:cNvPr id="5" name="Freeform 4">
              <a:extLst>
                <a:ext uri="{FF2B5EF4-FFF2-40B4-BE49-F238E27FC236}">
                  <a16:creationId xmlns:a16="http://schemas.microsoft.com/office/drawing/2014/main" xmlns="" id="{DEC5F28C-B424-4B13-BAA6-F015C28F9DFC}"/>
                </a:ext>
              </a:extLst>
            </p:cNvPr>
            <p:cNvSpPr/>
            <p:nvPr/>
          </p:nvSpPr>
          <p:spPr>
            <a:xfrm>
              <a:off x="501206" y="2744012"/>
              <a:ext cx="1834145" cy="1834145"/>
            </a:xfrm>
            <a:custGeom>
              <a:avLst/>
              <a:gdLst>
                <a:gd name="connsiteX0" fmla="*/ 0 w 1834145"/>
                <a:gd name="connsiteY0" fmla="*/ 917073 h 1834145"/>
                <a:gd name="connsiteX1" fmla="*/ 917073 w 1834145"/>
                <a:gd name="connsiteY1" fmla="*/ 0 h 1834145"/>
                <a:gd name="connsiteX2" fmla="*/ 1834146 w 1834145"/>
                <a:gd name="connsiteY2" fmla="*/ 917073 h 1834145"/>
                <a:gd name="connsiteX3" fmla="*/ 917073 w 1834145"/>
                <a:gd name="connsiteY3" fmla="*/ 1834146 h 1834145"/>
                <a:gd name="connsiteX4" fmla="*/ 0 w 1834145"/>
                <a:gd name="connsiteY4" fmla="*/ 917073 h 1834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145" h="1834145">
                  <a:moveTo>
                    <a:pt x="0" y="917073"/>
                  </a:moveTo>
                  <a:cubicBezTo>
                    <a:pt x="0" y="410588"/>
                    <a:pt x="410588" y="0"/>
                    <a:pt x="917073" y="0"/>
                  </a:cubicBezTo>
                  <a:cubicBezTo>
                    <a:pt x="1423558" y="0"/>
                    <a:pt x="1834146" y="410588"/>
                    <a:pt x="1834146" y="917073"/>
                  </a:cubicBezTo>
                  <a:cubicBezTo>
                    <a:pt x="1834146" y="1423558"/>
                    <a:pt x="1423558" y="1834146"/>
                    <a:pt x="917073" y="1834146"/>
                  </a:cubicBezTo>
                  <a:cubicBezTo>
                    <a:pt x="410588" y="1834146"/>
                    <a:pt x="0" y="1423558"/>
                    <a:pt x="0" y="917073"/>
                  </a:cubicBezTo>
                  <a:close/>
                </a:path>
              </a:pathLst>
            </a:custGeom>
            <a:solidFill>
              <a:srgbClr val="FF0909"/>
            </a:solidFill>
            <a:scene3d>
              <a:camera prst="orthographicFront"/>
              <a:lightRig rig="threePt" dir="t">
                <a:rot lat="0" lon="0" rev="7500000"/>
              </a:lightRig>
            </a:scene3d>
            <a:sp3d contourW="6350">
              <a:bevelT h="12700"/>
              <a:contourClr>
                <a:schemeClr val="accent5">
                  <a:shade val="30000"/>
                  <a:satMod val="130000"/>
                </a:schemeClr>
              </a:contourClr>
            </a:sp3d>
          </p:spPr>
          <p:style>
            <a:lnRef idx="0">
              <a:schemeClr val="accent5"/>
            </a:lnRef>
            <a:fillRef idx="3">
              <a:schemeClr val="accent5"/>
            </a:fillRef>
            <a:effectRef idx="3">
              <a:schemeClr val="accent5"/>
            </a:effectRef>
            <a:fontRef idx="minor">
              <a:schemeClr val="lt1"/>
            </a:fontRef>
          </p:style>
          <p:txBody>
            <a:bodyPr lIns="196003" tIns="196003" rIns="196003" bIns="196003" spcCol="1270" anchor="ctr"/>
            <a:lstStyle/>
            <a:p>
              <a:pPr algn="ctr" defTabSz="592682">
                <a:lnSpc>
                  <a:spcPct val="90000"/>
                </a:lnSpc>
                <a:spcAft>
                  <a:spcPct val="35000"/>
                </a:spcAft>
                <a:defRPr/>
              </a:pPr>
              <a:r>
                <a:rPr lang="en-US" sz="1600" dirty="0">
                  <a:solidFill>
                    <a:prstClr val="white"/>
                  </a:solidFill>
                  <a:effectLst>
                    <a:outerShdw blurRad="50800" dist="38100" dir="2700000" algn="tl" rotWithShape="0">
                      <a:srgbClr val="000000">
                        <a:alpha val="43000"/>
                      </a:srgbClr>
                    </a:outerShdw>
                  </a:effectLst>
                  <a:latin typeface="+mj-lt"/>
                  <a:cs typeface="Arial"/>
                </a:rPr>
                <a:t>Assess </a:t>
              </a:r>
              <a:r>
                <a:rPr lang="en-US" sz="1600" b="1" dirty="0">
                  <a:solidFill>
                    <a:srgbClr val="FFFF00"/>
                  </a:solidFill>
                  <a:effectLst>
                    <a:outerShdw blurRad="50800" dist="38100" dir="2700000" algn="tl" rotWithShape="0">
                      <a:srgbClr val="000000">
                        <a:alpha val="43000"/>
                      </a:srgbClr>
                    </a:outerShdw>
                  </a:effectLst>
                  <a:latin typeface="+mj-lt"/>
                  <a:cs typeface="Arial"/>
                </a:rPr>
                <a:t>symptom</a:t>
              </a:r>
            </a:p>
            <a:p>
              <a:pPr algn="ctr" defTabSz="592682">
                <a:lnSpc>
                  <a:spcPct val="90000"/>
                </a:lnSpc>
                <a:spcAft>
                  <a:spcPct val="35000"/>
                </a:spcAft>
                <a:defRPr/>
              </a:pPr>
              <a:r>
                <a:rPr lang="en-US" sz="1600" b="1" dirty="0">
                  <a:solidFill>
                    <a:srgbClr val="FFFF00"/>
                  </a:solidFill>
                  <a:effectLst>
                    <a:outerShdw blurRad="50800" dist="38100" dir="2700000" algn="tl" rotWithShape="0">
                      <a:srgbClr val="000000">
                        <a:alpha val="43000"/>
                      </a:srgbClr>
                    </a:outerShdw>
                  </a:effectLst>
                  <a:latin typeface="+mj-lt"/>
                  <a:cs typeface="Arial"/>
                </a:rPr>
                <a:t>control </a:t>
              </a:r>
              <a:r>
                <a:rPr lang="en-US" sz="1600" dirty="0">
                  <a:solidFill>
                    <a:prstClr val="white"/>
                  </a:solidFill>
                  <a:effectLst>
                    <a:outerShdw blurRad="50800" dist="38100" dir="2700000" algn="tl" rotWithShape="0">
                      <a:srgbClr val="000000">
                        <a:alpha val="43000"/>
                      </a:srgbClr>
                    </a:outerShdw>
                  </a:effectLst>
                  <a:latin typeface="+mj-lt"/>
                  <a:cs typeface="Arial"/>
                </a:rPr>
                <a:t>in past 4 weeks </a:t>
              </a:r>
            </a:p>
          </p:txBody>
        </p:sp>
        <p:sp>
          <p:nvSpPr>
            <p:cNvPr id="6" name="Freeform 5">
              <a:extLst>
                <a:ext uri="{FF2B5EF4-FFF2-40B4-BE49-F238E27FC236}">
                  <a16:creationId xmlns:a16="http://schemas.microsoft.com/office/drawing/2014/main" xmlns="" id="{F62D5746-5180-425D-B254-B07E37975AA9}"/>
                </a:ext>
              </a:extLst>
            </p:cNvPr>
            <p:cNvSpPr/>
            <p:nvPr/>
          </p:nvSpPr>
          <p:spPr>
            <a:xfrm>
              <a:off x="2484284" y="3129182"/>
              <a:ext cx="1063804" cy="1063804"/>
            </a:xfrm>
            <a:custGeom>
              <a:avLst/>
              <a:gdLst>
                <a:gd name="connsiteX0" fmla="*/ 141007 w 1063804"/>
                <a:gd name="connsiteY0" fmla="*/ 406799 h 1063804"/>
                <a:gd name="connsiteX1" fmla="*/ 406799 w 1063804"/>
                <a:gd name="connsiteY1" fmla="*/ 406799 h 1063804"/>
                <a:gd name="connsiteX2" fmla="*/ 406799 w 1063804"/>
                <a:gd name="connsiteY2" fmla="*/ 141007 h 1063804"/>
                <a:gd name="connsiteX3" fmla="*/ 657005 w 1063804"/>
                <a:gd name="connsiteY3" fmla="*/ 141007 h 1063804"/>
                <a:gd name="connsiteX4" fmla="*/ 657005 w 1063804"/>
                <a:gd name="connsiteY4" fmla="*/ 406799 h 1063804"/>
                <a:gd name="connsiteX5" fmla="*/ 922797 w 1063804"/>
                <a:gd name="connsiteY5" fmla="*/ 406799 h 1063804"/>
                <a:gd name="connsiteX6" fmla="*/ 922797 w 1063804"/>
                <a:gd name="connsiteY6" fmla="*/ 657005 h 1063804"/>
                <a:gd name="connsiteX7" fmla="*/ 657005 w 1063804"/>
                <a:gd name="connsiteY7" fmla="*/ 657005 h 1063804"/>
                <a:gd name="connsiteX8" fmla="*/ 657005 w 1063804"/>
                <a:gd name="connsiteY8" fmla="*/ 922797 h 1063804"/>
                <a:gd name="connsiteX9" fmla="*/ 406799 w 1063804"/>
                <a:gd name="connsiteY9" fmla="*/ 922797 h 1063804"/>
                <a:gd name="connsiteX10" fmla="*/ 406799 w 1063804"/>
                <a:gd name="connsiteY10" fmla="*/ 657005 h 1063804"/>
                <a:gd name="connsiteX11" fmla="*/ 141007 w 1063804"/>
                <a:gd name="connsiteY11" fmla="*/ 657005 h 1063804"/>
                <a:gd name="connsiteX12" fmla="*/ 141007 w 1063804"/>
                <a:gd name="connsiteY12" fmla="*/ 406799 h 106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3804" h="1063804">
                  <a:moveTo>
                    <a:pt x="141007" y="406799"/>
                  </a:moveTo>
                  <a:lnTo>
                    <a:pt x="406799" y="406799"/>
                  </a:lnTo>
                  <a:lnTo>
                    <a:pt x="406799" y="141007"/>
                  </a:lnTo>
                  <a:lnTo>
                    <a:pt x="657005" y="141007"/>
                  </a:lnTo>
                  <a:lnTo>
                    <a:pt x="657005" y="406799"/>
                  </a:lnTo>
                  <a:lnTo>
                    <a:pt x="922797" y="406799"/>
                  </a:lnTo>
                  <a:lnTo>
                    <a:pt x="922797" y="657005"/>
                  </a:lnTo>
                  <a:lnTo>
                    <a:pt x="657005" y="657005"/>
                  </a:lnTo>
                  <a:lnTo>
                    <a:pt x="657005" y="922797"/>
                  </a:lnTo>
                  <a:lnTo>
                    <a:pt x="406799" y="922797"/>
                  </a:lnTo>
                  <a:lnTo>
                    <a:pt x="406799" y="657005"/>
                  </a:lnTo>
                  <a:lnTo>
                    <a:pt x="141007" y="657005"/>
                  </a:lnTo>
                  <a:lnTo>
                    <a:pt x="141007" y="406799"/>
                  </a:lnTo>
                  <a:close/>
                </a:path>
              </a:pathLst>
            </a:cu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lIns="94004" tIns="271199" rIns="94004" bIns="271199" spcCol="1270" anchor="ctr"/>
            <a:lstStyle/>
            <a:p>
              <a:pPr defTabSz="503780">
                <a:lnSpc>
                  <a:spcPct val="90000"/>
                </a:lnSpc>
                <a:spcAft>
                  <a:spcPct val="35000"/>
                </a:spcAft>
                <a:defRPr/>
              </a:pPr>
              <a:endParaRPr lang="en-US" sz="1134">
                <a:solidFill>
                  <a:prstClr val="white"/>
                </a:solidFill>
                <a:effectLst>
                  <a:outerShdw blurRad="50800" dist="38100" dir="2700000" algn="tl" rotWithShape="0">
                    <a:srgbClr val="000000">
                      <a:alpha val="43000"/>
                    </a:srgbClr>
                  </a:outerShdw>
                </a:effectLst>
                <a:latin typeface="Arial"/>
              </a:endParaRPr>
            </a:p>
          </p:txBody>
        </p:sp>
        <p:sp>
          <p:nvSpPr>
            <p:cNvPr id="7" name="Freeform 7">
              <a:extLst>
                <a:ext uri="{FF2B5EF4-FFF2-40B4-BE49-F238E27FC236}">
                  <a16:creationId xmlns:a16="http://schemas.microsoft.com/office/drawing/2014/main" xmlns="" id="{141316DD-4CB1-455B-9111-E4DDF4265DBA}"/>
                </a:ext>
              </a:extLst>
            </p:cNvPr>
            <p:cNvSpPr/>
            <p:nvPr/>
          </p:nvSpPr>
          <p:spPr>
            <a:xfrm>
              <a:off x="3697020" y="2744012"/>
              <a:ext cx="1834145" cy="1834145"/>
            </a:xfrm>
            <a:custGeom>
              <a:avLst/>
              <a:gdLst>
                <a:gd name="connsiteX0" fmla="*/ 0 w 1834145"/>
                <a:gd name="connsiteY0" fmla="*/ 917073 h 1834145"/>
                <a:gd name="connsiteX1" fmla="*/ 917073 w 1834145"/>
                <a:gd name="connsiteY1" fmla="*/ 0 h 1834145"/>
                <a:gd name="connsiteX2" fmla="*/ 1834146 w 1834145"/>
                <a:gd name="connsiteY2" fmla="*/ 917073 h 1834145"/>
                <a:gd name="connsiteX3" fmla="*/ 917073 w 1834145"/>
                <a:gd name="connsiteY3" fmla="*/ 1834146 h 1834145"/>
                <a:gd name="connsiteX4" fmla="*/ 0 w 1834145"/>
                <a:gd name="connsiteY4" fmla="*/ 917073 h 1834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145" h="1834145">
                  <a:moveTo>
                    <a:pt x="0" y="917073"/>
                  </a:moveTo>
                  <a:cubicBezTo>
                    <a:pt x="0" y="410588"/>
                    <a:pt x="410588" y="0"/>
                    <a:pt x="917073" y="0"/>
                  </a:cubicBezTo>
                  <a:cubicBezTo>
                    <a:pt x="1423558" y="0"/>
                    <a:pt x="1834146" y="410588"/>
                    <a:pt x="1834146" y="917073"/>
                  </a:cubicBezTo>
                  <a:cubicBezTo>
                    <a:pt x="1834146" y="1423558"/>
                    <a:pt x="1423558" y="1834146"/>
                    <a:pt x="917073" y="1834146"/>
                  </a:cubicBezTo>
                  <a:cubicBezTo>
                    <a:pt x="410588" y="1834146"/>
                    <a:pt x="0" y="1423558"/>
                    <a:pt x="0" y="917073"/>
                  </a:cubicBezTo>
                  <a:close/>
                </a:path>
              </a:pathLst>
            </a:custGeom>
            <a:solidFill>
              <a:srgbClr val="FFC000"/>
            </a:solidFill>
            <a:scene3d>
              <a:camera prst="orthographicFront"/>
              <a:lightRig rig="threePt" dir="t">
                <a:rot lat="0" lon="0" rev="7500000"/>
              </a:lightRig>
            </a:scene3d>
            <a:sp3d contourW="6350">
              <a:bevelT h="12700"/>
              <a:contourClr>
                <a:schemeClr val="accent6">
                  <a:shade val="30000"/>
                  <a:satMod val="130000"/>
                </a:schemeClr>
              </a:contourClr>
            </a:sp3d>
          </p:spPr>
          <p:style>
            <a:lnRef idx="0">
              <a:schemeClr val="accent6"/>
            </a:lnRef>
            <a:fillRef idx="3">
              <a:schemeClr val="accent6"/>
            </a:fillRef>
            <a:effectRef idx="3">
              <a:schemeClr val="accent6"/>
            </a:effectRef>
            <a:fontRef idx="minor">
              <a:schemeClr val="lt1"/>
            </a:fontRef>
          </p:style>
          <p:txBody>
            <a:bodyPr lIns="196003" tIns="196003" rIns="196003" bIns="196003" spcCol="1270" anchor="ctr"/>
            <a:lstStyle/>
            <a:p>
              <a:pPr algn="ctr" defTabSz="592682">
                <a:lnSpc>
                  <a:spcPct val="90000"/>
                </a:lnSpc>
                <a:spcAft>
                  <a:spcPct val="35000"/>
                </a:spcAft>
                <a:defRPr/>
              </a:pPr>
              <a:r>
                <a:rPr lang="en-US" sz="1600" dirty="0">
                  <a:solidFill>
                    <a:schemeClr val="tx1"/>
                  </a:solidFill>
                  <a:effectLst>
                    <a:outerShdw blurRad="50800" dist="38100" dir="2700000" algn="tl" rotWithShape="0">
                      <a:srgbClr val="000000">
                        <a:alpha val="43000"/>
                      </a:srgbClr>
                    </a:outerShdw>
                  </a:effectLst>
                  <a:latin typeface="+mj-lt"/>
                  <a:cs typeface="Arial"/>
                </a:rPr>
                <a:t>Assess </a:t>
              </a:r>
              <a:r>
                <a:rPr lang="en-US" sz="1600" b="1" dirty="0">
                  <a:solidFill>
                    <a:srgbClr val="C00000"/>
                  </a:solidFill>
                  <a:effectLst>
                    <a:outerShdw blurRad="50800" dist="38100" dir="2700000" algn="tl" rotWithShape="0">
                      <a:srgbClr val="000000">
                        <a:alpha val="43000"/>
                      </a:srgbClr>
                    </a:outerShdw>
                  </a:effectLst>
                  <a:latin typeface="+mj-lt"/>
                  <a:cs typeface="Arial"/>
                </a:rPr>
                <a:t>future risk of adverse  outcomes</a:t>
              </a:r>
            </a:p>
          </p:txBody>
        </p:sp>
        <p:sp>
          <p:nvSpPr>
            <p:cNvPr id="8" name="Freeform 8">
              <a:extLst>
                <a:ext uri="{FF2B5EF4-FFF2-40B4-BE49-F238E27FC236}">
                  <a16:creationId xmlns:a16="http://schemas.microsoft.com/office/drawing/2014/main" xmlns="" id="{F7FEA164-E7ED-4BD3-B167-D7669B85F2EB}"/>
                </a:ext>
              </a:extLst>
            </p:cNvPr>
            <p:cNvSpPr/>
            <p:nvPr/>
          </p:nvSpPr>
          <p:spPr>
            <a:xfrm>
              <a:off x="5680098" y="3129182"/>
              <a:ext cx="1063804" cy="1063804"/>
            </a:xfrm>
            <a:custGeom>
              <a:avLst/>
              <a:gdLst>
                <a:gd name="connsiteX0" fmla="*/ 141007 w 1063804"/>
                <a:gd name="connsiteY0" fmla="*/ 219144 h 1063804"/>
                <a:gd name="connsiteX1" fmla="*/ 922797 w 1063804"/>
                <a:gd name="connsiteY1" fmla="*/ 219144 h 1063804"/>
                <a:gd name="connsiteX2" fmla="*/ 922797 w 1063804"/>
                <a:gd name="connsiteY2" fmla="*/ 469350 h 1063804"/>
                <a:gd name="connsiteX3" fmla="*/ 141007 w 1063804"/>
                <a:gd name="connsiteY3" fmla="*/ 469350 h 1063804"/>
                <a:gd name="connsiteX4" fmla="*/ 141007 w 1063804"/>
                <a:gd name="connsiteY4" fmla="*/ 219144 h 1063804"/>
                <a:gd name="connsiteX5" fmla="*/ 141007 w 1063804"/>
                <a:gd name="connsiteY5" fmla="*/ 594454 h 1063804"/>
                <a:gd name="connsiteX6" fmla="*/ 922797 w 1063804"/>
                <a:gd name="connsiteY6" fmla="*/ 594454 h 1063804"/>
                <a:gd name="connsiteX7" fmla="*/ 922797 w 1063804"/>
                <a:gd name="connsiteY7" fmla="*/ 844660 h 1063804"/>
                <a:gd name="connsiteX8" fmla="*/ 141007 w 1063804"/>
                <a:gd name="connsiteY8" fmla="*/ 844660 h 1063804"/>
                <a:gd name="connsiteX9" fmla="*/ 141007 w 1063804"/>
                <a:gd name="connsiteY9" fmla="*/ 594454 h 106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804" h="1063804">
                  <a:moveTo>
                    <a:pt x="141007" y="219144"/>
                  </a:moveTo>
                  <a:lnTo>
                    <a:pt x="922797" y="219144"/>
                  </a:lnTo>
                  <a:lnTo>
                    <a:pt x="922797" y="469350"/>
                  </a:lnTo>
                  <a:lnTo>
                    <a:pt x="141007" y="469350"/>
                  </a:lnTo>
                  <a:lnTo>
                    <a:pt x="141007" y="219144"/>
                  </a:lnTo>
                  <a:close/>
                  <a:moveTo>
                    <a:pt x="141007" y="594454"/>
                  </a:moveTo>
                  <a:lnTo>
                    <a:pt x="922797" y="594454"/>
                  </a:lnTo>
                  <a:lnTo>
                    <a:pt x="922797" y="844660"/>
                  </a:lnTo>
                  <a:lnTo>
                    <a:pt x="141007" y="844660"/>
                  </a:lnTo>
                  <a:lnTo>
                    <a:pt x="141007" y="594454"/>
                  </a:lnTo>
                  <a:close/>
                </a:path>
              </a:pathLst>
            </a:cu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lIns="94004" tIns="146096" rIns="94004" bIns="146096" spcCol="1270" anchor="ctr"/>
            <a:lstStyle/>
            <a:p>
              <a:pPr defTabSz="1303899">
                <a:lnSpc>
                  <a:spcPct val="90000"/>
                </a:lnSpc>
                <a:spcAft>
                  <a:spcPct val="35000"/>
                </a:spcAft>
                <a:defRPr/>
              </a:pPr>
              <a:endParaRPr lang="en-US" sz="2934">
                <a:solidFill>
                  <a:prstClr val="white"/>
                </a:solidFill>
                <a:latin typeface="Arial"/>
              </a:endParaRPr>
            </a:p>
          </p:txBody>
        </p:sp>
        <p:sp>
          <p:nvSpPr>
            <p:cNvPr id="9" name="Freeform 9">
              <a:extLst>
                <a:ext uri="{FF2B5EF4-FFF2-40B4-BE49-F238E27FC236}">
                  <a16:creationId xmlns:a16="http://schemas.microsoft.com/office/drawing/2014/main" xmlns="" id="{759A0BFC-BF88-43B1-A909-B1A9B2300406}"/>
                </a:ext>
              </a:extLst>
            </p:cNvPr>
            <p:cNvSpPr/>
            <p:nvPr/>
          </p:nvSpPr>
          <p:spPr>
            <a:xfrm>
              <a:off x="6892835" y="2744012"/>
              <a:ext cx="1834145" cy="1834145"/>
            </a:xfrm>
            <a:custGeom>
              <a:avLst/>
              <a:gdLst>
                <a:gd name="connsiteX0" fmla="*/ 0 w 1834145"/>
                <a:gd name="connsiteY0" fmla="*/ 917073 h 1834145"/>
                <a:gd name="connsiteX1" fmla="*/ 917073 w 1834145"/>
                <a:gd name="connsiteY1" fmla="*/ 0 h 1834145"/>
                <a:gd name="connsiteX2" fmla="*/ 1834146 w 1834145"/>
                <a:gd name="connsiteY2" fmla="*/ 917073 h 1834145"/>
                <a:gd name="connsiteX3" fmla="*/ 917073 w 1834145"/>
                <a:gd name="connsiteY3" fmla="*/ 1834146 h 1834145"/>
                <a:gd name="connsiteX4" fmla="*/ 0 w 1834145"/>
                <a:gd name="connsiteY4" fmla="*/ 917073 h 1834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145" h="1834145">
                  <a:moveTo>
                    <a:pt x="0" y="917073"/>
                  </a:moveTo>
                  <a:cubicBezTo>
                    <a:pt x="0" y="410588"/>
                    <a:pt x="410588" y="0"/>
                    <a:pt x="917073" y="0"/>
                  </a:cubicBezTo>
                  <a:cubicBezTo>
                    <a:pt x="1423558" y="0"/>
                    <a:pt x="1834146" y="410588"/>
                    <a:pt x="1834146" y="917073"/>
                  </a:cubicBezTo>
                  <a:cubicBezTo>
                    <a:pt x="1834146" y="1423558"/>
                    <a:pt x="1423558" y="1834146"/>
                    <a:pt x="917073" y="1834146"/>
                  </a:cubicBezTo>
                  <a:cubicBezTo>
                    <a:pt x="410588" y="1834146"/>
                    <a:pt x="0" y="1423558"/>
                    <a:pt x="0" y="917073"/>
                  </a:cubicBezTo>
                  <a:close/>
                </a:path>
              </a:pathLst>
            </a:custGeom>
            <a:solidFill>
              <a:srgbClr val="C00000"/>
            </a:solidFill>
            <a:scene3d>
              <a:camera prst="orthographicFront"/>
              <a:lightRig rig="threePt" dir="t">
                <a:rot lat="0" lon="0" rev="7500000"/>
              </a:lightRig>
            </a:scene3d>
            <a:sp3d contourW="6350">
              <a:bevelT h="12700"/>
              <a:contourClr>
                <a:schemeClr val="accent2">
                  <a:shade val="30000"/>
                  <a:satMod val="130000"/>
                </a:schemeClr>
              </a:contourClr>
            </a:sp3d>
          </p:spPr>
          <p:style>
            <a:lnRef idx="0">
              <a:schemeClr val="accent2"/>
            </a:lnRef>
            <a:fillRef idx="3">
              <a:schemeClr val="accent2"/>
            </a:fillRef>
            <a:effectRef idx="3">
              <a:schemeClr val="accent2"/>
            </a:effectRef>
            <a:fontRef idx="minor">
              <a:schemeClr val="lt1"/>
            </a:fontRef>
          </p:style>
          <p:txBody>
            <a:bodyPr lIns="199390" tIns="199390" rIns="199390" bIns="199390" spcCol="1270" anchor="ctr"/>
            <a:lstStyle/>
            <a:p>
              <a:pPr defTabSz="711218">
                <a:lnSpc>
                  <a:spcPct val="110000"/>
                </a:lnSpc>
                <a:spcAft>
                  <a:spcPct val="35000"/>
                </a:spcAft>
                <a:defRPr/>
              </a:pPr>
              <a:r>
                <a:rPr lang="en-US" sz="1600" dirty="0">
                  <a:solidFill>
                    <a:prstClr val="white"/>
                  </a:solidFill>
                  <a:effectLst>
                    <a:outerShdw blurRad="50800" dist="38100" dir="2700000" algn="tl" rotWithShape="0">
                      <a:srgbClr val="000000">
                        <a:alpha val="43000"/>
                      </a:srgbClr>
                    </a:outerShdw>
                  </a:effectLst>
                  <a:latin typeface="+mj-lt"/>
                  <a:cs typeface="Arial"/>
                </a:rPr>
                <a:t>Asthma Control</a:t>
              </a:r>
            </a:p>
          </p:txBody>
        </p:sp>
      </p:grpSp>
      <p:sp>
        <p:nvSpPr>
          <p:cNvPr id="11" name="TextBox 10">
            <a:extLst>
              <a:ext uri="{FF2B5EF4-FFF2-40B4-BE49-F238E27FC236}">
                <a16:creationId xmlns:a16="http://schemas.microsoft.com/office/drawing/2014/main" xmlns="" id="{FF5EC69F-9114-4E45-A549-BF4528E31EE1}"/>
              </a:ext>
            </a:extLst>
          </p:cNvPr>
          <p:cNvSpPr txBox="1"/>
          <p:nvPr/>
        </p:nvSpPr>
        <p:spPr>
          <a:xfrm>
            <a:off x="2386195" y="4994776"/>
            <a:ext cx="2106592" cy="1323439"/>
          </a:xfrm>
          <a:prstGeom prst="rect">
            <a:avLst/>
          </a:prstGeom>
          <a:noFill/>
        </p:spPr>
        <p:txBody>
          <a:bodyPr wrap="square" rtlCol="0">
            <a:spAutoFit/>
          </a:bodyPr>
          <a:lstStyle/>
          <a:p>
            <a:pPr marL="285754" indent="-285754" defTabSz="914412">
              <a:buFont typeface="Arial" panose="020B0604020202020204" pitchFamily="34" charset="0"/>
              <a:buChar char="•"/>
              <a:defRPr/>
            </a:pPr>
            <a:r>
              <a:rPr lang="en-US" sz="1600" dirty="0">
                <a:solidFill>
                  <a:prstClr val="black"/>
                </a:solidFill>
                <a:latin typeface="+mj-lt"/>
              </a:rPr>
              <a:t>Achieve good control of symptoms</a:t>
            </a:r>
          </a:p>
          <a:p>
            <a:pPr marL="285754" indent="-285754" defTabSz="914412">
              <a:buFont typeface="Arial" panose="020B0604020202020204" pitchFamily="34" charset="0"/>
              <a:buChar char="•"/>
              <a:defRPr/>
            </a:pPr>
            <a:r>
              <a:rPr lang="en-US" sz="1600" dirty="0">
                <a:solidFill>
                  <a:prstClr val="black"/>
                </a:solidFill>
                <a:latin typeface="+mj-lt"/>
              </a:rPr>
              <a:t>Maintain normal activity </a:t>
            </a:r>
            <a:r>
              <a:rPr lang="en-US" sz="1600" dirty="0" smtClean="0">
                <a:solidFill>
                  <a:prstClr val="black"/>
                </a:solidFill>
                <a:latin typeface="+mj-lt"/>
              </a:rPr>
              <a:t>levels</a:t>
            </a:r>
            <a:endParaRPr lang="en-US" sz="1600" dirty="0">
              <a:solidFill>
                <a:prstClr val="black"/>
              </a:solidFill>
              <a:latin typeface="+mj-lt"/>
            </a:endParaRPr>
          </a:p>
        </p:txBody>
      </p:sp>
      <p:sp>
        <p:nvSpPr>
          <p:cNvPr id="12" name="TextBox 11">
            <a:extLst>
              <a:ext uri="{FF2B5EF4-FFF2-40B4-BE49-F238E27FC236}">
                <a16:creationId xmlns:a16="http://schemas.microsoft.com/office/drawing/2014/main" xmlns="" id="{B900A1BC-DF6A-498F-AF28-3409397A9BE4}"/>
              </a:ext>
            </a:extLst>
          </p:cNvPr>
          <p:cNvSpPr txBox="1"/>
          <p:nvPr/>
        </p:nvSpPr>
        <p:spPr>
          <a:xfrm>
            <a:off x="5735981" y="4857155"/>
            <a:ext cx="2106592" cy="2031325"/>
          </a:xfrm>
          <a:prstGeom prst="rect">
            <a:avLst/>
          </a:prstGeom>
          <a:noFill/>
        </p:spPr>
        <p:txBody>
          <a:bodyPr wrap="square" rtlCol="0">
            <a:spAutoFit/>
          </a:bodyPr>
          <a:lstStyle/>
          <a:p>
            <a:pPr defTabSz="914412">
              <a:defRPr/>
            </a:pPr>
            <a:r>
              <a:rPr lang="en-US" dirty="0">
                <a:solidFill>
                  <a:prstClr val="black"/>
                </a:solidFill>
                <a:latin typeface="+mj-lt"/>
              </a:rPr>
              <a:t>Reduce or limit:</a:t>
            </a:r>
          </a:p>
          <a:p>
            <a:pPr marL="285754" indent="-285754" defTabSz="914412">
              <a:buFont typeface="Arial" panose="020B0604020202020204" pitchFamily="34" charset="0"/>
              <a:buChar char="•"/>
              <a:defRPr/>
            </a:pPr>
            <a:r>
              <a:rPr lang="en-US" dirty="0">
                <a:solidFill>
                  <a:prstClr val="black"/>
                </a:solidFill>
                <a:latin typeface="+mj-lt"/>
              </a:rPr>
              <a:t>Exacerbations</a:t>
            </a:r>
          </a:p>
          <a:p>
            <a:pPr marL="285754" indent="-285754" defTabSz="914412">
              <a:buFont typeface="Arial" panose="020B0604020202020204" pitchFamily="34" charset="0"/>
              <a:buChar char="•"/>
              <a:defRPr/>
            </a:pPr>
            <a:r>
              <a:rPr lang="en-US" dirty="0">
                <a:solidFill>
                  <a:prstClr val="black"/>
                </a:solidFill>
                <a:latin typeface="+mj-lt"/>
              </a:rPr>
              <a:t>Fixed airflow limitation</a:t>
            </a:r>
          </a:p>
          <a:p>
            <a:pPr marL="285754" indent="-285754" defTabSz="914412">
              <a:buFont typeface="Arial" panose="020B0604020202020204" pitchFamily="34" charset="0"/>
              <a:buChar char="•"/>
              <a:defRPr/>
            </a:pPr>
            <a:r>
              <a:rPr lang="en-US" dirty="0">
                <a:solidFill>
                  <a:prstClr val="black"/>
                </a:solidFill>
                <a:latin typeface="+mj-lt"/>
              </a:rPr>
              <a:t>Side-effects of treatment</a:t>
            </a:r>
          </a:p>
          <a:p>
            <a:pPr marL="285754" indent="-285754" defTabSz="914412">
              <a:buFont typeface="Arial" panose="020B0604020202020204" pitchFamily="34" charset="0"/>
              <a:buChar char="•"/>
              <a:defRPr/>
            </a:pPr>
            <a:endParaRPr lang="en-PH" dirty="0">
              <a:solidFill>
                <a:prstClr val="black"/>
              </a:solidFill>
              <a:latin typeface="+mj-lt"/>
            </a:endParaRPr>
          </a:p>
        </p:txBody>
      </p:sp>
    </p:spTree>
    <p:extLst>
      <p:ext uri="{BB962C8B-B14F-4D97-AF65-F5344CB8AC3E}">
        <p14:creationId xmlns:p14="http://schemas.microsoft.com/office/powerpoint/2010/main" val="852922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2152</TotalTime>
  <Words>2879</Words>
  <Application>Microsoft Macintosh PowerPoint</Application>
  <PresentationFormat>Widescreen</PresentationFormat>
  <Paragraphs>389</Paragraphs>
  <Slides>28</Slides>
  <Notes>17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ArialMT</vt:lpstr>
      <vt:lpstr>Calibri</vt:lpstr>
      <vt:lpstr>Calibri Light</vt:lpstr>
      <vt:lpstr>ＭＳ Ｐゴシック</vt:lpstr>
      <vt:lpstr>ＭＳ ゴシック</vt:lpstr>
      <vt:lpstr>Stencil</vt:lpstr>
      <vt:lpstr>SymbolMT</vt:lpstr>
      <vt:lpstr>Tahoma</vt:lpstr>
      <vt:lpstr>Times New Roman</vt:lpstr>
      <vt:lpstr>Wingdings</vt:lpstr>
      <vt:lpstr>新細明體</vt:lpstr>
      <vt:lpstr>Arial</vt:lpstr>
      <vt:lpstr>Office Theme</vt:lpstr>
      <vt:lpstr>BRONCHIAL ASTHMA IN PRIMARY CARE</vt:lpstr>
      <vt:lpstr>PowerPoint Presentation</vt:lpstr>
      <vt:lpstr>Asthma in the Philippines</vt:lpstr>
      <vt:lpstr>What is KNOWN about ASTHMA</vt:lpstr>
      <vt:lpstr>PowerPoint Presentation</vt:lpstr>
      <vt:lpstr>PowerPoint Presentation</vt:lpstr>
      <vt:lpstr>PowerPoint Presentation</vt:lpstr>
      <vt:lpstr>PowerPoint Presentation</vt:lpstr>
      <vt:lpstr>ASSESSING ASTHMA CONTROL</vt:lpstr>
      <vt:lpstr>PowerPoint Presentation</vt:lpstr>
      <vt:lpstr>Assess Symptom Control     </vt:lpstr>
      <vt:lpstr>PowerPoint Presentation</vt:lpstr>
      <vt:lpstr>Assess Future Risk of Adverse Outcomes</vt:lpstr>
      <vt:lpstr>GOALS OF ASTHMA MANAGEMENT</vt:lpstr>
      <vt:lpstr>PowerPoint Presentation</vt:lpstr>
      <vt:lpstr>PowerPoint Presentation</vt:lpstr>
      <vt:lpstr>STEPWISE APPROACH IN THE MANAGEMENT OF ASTHMA</vt:lpstr>
      <vt:lpstr>STEPWISE APPROACH IN THE MANAGEMENT OF ASTHMA</vt:lpstr>
      <vt:lpstr>STEPWISE APPROACH IN THE MANAGEMENT OF ASTHMA</vt:lpstr>
      <vt:lpstr>STEPWISE APPROACH IN THE MANAGEMENT OF ASTHMA</vt:lpstr>
      <vt:lpstr>STEPWISE APPROACH IN THE MANAGEMENT OF ASTHMA</vt:lpstr>
      <vt:lpstr>Low, medium and high ICS doses: adults/adolescents</vt:lpstr>
      <vt:lpstr>PowerPoint Presentation</vt:lpstr>
      <vt:lpstr>PowerPoint Presentation</vt:lpstr>
      <vt:lpstr>Key Points in Management of Asthma in ≤ 5 years old</vt:lpstr>
      <vt:lpstr>PowerPoint Presentation</vt:lpstr>
      <vt:lpstr>PowerPoint Presentation</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Pulmonary System Review</dc:title>
  <dc:creator>Tessa</dc:creator>
  <cp:lastModifiedBy>Microsoft Office User</cp:lastModifiedBy>
  <cp:revision>62</cp:revision>
  <cp:lastPrinted>2019-09-27T06:00:27Z</cp:lastPrinted>
  <dcterms:created xsi:type="dcterms:W3CDTF">2019-09-27T01:35:04Z</dcterms:created>
  <dcterms:modified xsi:type="dcterms:W3CDTF">2020-08-15T10:26:38Z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2018-09-29T00:00:00Z</vt:filetime>
  </property>
  <property fmtid="{D5CDD505-2E9C-101B-9397-08002B2CF9AE}" pid="3" name="Creator">
    <vt:lpwstr>Microsoft® PowerPoint® 2013</vt:lpwstr>
  </property>
  <property fmtid="{D5CDD505-2E9C-101B-9397-08002B2CF9AE}" pid="4" name="LastSaved">
    <vt:filetime>2019-09-27T00:00:00Z</vt:filetime>
  </property>
</Properties>
</file>