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16"/>
  </p:notesMasterIdLst>
  <p:sldIdLst>
    <p:sldId id="256" r:id="rId2"/>
    <p:sldId id="258" r:id="rId3"/>
    <p:sldId id="259" r:id="rId4"/>
    <p:sldId id="265" r:id="rId5"/>
    <p:sldId id="260" r:id="rId6"/>
    <p:sldId id="262" r:id="rId7"/>
    <p:sldId id="264" r:id="rId8"/>
    <p:sldId id="261" r:id="rId9"/>
    <p:sldId id="257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5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0"/>
    <p:restoredTop sz="90231"/>
  </p:normalViewPr>
  <p:slideViewPr>
    <p:cSldViewPr snapToGrid="0" snapToObjects="1">
      <p:cViewPr>
        <p:scale>
          <a:sx n="60" d="100"/>
          <a:sy n="60" d="100"/>
        </p:scale>
        <p:origin x="9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DB-5137-2F43-9CEC-33ECC04CB246}" type="datetimeFigureOut">
              <a:rPr lang="en-US" smtClean="0"/>
              <a:t>8/4/18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84666-4616-C84E-9900-B0AA48A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84666-4616-C84E-9900-B0AA48A36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</a:t>
            </a:r>
            <a:r>
              <a:rPr lang="en-US" baseline="0" dirty="0" smtClean="0"/>
              <a:t> see” video </a:t>
            </a:r>
          </a:p>
          <a:p>
            <a:r>
              <a:rPr lang="en-US" baseline="0" dirty="0" err="1" smtClean="0"/>
              <a:t>thepafp.org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84666-4616-C84E-9900-B0AA48A369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prepares a FP to practice in</a:t>
            </a:r>
            <a:r>
              <a:rPr lang="en-US" baseline="0" dirty="0" smtClean="0"/>
              <a:t> a variety of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84666-4616-C84E-9900-B0AA48A369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5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4427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3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2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95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25288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6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01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98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93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8/4/18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0269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683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4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Next after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MED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86399"/>
            <a:ext cx="9144000" cy="77288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Anna Guia Limpoco MD DFM FPAFP</a:t>
            </a:r>
          </a:p>
          <a:p>
            <a:pPr algn="l"/>
            <a:r>
              <a:rPr lang="en-US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05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settings for Family Physicians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5005"/>
            <a:ext cx="9601200" cy="41023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Private practice : solo or group </a:t>
            </a:r>
          </a:p>
          <a:p>
            <a:r>
              <a:rPr lang="en-US" sz="3200" dirty="0" smtClean="0"/>
              <a:t>Multispecialty group practice</a:t>
            </a:r>
          </a:p>
          <a:p>
            <a:r>
              <a:rPr lang="en-US" sz="3200" dirty="0" smtClean="0"/>
              <a:t>Employed status (hospital, community health center or multispecialty group)</a:t>
            </a:r>
          </a:p>
          <a:p>
            <a:r>
              <a:rPr lang="en-US" sz="3200" dirty="0" smtClean="0"/>
              <a:t>Part time practice</a:t>
            </a:r>
          </a:p>
          <a:p>
            <a:r>
              <a:rPr lang="en-US" sz="3200" dirty="0" smtClean="0"/>
              <a:t>Community practice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6350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scope of FM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Public health (DOH, WHO, UN </a:t>
            </a:r>
            <a:r>
              <a:rPr lang="en-US" sz="3200" dirty="0" err="1" smtClean="0"/>
              <a:t>etc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Hospitalists/In patient  medicine</a:t>
            </a:r>
          </a:p>
          <a:p>
            <a:r>
              <a:rPr lang="en-US" sz="3200" dirty="0" smtClean="0"/>
              <a:t>Emergency and urgent care</a:t>
            </a:r>
          </a:p>
          <a:p>
            <a:r>
              <a:rPr lang="en-US" sz="3200" dirty="0" smtClean="0"/>
              <a:t>Sports medicine</a:t>
            </a:r>
          </a:p>
          <a:p>
            <a:r>
              <a:rPr lang="en-US" sz="3200" dirty="0" smtClean="0"/>
              <a:t>School Physician</a:t>
            </a:r>
          </a:p>
          <a:p>
            <a:r>
              <a:rPr lang="en-US" sz="3200" dirty="0" smtClean="0"/>
              <a:t>Research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936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2488019" y="829340"/>
            <a:ext cx="8463516" cy="5550195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” DO WHAT YOU LOVE, </a:t>
            </a:r>
          </a:p>
          <a:p>
            <a:pPr algn="ctr"/>
            <a:r>
              <a:rPr lang="en-US" sz="8000" dirty="0" smtClean="0"/>
              <a:t>WHAT YOU DO”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96158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00670" y="1212112"/>
            <a:ext cx="7825563" cy="4401879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Science and Virtues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89986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6400" y="1485900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Why do you want to be a doctor?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What kind of doctor do you want to be?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How do you see yourself in 8 or 10 years?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622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9042" y="1552353"/>
            <a:ext cx="8123275" cy="3125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Why do I want to be a doctor?</a:t>
            </a:r>
          </a:p>
        </p:txBody>
      </p:sp>
    </p:spTree>
    <p:extLst>
      <p:ext uri="{BB962C8B-B14F-4D97-AF65-F5344CB8AC3E}">
        <p14:creationId xmlns:p14="http://schemas.microsoft.com/office/powerpoint/2010/main" val="1315655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03991" y="1754372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”Family </a:t>
            </a:r>
            <a:r>
              <a:rPr lang="en-US" sz="3200" dirty="0"/>
              <a:t>Medicine is the safety specialty, where you go if you have to scramble. We are underpaid and overworked; yet I believe family medicine doctors are the doctors many medical students aspired to be when they eagerly applied to medical </a:t>
            </a:r>
            <a:r>
              <a:rPr lang="en-US" sz="3200" dirty="0" smtClean="0"/>
              <a:t>school”</a:t>
            </a:r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r>
              <a:rPr lang="en-US" sz="1600" dirty="0" smtClean="0"/>
              <a:t>McCrory K MD 2014</a:t>
            </a:r>
          </a:p>
          <a:p>
            <a:pPr marL="0" indent="0" algn="r">
              <a:buNone/>
            </a:pPr>
            <a:r>
              <a:rPr lang="en-US" sz="1600" dirty="0" smtClean="0"/>
              <a:t>http://</a:t>
            </a:r>
            <a:r>
              <a:rPr lang="en-US" sz="1600" dirty="0" err="1" smtClean="0"/>
              <a:t>www.physicianspractice.com</a:t>
            </a:r>
            <a:r>
              <a:rPr lang="en-US" sz="1600" dirty="0" smtClean="0"/>
              <a:t>/great-</a:t>
            </a:r>
            <a:r>
              <a:rPr lang="en-US" sz="1600" dirty="0" err="1" smtClean="0"/>
              <a:t>american</a:t>
            </a:r>
            <a:r>
              <a:rPr lang="en-US" sz="1600" dirty="0" smtClean="0"/>
              <a:t>-physician-survey/why-</a:t>
            </a:r>
            <a:r>
              <a:rPr lang="en-US" sz="1600" dirty="0" err="1" smtClean="0"/>
              <a:t>i</a:t>
            </a:r>
            <a:r>
              <a:rPr lang="en-US" sz="1600" dirty="0" smtClean="0"/>
              <a:t>-am-proud-being-generalist-physician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2574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a doctor do I want to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5 star doctor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Care provider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Decision maker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Communicator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Community leader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Manager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 smtClean="0"/>
              <a:t>Boelen</a:t>
            </a:r>
            <a:r>
              <a:rPr lang="en-US" sz="1600" dirty="0" smtClean="0"/>
              <a:t> </a:t>
            </a:r>
            <a:r>
              <a:rPr lang="en-US" sz="1600" dirty="0"/>
              <a:t>C. Frontline doctors of tomorrow. </a:t>
            </a:r>
            <a:r>
              <a:rPr lang="en-US" sz="1600" i="1" dirty="0"/>
              <a:t>World Health</a:t>
            </a:r>
            <a:r>
              <a:rPr lang="en-US" sz="1600" dirty="0"/>
              <a:t>, 1994, 47:4–5 </a:t>
            </a:r>
            <a:endParaRPr lang="en-US" sz="1600" dirty="0" smtClean="0"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7123813" y="2551813"/>
            <a:ext cx="2806996" cy="2402959"/>
          </a:xfrm>
          <a:prstGeom prst="star5">
            <a:avLst/>
          </a:prstGeom>
          <a:solidFill>
            <a:srgbClr val="CF59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90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58679"/>
            <a:ext cx="9601200" cy="42087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There are at least 3 reasons why the need for a GENERALIST</a:t>
            </a:r>
          </a:p>
          <a:p>
            <a:r>
              <a:rPr lang="en-US" sz="3200" dirty="0" smtClean="0"/>
              <a:t>Changing demography</a:t>
            </a:r>
          </a:p>
          <a:p>
            <a:r>
              <a:rPr lang="en-US" sz="3200" dirty="0" smtClean="0"/>
              <a:t>Changing medical and social perspectives</a:t>
            </a:r>
          </a:p>
          <a:p>
            <a:r>
              <a:rPr lang="en-US" sz="3200" dirty="0" smtClean="0"/>
              <a:t>On going demands for health care</a:t>
            </a:r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endParaRPr lang="en-US" sz="1600" dirty="0"/>
          </a:p>
          <a:p>
            <a:pPr marL="0" indent="0" algn="r">
              <a:buNone/>
            </a:pPr>
            <a:r>
              <a:rPr lang="en-US" sz="1600" dirty="0" smtClean="0"/>
              <a:t>Leinster. S.  2014 Training Medical practitioners: which comes first, the generalist or the specialist </a:t>
            </a:r>
          </a:p>
          <a:p>
            <a:pPr marL="0" indent="0" algn="r">
              <a:buNone/>
            </a:pPr>
            <a:r>
              <a:rPr lang="en-US" sz="1600" dirty="0" smtClean="0"/>
              <a:t>https://</a:t>
            </a:r>
            <a:r>
              <a:rPr lang="en-US" sz="1600" dirty="0" err="1" smtClean="0"/>
              <a:t>www.ncbi.nlm.nih.gov</a:t>
            </a:r>
            <a:r>
              <a:rPr lang="en-US" sz="1600" dirty="0" smtClean="0"/>
              <a:t>/</a:t>
            </a:r>
            <a:r>
              <a:rPr lang="en-US" sz="1600" dirty="0" err="1" smtClean="0"/>
              <a:t>pmc</a:t>
            </a:r>
            <a:r>
              <a:rPr lang="en-US" sz="1600" dirty="0" smtClean="0"/>
              <a:t>/articles/PMC3938126/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997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74111" y="1063256"/>
            <a:ext cx="9601200" cy="5188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i="1" dirty="0" smtClean="0"/>
              <a:t>“From </a:t>
            </a:r>
            <a:r>
              <a:rPr lang="en-US" sz="3200" i="1" dirty="0"/>
              <a:t>my experience as the Disability Rights Commissioner … it was absolutely vital for patients and their families to have somebody who was interested in the generality of their health and well-being irrespective of particular diseases</a:t>
            </a:r>
            <a:r>
              <a:rPr lang="en-US" sz="3200" i="1" dirty="0" smtClean="0"/>
              <a:t>.. </a:t>
            </a:r>
            <a:r>
              <a:rPr lang="en-US" sz="3200" dirty="0" smtClean="0"/>
              <a:t>Super-specialization results in the care of the patient becoming fragmented”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en-US" sz="1600" dirty="0" smtClean="0"/>
              <a:t>Dame </a:t>
            </a:r>
            <a:r>
              <a:rPr lang="en-US" sz="1600" dirty="0"/>
              <a:t>Philippa R. </a:t>
            </a:r>
            <a:r>
              <a:rPr lang="en-US" sz="1600" i="1" dirty="0"/>
              <a:t>Cited in:</a:t>
            </a:r>
            <a:r>
              <a:rPr lang="en-US" sz="1600" dirty="0"/>
              <a:t> Guiding Patients through Complexity</a:t>
            </a:r>
            <a:r>
              <a:rPr lang="en-US" sz="1600" dirty="0" smtClean="0"/>
              <a:t>:</a:t>
            </a:r>
          </a:p>
          <a:p>
            <a:pPr marL="0" indent="0" algn="r">
              <a:buNone/>
            </a:pPr>
            <a:r>
              <a:rPr lang="en-US" sz="1600" dirty="0" smtClean="0"/>
              <a:t> </a:t>
            </a:r>
            <a:r>
              <a:rPr lang="en-US" sz="1600" dirty="0"/>
              <a:t>Report of an Independent Commission for the Royal College of General </a:t>
            </a:r>
            <a:r>
              <a:rPr lang="en-US" sz="1600" dirty="0" smtClean="0"/>
              <a:t>Practitioners</a:t>
            </a:r>
          </a:p>
          <a:p>
            <a:pPr marL="0" indent="0" algn="r">
              <a:buNone/>
            </a:pPr>
            <a:r>
              <a:rPr lang="en-US" sz="1600" dirty="0" smtClean="0"/>
              <a:t>,London</a:t>
            </a:r>
            <a:r>
              <a:rPr lang="en-US" sz="1600" dirty="0"/>
              <a:t>: RCGP, 2011, pp. 7–7</a:t>
            </a:r>
          </a:p>
        </p:txBody>
      </p:sp>
    </p:spTree>
    <p:extLst>
      <p:ext uri="{BB962C8B-B14F-4D97-AF65-F5344CB8AC3E}">
        <p14:creationId xmlns:p14="http://schemas.microsoft.com/office/powerpoint/2010/main" val="1591994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see myself in 8 or 10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31709" y="4511757"/>
            <a:ext cx="2259106" cy="1264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MD</a:t>
            </a:r>
          </a:p>
          <a:p>
            <a:pPr algn="ctr"/>
            <a:r>
              <a:rPr lang="en-US" dirty="0" smtClean="0"/>
              <a:t>General consultation</a:t>
            </a:r>
          </a:p>
          <a:p>
            <a:pPr algn="ctr"/>
            <a:r>
              <a:rPr lang="en-US" dirty="0" smtClean="0"/>
              <a:t>Clinical reasoning skills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90815" y="3247734"/>
            <a:ext cx="2043953" cy="1237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Residency training</a:t>
            </a:r>
          </a:p>
          <a:p>
            <a:pPr algn="ctr"/>
            <a:r>
              <a:rPr lang="en-US" dirty="0" smtClean="0"/>
              <a:t>Comprehensive care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34768" y="1956816"/>
            <a:ext cx="2554941" cy="1290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 centered </a:t>
            </a:r>
          </a:p>
          <a:p>
            <a:pPr algn="ctr"/>
            <a:r>
              <a:rPr lang="en-US" dirty="0" smtClean="0"/>
              <a:t>family focused community oriented care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 rot="3422243">
            <a:off x="2980816" y="1140674"/>
            <a:ext cx="711336" cy="35519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Medicine: Generalist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20186"/>
            <a:ext cx="9601200" cy="3847214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Family and community medicine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provides comprehensive care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Biopsychosocial approach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Patient centered family focused community oriented care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Encompasses family life cycle stages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Primary care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Prevention and wellness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06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115</TotalTime>
  <Words>351</Words>
  <Application>Microsoft Macintosh PowerPoint</Application>
  <PresentationFormat>Widescreen</PresentationFormat>
  <Paragraphs>77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What is Next after  MED?</vt:lpstr>
      <vt:lpstr>PowerPoint Presentation</vt:lpstr>
      <vt:lpstr>PowerPoint Presentation</vt:lpstr>
      <vt:lpstr>PowerPoint Presentation</vt:lpstr>
      <vt:lpstr>What kind of a doctor do I want to be?</vt:lpstr>
      <vt:lpstr>Generalist Practice</vt:lpstr>
      <vt:lpstr>PowerPoint Presentation</vt:lpstr>
      <vt:lpstr>How do I see myself in 8 or 10 years?</vt:lpstr>
      <vt:lpstr>Careers in Medicine: Generalist Practice</vt:lpstr>
      <vt:lpstr>Practice settings for Family Physicians</vt:lpstr>
      <vt:lpstr>Broad scope of FM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Next after  CEU MED?</dc:title>
  <dc:creator>Microsoft Office User</dc:creator>
  <cp:lastModifiedBy>Microsoft Office User</cp:lastModifiedBy>
  <cp:revision>15</cp:revision>
  <dcterms:created xsi:type="dcterms:W3CDTF">2018-03-19T14:51:49Z</dcterms:created>
  <dcterms:modified xsi:type="dcterms:W3CDTF">2018-08-04T00:10:32Z</dcterms:modified>
</cp:coreProperties>
</file>