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9"/>
  </p:notesMasterIdLst>
  <p:sldIdLst>
    <p:sldId id="256" r:id="rId2"/>
    <p:sldId id="261" r:id="rId3"/>
    <p:sldId id="262" r:id="rId4"/>
    <p:sldId id="263" r:id="rId5"/>
    <p:sldId id="264" r:id="rId6"/>
    <p:sldId id="265" r:id="rId7"/>
    <p:sldId id="266" r:id="rId8"/>
    <p:sldId id="267" r:id="rId9"/>
    <p:sldId id="268" r:id="rId10"/>
    <p:sldId id="269" r:id="rId11"/>
    <p:sldId id="270" r:id="rId12"/>
    <p:sldId id="272" r:id="rId13"/>
    <p:sldId id="271" r:id="rId14"/>
    <p:sldId id="273" r:id="rId15"/>
    <p:sldId id="274" r:id="rId16"/>
    <p:sldId id="275" r:id="rId17"/>
    <p:sldId id="276" r:id="rId18"/>
    <p:sldId id="277" r:id="rId19"/>
    <p:sldId id="279" r:id="rId20"/>
    <p:sldId id="278" r:id="rId21"/>
    <p:sldId id="280" r:id="rId22"/>
    <p:sldId id="281" r:id="rId23"/>
    <p:sldId id="282" r:id="rId24"/>
    <p:sldId id="283" r:id="rId25"/>
    <p:sldId id="284" r:id="rId26"/>
    <p:sldId id="285" r:id="rId27"/>
    <p:sldId id="259" r:id="rId28"/>
    <p:sldId id="260" r:id="rId29"/>
    <p:sldId id="258" r:id="rId30"/>
    <p:sldId id="286" r:id="rId31"/>
    <p:sldId id="287" r:id="rId32"/>
    <p:sldId id="288" r:id="rId33"/>
    <p:sldId id="289" r:id="rId34"/>
    <p:sldId id="290" r:id="rId35"/>
    <p:sldId id="291" r:id="rId36"/>
    <p:sldId id="292" r:id="rId37"/>
    <p:sldId id="293" r:id="rId3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77057"/>
  </p:normalViewPr>
  <p:slideViewPr>
    <p:cSldViewPr snapToGrid="0" snapToObjects="1">
      <p:cViewPr varScale="1">
        <p:scale>
          <a:sx n="82" d="100"/>
          <a:sy n="82" d="100"/>
        </p:scale>
        <p:origin x="1696" y="1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E2A8F64-561B-C04E-A922-26EB00871F84}" type="datetimeFigureOut">
              <a:rPr lang="en-US" smtClean="0"/>
              <a:t>12/11/21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E9AB902-FBD0-B640-9A05-C6C0C176D9FA}" type="slidenum">
              <a:rPr lang="en-US" smtClean="0"/>
              <a:t>‹#›</a:t>
            </a:fld>
            <a:endParaRPr lang="en-US"/>
          </a:p>
        </p:txBody>
      </p:sp>
    </p:spTree>
    <p:extLst>
      <p:ext uri="{BB962C8B-B14F-4D97-AF65-F5344CB8AC3E}">
        <p14:creationId xmlns:p14="http://schemas.microsoft.com/office/powerpoint/2010/main" val="211175844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hyperlink" Target="https://www.kenhub.com/en/library/anatomy/myotomes" TargetMode="External"/><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3" Type="http://schemas.openxmlformats.org/officeDocument/2006/relationships/hyperlink" Target="https://www.ncbi.nlm.nih.gov/books/NBK10085/figure/A3469/?report=objectonly" TargetMode="External"/><Relationship Id="rId2" Type="http://schemas.openxmlformats.org/officeDocument/2006/relationships/slide" Target="../slides/slide28.xml"/><Relationship Id="rId1" Type="http://schemas.openxmlformats.org/officeDocument/2006/relationships/notesMaster" Target="../notesMasters/notesMaster1.xml"/><Relationship Id="rId5" Type="http://schemas.openxmlformats.org/officeDocument/2006/relationships/hyperlink" Target="https://www.ncbi.nlm.nih.gov/books/NBK10085/figure/A3468/?report=objectonly" TargetMode="External"/><Relationship Id="rId4" Type="http://schemas.openxmlformats.org/officeDocument/2006/relationships/hyperlink" Target="https://www.ncbi.nlm.nih.gov/books/NBK10085/" TargetMode="External"/></Relationships>
</file>

<file path=ppt/notesSlides/_rels/notesSlide11.xml.rels><?xml version="1.0" encoding="UTF-8" standalone="yes"?>
<Relationships xmlns="http://schemas.openxmlformats.org/package/2006/relationships"><Relationship Id="rId3" Type="http://schemas.openxmlformats.org/officeDocument/2006/relationships/hyperlink" Target="https://www.ncbi.nlm.nih.gov/books/NBK10085/figure/A3468/?report=objectonly" TargetMode="External"/><Relationship Id="rId2" Type="http://schemas.openxmlformats.org/officeDocument/2006/relationships/slide" Target="../slides/slide29.xml"/><Relationship Id="rId1" Type="http://schemas.openxmlformats.org/officeDocument/2006/relationships/notesMaster" Target="../notesMasters/notesMaster1.xml"/><Relationship Id="rId4" Type="http://schemas.openxmlformats.org/officeDocument/2006/relationships/hyperlink" Target="https://www.ncbi.nlm.nih.gov/books/NBK10085/figure/A3456/?report=objectonly" TargetMode="Externa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3" Type="http://schemas.openxmlformats.org/officeDocument/2006/relationships/hyperlink" Target="https://www.kenhub.com/en/library/anatomy/overview-and-types-of-connective-tissue" TargetMode="External"/><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3" Type="http://schemas.openxmlformats.org/officeDocument/2006/relationships/hyperlink" Target="https://www.kenhub.com/en/library/anatomy/the-cranial-sutures" TargetMode="External"/><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PH" dirty="0"/>
              <a:t>The development of bone and muscle begins at the fourth gestational week, when the paraxial mesoderm differentiates into </a:t>
            </a:r>
            <a:r>
              <a:rPr lang="en-PH" dirty="0" err="1"/>
              <a:t>somites</a:t>
            </a:r>
            <a:r>
              <a:rPr lang="en-PH" dirty="0"/>
              <a:t>; the latter gives rise to sclerotomes and dermomyotomes. Sclerotomes form the vertebra and the ribs, whereas </a:t>
            </a:r>
            <a:r>
              <a:rPr lang="en-PH" dirty="0">
                <a:hlinkClick r:id="rId3"/>
              </a:rPr>
              <a:t>myotomes</a:t>
            </a:r>
            <a:r>
              <a:rPr lang="en-PH" dirty="0"/>
              <a:t> form the majority of the muscular system.</a:t>
            </a:r>
          </a:p>
          <a:p>
            <a:endParaRPr lang="en-US" dirty="0"/>
          </a:p>
        </p:txBody>
      </p:sp>
      <p:sp>
        <p:nvSpPr>
          <p:cNvPr id="4" name="Slide Number Placeholder 3"/>
          <p:cNvSpPr>
            <a:spLocks noGrp="1"/>
          </p:cNvSpPr>
          <p:nvPr>
            <p:ph type="sldNum" sz="quarter" idx="5"/>
          </p:nvPr>
        </p:nvSpPr>
        <p:spPr/>
        <p:txBody>
          <a:bodyPr/>
          <a:lstStyle/>
          <a:p>
            <a:fld id="{4E9AB902-FBD0-B640-9A05-C6C0C176D9FA}" type="slidenum">
              <a:rPr lang="en-US" smtClean="0"/>
              <a:t>3</a:t>
            </a:fld>
            <a:endParaRPr lang="en-US"/>
          </a:p>
        </p:txBody>
      </p:sp>
    </p:spTree>
    <p:extLst>
      <p:ext uri="{BB962C8B-B14F-4D97-AF65-F5344CB8AC3E}">
        <p14:creationId xmlns:p14="http://schemas.microsoft.com/office/powerpoint/2010/main" val="381818819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PH" sz="1200" b="0" i="0" kern="1200" dirty="0">
                <a:solidFill>
                  <a:schemeClr val="tx1"/>
                </a:solidFill>
                <a:effectLst/>
                <a:latin typeface="+mn-lt"/>
                <a:ea typeface="+mn-ea"/>
                <a:cs typeface="+mn-cs"/>
              </a:rPr>
              <a:t>Myotome derivatives of the mouse embryo. The epaxial muscles form from the region of the </a:t>
            </a:r>
            <a:r>
              <a:rPr lang="en-PH" sz="1200" b="0" i="0" kern="1200" dirty="0" err="1">
                <a:solidFill>
                  <a:schemeClr val="tx1"/>
                </a:solidFill>
                <a:effectLst/>
                <a:latin typeface="+mn-lt"/>
                <a:ea typeface="+mn-ea"/>
                <a:cs typeface="+mn-cs"/>
              </a:rPr>
              <a:t>dermamyotome</a:t>
            </a:r>
            <a:r>
              <a:rPr lang="en-PH" sz="1200" b="0" i="0" kern="1200" dirty="0">
                <a:solidFill>
                  <a:schemeClr val="tx1"/>
                </a:solidFill>
                <a:effectLst/>
                <a:latin typeface="+mn-lt"/>
                <a:ea typeface="+mn-ea"/>
                <a:cs typeface="+mn-cs"/>
              </a:rPr>
              <a:t> closest to the neural tube. The hypaxial muscles form from the region of </a:t>
            </a:r>
            <a:r>
              <a:rPr lang="en-PH" sz="1200" b="0" i="0" kern="1200" dirty="0" err="1">
                <a:solidFill>
                  <a:schemeClr val="tx1"/>
                </a:solidFill>
                <a:effectLst/>
                <a:latin typeface="+mn-lt"/>
                <a:ea typeface="+mn-ea"/>
                <a:cs typeface="+mn-cs"/>
              </a:rPr>
              <a:t>dermamyotome</a:t>
            </a:r>
            <a:r>
              <a:rPr lang="en-PH" sz="1200" b="0" i="0" kern="1200" dirty="0">
                <a:solidFill>
                  <a:schemeClr val="tx1"/>
                </a:solidFill>
                <a:effectLst/>
                <a:latin typeface="+mn-lt"/>
                <a:ea typeface="+mn-ea"/>
                <a:cs typeface="+mn-cs"/>
              </a:rPr>
              <a:t> furthest from the neural tube. The epaxial myotome will form the back muscles and the central portion of the rib. The hypaxial myotome will form the intercostal muscles and distal portion of the rib. The proximal (ventral) </a:t>
            </a:r>
            <a:r>
              <a:rPr lang="en-PH" sz="1200" b="0" i="0" kern="1200" dirty="0" err="1">
                <a:solidFill>
                  <a:schemeClr val="tx1"/>
                </a:solidFill>
                <a:effectLst/>
                <a:latin typeface="+mn-lt"/>
                <a:ea typeface="+mn-ea"/>
                <a:cs typeface="+mn-cs"/>
              </a:rPr>
              <a:t>proteion</a:t>
            </a:r>
            <a:r>
              <a:rPr lang="en-PH" sz="1200" b="0" i="0" kern="1200" dirty="0">
                <a:solidFill>
                  <a:schemeClr val="tx1"/>
                </a:solidFill>
                <a:effectLst/>
                <a:latin typeface="+mn-lt"/>
                <a:ea typeface="+mn-ea"/>
                <a:cs typeface="+mn-cs"/>
              </a:rPr>
              <a:t> of the rib is formed by sclerotome cells.</a:t>
            </a:r>
            <a:r>
              <a:rPr lang="en-PH" sz="1200" b="0" i="0" kern="1200" baseline="30000" dirty="0">
                <a:solidFill>
                  <a:schemeClr val="tx1"/>
                </a:solidFill>
                <a:effectLst/>
                <a:latin typeface="+mn-lt"/>
                <a:ea typeface="+mn-ea"/>
                <a:cs typeface="+mn-cs"/>
                <a:hlinkClick r:id="rId3"/>
              </a:rPr>
              <a:t>*</a:t>
            </a:r>
            <a:r>
              <a:rPr lang="en-PH" sz="1200" b="0" i="0" kern="1200" dirty="0">
                <a:solidFill>
                  <a:schemeClr val="tx1"/>
                </a:solidFill>
                <a:effectLst/>
                <a:latin typeface="+mn-lt"/>
                <a:ea typeface="+mn-ea"/>
                <a:cs typeface="+mn-cs"/>
              </a:rPr>
              <a:t> (After </a:t>
            </a:r>
            <a:r>
              <a:rPr lang="en-PH" sz="1200" b="0" i="0" kern="1200" dirty="0">
                <a:solidFill>
                  <a:schemeClr val="tx1"/>
                </a:solidFill>
                <a:effectLst/>
                <a:latin typeface="+mn-lt"/>
                <a:ea typeface="+mn-ea"/>
                <a:cs typeface="+mn-cs"/>
                <a:hlinkClick r:id="rId3"/>
              </a:rPr>
              <a:t>Kato and Aoyama 1998</a:t>
            </a:r>
            <a:r>
              <a:rPr lang="en-PH" sz="1200" b="0" i="0" kern="1200" dirty="0">
                <a:solidFill>
                  <a:schemeClr val="tx1"/>
                </a:solidFill>
                <a:effectLst/>
                <a:latin typeface="+mn-lt"/>
                <a:ea typeface="+mn-ea"/>
                <a:cs typeface="+mn-cs"/>
              </a:rPr>
              <a:t>; </a:t>
            </a:r>
            <a:r>
              <a:rPr lang="en-PH" sz="1200" b="0" i="0" kern="1200" dirty="0">
                <a:solidFill>
                  <a:schemeClr val="tx1"/>
                </a:solidFill>
                <a:effectLst/>
                <a:latin typeface="+mn-lt"/>
                <a:ea typeface="+mn-ea"/>
                <a:cs typeface="+mn-cs"/>
                <a:hlinkClick r:id="rId3"/>
              </a:rPr>
              <a:t>Ordahl and Williams 1998</a:t>
            </a:r>
            <a:r>
              <a:rPr lang="en-PH" sz="1200" b="0" i="0" kern="1200" dirty="0">
                <a:solidFill>
                  <a:schemeClr val="tx1"/>
                </a:solidFill>
                <a:effectLst/>
                <a:latin typeface="+mn-lt"/>
                <a:ea typeface="+mn-ea"/>
                <a:cs typeface="+mn-cs"/>
              </a:rPr>
              <a:t>.)</a:t>
            </a:r>
          </a:p>
          <a:p>
            <a:endParaRPr lang="en-PH" sz="1200" b="0" i="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PH" sz="1200" kern="1200" dirty="0">
                <a:solidFill>
                  <a:schemeClr val="tx1"/>
                </a:solidFill>
                <a:effectLst/>
                <a:latin typeface="+mn-lt"/>
                <a:ea typeface="+mn-ea"/>
                <a:cs typeface="+mn-cs"/>
              </a:rPr>
              <a:t>Fate mapping with chick-quail chimeras (</a:t>
            </a:r>
            <a:r>
              <a:rPr lang="en-PH" sz="1200" u="sng" kern="1200" dirty="0">
                <a:solidFill>
                  <a:schemeClr val="tx1"/>
                </a:solidFill>
                <a:effectLst/>
                <a:latin typeface="+mn-lt"/>
                <a:ea typeface="+mn-ea"/>
                <a:cs typeface="+mn-cs"/>
                <a:hlinkClick r:id="rId4"/>
              </a:rPr>
              <a:t>Ordahl and Le Douarin 1992</a:t>
            </a:r>
            <a:r>
              <a:rPr lang="en-PH" sz="1200" kern="1200" dirty="0">
                <a:solidFill>
                  <a:schemeClr val="tx1"/>
                </a:solidFill>
                <a:effectLst/>
                <a:latin typeface="+mn-lt"/>
                <a:ea typeface="+mn-ea"/>
                <a:cs typeface="+mn-cs"/>
              </a:rPr>
              <a:t>; </a:t>
            </a:r>
            <a:r>
              <a:rPr lang="en-PH" sz="1200" u="sng" kern="1200" dirty="0">
                <a:solidFill>
                  <a:schemeClr val="tx1"/>
                </a:solidFill>
                <a:effectLst/>
                <a:latin typeface="+mn-lt"/>
                <a:ea typeface="+mn-ea"/>
                <a:cs typeface="+mn-cs"/>
                <a:hlinkClick r:id="rId4"/>
              </a:rPr>
              <a:t>Brand-Saberi et al. 1996</a:t>
            </a:r>
            <a:r>
              <a:rPr lang="en-PH" sz="1200" kern="1200" dirty="0">
                <a:solidFill>
                  <a:schemeClr val="tx1"/>
                </a:solidFill>
                <a:effectLst/>
                <a:latin typeface="+mn-lt"/>
                <a:ea typeface="+mn-ea"/>
                <a:cs typeface="+mn-cs"/>
              </a:rPr>
              <a:t>; </a:t>
            </a:r>
            <a:r>
              <a:rPr lang="en-PH" sz="1200" u="sng" kern="1200" dirty="0">
                <a:solidFill>
                  <a:schemeClr val="tx1"/>
                </a:solidFill>
                <a:effectLst/>
                <a:latin typeface="+mn-lt"/>
                <a:ea typeface="+mn-ea"/>
                <a:cs typeface="+mn-cs"/>
                <a:hlinkClick r:id="rId4"/>
              </a:rPr>
              <a:t>Kato and Aoyama 1998</a:t>
            </a:r>
            <a:r>
              <a:rPr lang="en-PH" sz="1200" kern="1200" dirty="0">
                <a:solidFill>
                  <a:schemeClr val="tx1"/>
                </a:solidFill>
                <a:effectLst/>
                <a:latin typeface="+mn-lt"/>
                <a:ea typeface="+mn-ea"/>
                <a:cs typeface="+mn-cs"/>
              </a:rPr>
              <a:t>) has revealed that the remaining epithelial portion of the somite is arranged into three regions (</a:t>
            </a:r>
            <a:r>
              <a:rPr lang="en-PH" sz="1200" u="sng" kern="1200" dirty="0">
                <a:solidFill>
                  <a:schemeClr val="tx1"/>
                </a:solidFill>
                <a:effectLst/>
                <a:latin typeface="+mn-lt"/>
                <a:ea typeface="+mn-ea"/>
                <a:cs typeface="+mn-cs"/>
                <a:hlinkClick r:id="rId5"/>
              </a:rPr>
              <a:t>Figure 14.7</a:t>
            </a:r>
            <a:r>
              <a:rPr lang="en-PH" sz="1200" kern="1200" dirty="0">
                <a:solidFill>
                  <a:schemeClr val="tx1"/>
                </a:solidFill>
                <a:effectLst/>
                <a:latin typeface="+mn-lt"/>
                <a:ea typeface="+mn-ea"/>
                <a:cs typeface="+mn-cs"/>
              </a:rPr>
              <a:t>). The cells in the two lateral portions of the epithelium (those regions closest to and farthest from the neural tube) are muscle-forming cells. They divide to produce a lower layer of muscle precursor cells, the </a:t>
            </a:r>
            <a:r>
              <a:rPr lang="en-PH" sz="1200" b="1" kern="1200" dirty="0">
                <a:solidFill>
                  <a:schemeClr val="tx1"/>
                </a:solidFill>
                <a:effectLst/>
                <a:latin typeface="+mn-lt"/>
                <a:ea typeface="+mn-ea"/>
                <a:cs typeface="+mn-cs"/>
              </a:rPr>
              <a:t>myoblasts</a:t>
            </a:r>
            <a:r>
              <a:rPr lang="en-PH" sz="1200" kern="1200" dirty="0">
                <a:solidFill>
                  <a:schemeClr val="tx1"/>
                </a:solidFill>
                <a:effectLst/>
                <a:latin typeface="+mn-lt"/>
                <a:ea typeface="+mn-ea"/>
                <a:cs typeface="+mn-cs"/>
              </a:rPr>
              <a:t>. The resulting double-layered structure is called the </a:t>
            </a:r>
            <a:r>
              <a:rPr lang="en-PH" sz="1200" b="1" kern="1200" dirty="0" err="1">
                <a:solidFill>
                  <a:schemeClr val="tx1"/>
                </a:solidFill>
                <a:effectLst/>
                <a:latin typeface="+mn-lt"/>
                <a:ea typeface="+mn-ea"/>
                <a:cs typeface="+mn-cs"/>
              </a:rPr>
              <a:t>dermamyotome</a:t>
            </a:r>
            <a:r>
              <a:rPr lang="en-PH" sz="1200" kern="1200" dirty="0">
                <a:solidFill>
                  <a:schemeClr val="tx1"/>
                </a:solidFill>
                <a:effectLst/>
                <a:latin typeface="+mn-lt"/>
                <a:ea typeface="+mn-ea"/>
                <a:cs typeface="+mn-cs"/>
              </a:rPr>
              <a:t>, and the lower layer is called the </a:t>
            </a:r>
            <a:r>
              <a:rPr lang="en-PH" sz="1200" b="1" kern="1200" dirty="0">
                <a:solidFill>
                  <a:schemeClr val="tx1"/>
                </a:solidFill>
                <a:effectLst/>
                <a:latin typeface="+mn-lt"/>
                <a:ea typeface="+mn-ea"/>
                <a:cs typeface="+mn-cs"/>
              </a:rPr>
              <a:t>myotome</a:t>
            </a:r>
            <a:r>
              <a:rPr lang="en-PH" sz="1200" kern="1200" dirty="0">
                <a:solidFill>
                  <a:schemeClr val="tx1"/>
                </a:solidFill>
                <a:effectLst/>
                <a:latin typeface="+mn-lt"/>
                <a:ea typeface="+mn-ea"/>
                <a:cs typeface="+mn-cs"/>
              </a:rPr>
              <a:t>. Those myoblasts formed from the region closest to the neural tube form the </a:t>
            </a:r>
            <a:r>
              <a:rPr lang="en-PH" sz="1200" b="1" kern="1200" dirty="0">
                <a:solidFill>
                  <a:schemeClr val="tx1"/>
                </a:solidFill>
                <a:effectLst/>
                <a:latin typeface="+mn-lt"/>
                <a:ea typeface="+mn-ea"/>
                <a:cs typeface="+mn-cs"/>
              </a:rPr>
              <a:t>epaxial muscles</a:t>
            </a:r>
            <a:r>
              <a:rPr lang="en-PH" sz="1200" kern="1200" dirty="0">
                <a:solidFill>
                  <a:schemeClr val="tx1"/>
                </a:solidFill>
                <a:effectLst/>
                <a:latin typeface="+mn-lt"/>
                <a:ea typeface="+mn-ea"/>
                <a:cs typeface="+mn-cs"/>
              </a:rPr>
              <a:t> (the deep muscles of the back), while those myoblasts formed in the region farthest from the neural tube produce the </a:t>
            </a:r>
            <a:r>
              <a:rPr lang="en-PH" sz="1200" b="1" kern="1200" dirty="0">
                <a:solidFill>
                  <a:schemeClr val="tx1"/>
                </a:solidFill>
                <a:effectLst/>
                <a:latin typeface="+mn-lt"/>
                <a:ea typeface="+mn-ea"/>
                <a:cs typeface="+mn-cs"/>
              </a:rPr>
              <a:t>hypaxial muscles</a:t>
            </a:r>
            <a:r>
              <a:rPr lang="en-PH" sz="1200" kern="1200" dirty="0">
                <a:solidFill>
                  <a:schemeClr val="tx1"/>
                </a:solidFill>
                <a:effectLst/>
                <a:latin typeface="+mn-lt"/>
                <a:ea typeface="+mn-ea"/>
                <a:cs typeface="+mn-cs"/>
              </a:rPr>
              <a:t> of the body wall, limbs, and tongue (</a:t>
            </a:r>
            <a:r>
              <a:rPr lang="en-PH" sz="1200" u="sng" kern="1200" dirty="0">
                <a:solidFill>
                  <a:schemeClr val="tx1"/>
                </a:solidFill>
                <a:effectLst/>
                <a:latin typeface="+mn-lt"/>
                <a:ea typeface="+mn-ea"/>
                <a:cs typeface="+mn-cs"/>
                <a:hlinkClick r:id="rId5"/>
              </a:rPr>
              <a:t>Figures 14.7</a:t>
            </a:r>
            <a:r>
              <a:rPr lang="en-PH" sz="1200" kern="1200" dirty="0">
                <a:solidFill>
                  <a:schemeClr val="tx1"/>
                </a:solidFill>
                <a:effectLst/>
                <a:latin typeface="+mn-lt"/>
                <a:ea typeface="+mn-ea"/>
                <a:cs typeface="+mn-cs"/>
              </a:rPr>
              <a:t> and </a:t>
            </a:r>
            <a:r>
              <a:rPr lang="en-PH" sz="1200" u="sng" kern="1200" dirty="0">
                <a:solidFill>
                  <a:schemeClr val="tx1"/>
                </a:solidFill>
                <a:effectLst/>
                <a:latin typeface="+mn-lt"/>
                <a:ea typeface="+mn-ea"/>
                <a:cs typeface="+mn-cs"/>
                <a:hlinkClick r:id="rId3"/>
              </a:rPr>
              <a:t>14.8</a:t>
            </a:r>
            <a:r>
              <a:rPr lang="en-PH" sz="1200" kern="1200" dirty="0">
                <a:solidFill>
                  <a:schemeClr val="tx1"/>
                </a:solidFill>
                <a:effectLst/>
                <a:latin typeface="+mn-lt"/>
                <a:ea typeface="+mn-ea"/>
                <a:cs typeface="+mn-cs"/>
              </a:rPr>
              <a:t>; see Christ and </a:t>
            </a:r>
            <a:r>
              <a:rPr lang="en-PH" sz="1200" kern="1200" dirty="0" err="1">
                <a:solidFill>
                  <a:schemeClr val="tx1"/>
                </a:solidFill>
                <a:effectLst/>
                <a:latin typeface="+mn-lt"/>
                <a:ea typeface="+mn-ea"/>
                <a:cs typeface="+mn-cs"/>
              </a:rPr>
              <a:t>Ordahl</a:t>
            </a:r>
            <a:r>
              <a:rPr lang="en-PH" sz="1200" kern="1200" dirty="0">
                <a:solidFill>
                  <a:schemeClr val="tx1"/>
                </a:solidFill>
                <a:effectLst/>
                <a:latin typeface="+mn-lt"/>
                <a:ea typeface="+mn-ea"/>
                <a:cs typeface="+mn-cs"/>
              </a:rPr>
              <a:t> 1995; </a:t>
            </a:r>
            <a:r>
              <a:rPr lang="en-PH" sz="1200" u="sng" kern="1200" dirty="0">
                <a:solidFill>
                  <a:schemeClr val="tx1"/>
                </a:solidFill>
                <a:effectLst/>
                <a:latin typeface="+mn-lt"/>
                <a:ea typeface="+mn-ea"/>
                <a:cs typeface="+mn-cs"/>
                <a:hlinkClick r:id="rId4"/>
              </a:rPr>
              <a:t>Venters et al. 1999</a:t>
            </a:r>
            <a:r>
              <a:rPr lang="en-PH" sz="1200" kern="1200" dirty="0">
                <a:solidFill>
                  <a:schemeClr val="tx1"/>
                </a:solidFill>
                <a:effectLst/>
                <a:latin typeface="+mn-lt"/>
                <a:ea typeface="+mn-ea"/>
                <a:cs typeface="+mn-cs"/>
              </a:rPr>
              <a:t>). The central region of the dorsal layer of the </a:t>
            </a:r>
            <a:r>
              <a:rPr lang="en-PH" sz="1200" kern="1200" dirty="0" err="1">
                <a:solidFill>
                  <a:schemeClr val="tx1"/>
                </a:solidFill>
                <a:effectLst/>
                <a:latin typeface="+mn-lt"/>
                <a:ea typeface="+mn-ea"/>
                <a:cs typeface="+mn-cs"/>
              </a:rPr>
              <a:t>dermamyotome</a:t>
            </a:r>
            <a:r>
              <a:rPr lang="en-PH" sz="1200" kern="1200" dirty="0">
                <a:solidFill>
                  <a:schemeClr val="tx1"/>
                </a:solidFill>
                <a:effectLst/>
                <a:latin typeface="+mn-lt"/>
                <a:ea typeface="+mn-ea"/>
                <a:cs typeface="+mn-cs"/>
              </a:rPr>
              <a:t> is called the </a:t>
            </a:r>
            <a:r>
              <a:rPr lang="en-PH" sz="1200" b="1" kern="1200" dirty="0">
                <a:solidFill>
                  <a:schemeClr val="tx1"/>
                </a:solidFill>
                <a:effectLst/>
                <a:latin typeface="+mn-lt"/>
                <a:ea typeface="+mn-ea"/>
                <a:cs typeface="+mn-cs"/>
              </a:rPr>
              <a:t>dermatome</a:t>
            </a:r>
            <a:r>
              <a:rPr lang="en-PH" sz="1200" kern="1200" dirty="0">
                <a:solidFill>
                  <a:schemeClr val="tx1"/>
                </a:solidFill>
                <a:effectLst/>
                <a:latin typeface="+mn-lt"/>
                <a:ea typeface="+mn-ea"/>
                <a:cs typeface="+mn-cs"/>
              </a:rPr>
              <a:t>, and it generates the mesenchymal connective tissue of the back skin: the </a:t>
            </a:r>
            <a:r>
              <a:rPr lang="en-PH" sz="1200" b="1" kern="1200" dirty="0">
                <a:solidFill>
                  <a:schemeClr val="tx1"/>
                </a:solidFill>
                <a:effectLst/>
                <a:latin typeface="+mn-lt"/>
                <a:ea typeface="+mn-ea"/>
                <a:cs typeface="+mn-cs"/>
              </a:rPr>
              <a:t>dermis</a:t>
            </a:r>
            <a:r>
              <a:rPr lang="en-PH" sz="1200" kern="1200" dirty="0">
                <a:solidFill>
                  <a:schemeClr val="tx1"/>
                </a:solidFill>
                <a:effectLst/>
                <a:latin typeface="+mn-lt"/>
                <a:ea typeface="+mn-ea"/>
                <a:cs typeface="+mn-cs"/>
              </a:rPr>
              <a:t>. (The dermis of other areas of the body forms from other mesenchymal cells, not from the </a:t>
            </a:r>
            <a:r>
              <a:rPr lang="en-PH" sz="1200" kern="1200" dirty="0" err="1">
                <a:solidFill>
                  <a:schemeClr val="tx1"/>
                </a:solidFill>
                <a:effectLst/>
                <a:latin typeface="+mn-lt"/>
                <a:ea typeface="+mn-ea"/>
                <a:cs typeface="+mn-cs"/>
              </a:rPr>
              <a:t>somites</a:t>
            </a:r>
            <a:r>
              <a:rPr lang="en-PH" sz="1200" kern="1200" dirty="0">
                <a:solidFill>
                  <a:schemeClr val="tx1"/>
                </a:solidFill>
                <a:effectLst/>
                <a:latin typeface="+mn-lt"/>
                <a:ea typeface="+mn-ea"/>
                <a:cs typeface="+mn-cs"/>
              </a:rPr>
              <a:t>.) The </a:t>
            </a:r>
            <a:r>
              <a:rPr lang="en-PH" sz="1200" kern="1200" dirty="0" err="1">
                <a:solidFill>
                  <a:schemeClr val="tx1"/>
                </a:solidFill>
                <a:effectLst/>
                <a:latin typeface="+mn-lt"/>
                <a:ea typeface="+mn-ea"/>
                <a:cs typeface="+mn-cs"/>
              </a:rPr>
              <a:t>dermamyotome</a:t>
            </a:r>
            <a:r>
              <a:rPr lang="en-PH" sz="1200" kern="1200" dirty="0">
                <a:solidFill>
                  <a:schemeClr val="tx1"/>
                </a:solidFill>
                <a:effectLst/>
                <a:latin typeface="+mn-lt"/>
                <a:ea typeface="+mn-ea"/>
                <a:cs typeface="+mn-cs"/>
              </a:rPr>
              <a:t> may also produce the distal cartilage of the ribs, its lateral edge producing the most ventral portion of the rib (</a:t>
            </a:r>
            <a:r>
              <a:rPr lang="en-PH" sz="1200" u="sng" kern="1200" dirty="0">
                <a:solidFill>
                  <a:schemeClr val="tx1"/>
                </a:solidFill>
                <a:effectLst/>
                <a:latin typeface="+mn-lt"/>
                <a:ea typeface="+mn-ea"/>
                <a:cs typeface="+mn-cs"/>
                <a:hlinkClick r:id="rId3"/>
              </a:rPr>
              <a:t>Figure 14.8</a:t>
            </a:r>
            <a:r>
              <a:rPr lang="en-PH" sz="1200" kern="1200" dirty="0">
                <a:solidFill>
                  <a:schemeClr val="tx1"/>
                </a:solidFill>
                <a:effectLst/>
                <a:latin typeface="+mn-lt"/>
                <a:ea typeface="+mn-ea"/>
                <a:cs typeface="+mn-cs"/>
              </a:rPr>
              <a:t>; </a:t>
            </a:r>
            <a:r>
              <a:rPr lang="en-PH" sz="1200" u="sng" kern="1200" dirty="0">
                <a:solidFill>
                  <a:schemeClr val="tx1"/>
                </a:solidFill>
                <a:effectLst/>
                <a:latin typeface="+mn-lt"/>
                <a:ea typeface="+mn-ea"/>
                <a:cs typeface="+mn-cs"/>
                <a:hlinkClick r:id="rId4"/>
              </a:rPr>
              <a:t>Kato and Aoyama 1998</a:t>
            </a:r>
            <a:r>
              <a:rPr lang="en-PH" sz="1200" kern="1200" dirty="0">
                <a:solidFill>
                  <a:schemeClr val="tx1"/>
                </a:solidFill>
                <a:effectLst/>
                <a:latin typeface="+mn-lt"/>
                <a:ea typeface="+mn-ea"/>
                <a:cs typeface="+mn-cs"/>
              </a:rPr>
              <a:t>).</a:t>
            </a:r>
          </a:p>
          <a:p>
            <a:endParaRPr lang="en-US" dirty="0"/>
          </a:p>
        </p:txBody>
      </p:sp>
      <p:sp>
        <p:nvSpPr>
          <p:cNvPr id="4" name="Slide Number Placeholder 3"/>
          <p:cNvSpPr>
            <a:spLocks noGrp="1"/>
          </p:cNvSpPr>
          <p:nvPr>
            <p:ph type="sldNum" sz="quarter" idx="5"/>
          </p:nvPr>
        </p:nvSpPr>
        <p:spPr/>
        <p:txBody>
          <a:bodyPr/>
          <a:lstStyle/>
          <a:p>
            <a:fld id="{4E9AB902-FBD0-B640-9A05-C6C0C176D9FA}" type="slidenum">
              <a:rPr lang="en-US" smtClean="0"/>
              <a:t>28</a:t>
            </a:fld>
            <a:endParaRPr lang="en-US"/>
          </a:p>
        </p:txBody>
      </p:sp>
    </p:spTree>
    <p:extLst>
      <p:ext uri="{BB962C8B-B14F-4D97-AF65-F5344CB8AC3E}">
        <p14:creationId xmlns:p14="http://schemas.microsoft.com/office/powerpoint/2010/main" val="44164361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PH" sz="1200" kern="1200" dirty="0">
                <a:solidFill>
                  <a:schemeClr val="tx1"/>
                </a:solidFill>
                <a:effectLst/>
                <a:latin typeface="+mn-lt"/>
                <a:ea typeface="+mn-ea"/>
                <a:cs typeface="+mn-cs"/>
              </a:rPr>
              <a:t>Diagram of a transverse section through the trunk of a chick embryo on days 2–4. (A) The 2-day somite can be divided into sclerotome cells and </a:t>
            </a:r>
            <a:r>
              <a:rPr lang="en-PH" sz="1200" kern="1200" dirty="0" err="1">
                <a:solidFill>
                  <a:schemeClr val="tx1"/>
                </a:solidFill>
                <a:effectLst/>
                <a:latin typeface="+mn-lt"/>
                <a:ea typeface="+mn-ea"/>
                <a:cs typeface="+mn-cs"/>
              </a:rPr>
              <a:t>dermamyotome</a:t>
            </a:r>
            <a:r>
              <a:rPr lang="en-PH" sz="1200" kern="1200" dirty="0">
                <a:solidFill>
                  <a:schemeClr val="tx1"/>
                </a:solidFill>
                <a:effectLst/>
                <a:latin typeface="+mn-lt"/>
                <a:ea typeface="+mn-ea"/>
                <a:cs typeface="+mn-cs"/>
              </a:rPr>
              <a:t> cells. (B) On day 3, the sclerotome cells lose their adhesion to one another and migrate </a:t>
            </a:r>
            <a:r>
              <a:rPr lang="en-PH" sz="1200" u="sng" kern="1200" dirty="0">
                <a:solidFill>
                  <a:schemeClr val="tx1"/>
                </a:solidFill>
                <a:effectLst/>
                <a:latin typeface="+mn-lt"/>
                <a:ea typeface="+mn-ea"/>
                <a:cs typeface="+mn-cs"/>
                <a:hlinkClick r:id="rId3"/>
              </a:rPr>
              <a:t>(more...)</a:t>
            </a:r>
            <a:endParaRPr lang="en-PH" sz="1200" u="sng"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PH" sz="1200" u="sng"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PH" sz="1200" kern="1200" dirty="0" err="1">
                <a:solidFill>
                  <a:schemeClr val="tx1"/>
                </a:solidFill>
                <a:effectLst/>
                <a:latin typeface="+mn-lt"/>
                <a:ea typeface="+mn-ea"/>
                <a:cs typeface="+mn-cs"/>
              </a:rPr>
              <a:t>Somites</a:t>
            </a:r>
            <a:r>
              <a:rPr lang="en-PH" sz="1200" kern="1200" dirty="0">
                <a:solidFill>
                  <a:schemeClr val="tx1"/>
                </a:solidFill>
                <a:effectLst/>
                <a:latin typeface="+mn-lt"/>
                <a:ea typeface="+mn-ea"/>
                <a:cs typeface="+mn-cs"/>
              </a:rPr>
              <a:t> form (1) the cartilage of the vertebrae and ribs, (2) the muscles of the rib cage, limbs, and back, and (3) the dermis of the dorsal skin. Unlike the early commitment of the mesoderm along the anterior-posterior axis, the commitment of the cells within a somite to their respective fates occurs relatively late, after the somite has already formed. When the somite is first separated from the </a:t>
            </a:r>
            <a:r>
              <a:rPr lang="en-PH" sz="1200" kern="1200" dirty="0" err="1">
                <a:solidFill>
                  <a:schemeClr val="tx1"/>
                </a:solidFill>
                <a:effectLst/>
                <a:latin typeface="+mn-lt"/>
                <a:ea typeface="+mn-ea"/>
                <a:cs typeface="+mn-cs"/>
              </a:rPr>
              <a:t>presomitic</a:t>
            </a:r>
            <a:r>
              <a:rPr lang="en-PH" sz="1200" kern="1200" dirty="0">
                <a:solidFill>
                  <a:schemeClr val="tx1"/>
                </a:solidFill>
                <a:effectLst/>
                <a:latin typeface="+mn-lt"/>
                <a:ea typeface="+mn-ea"/>
                <a:cs typeface="+mn-cs"/>
              </a:rPr>
              <a:t> mesoderm, any of its cells can become any of the somite-derived structures. However, as the somite matures, its various regions become committed to forming only certain cell types. The ventral medial cells of the somite (those cells located farthest from the back but closest to the neural tube) undergo mitosis, lose their round epithelial characteristics, and become mesenchymal cells again. The portion of the somite that gives rise to these cells is called the </a:t>
            </a:r>
            <a:r>
              <a:rPr lang="en-PH" sz="1200" b="1" kern="1200" dirty="0">
                <a:solidFill>
                  <a:schemeClr val="tx1"/>
                </a:solidFill>
                <a:effectLst/>
                <a:latin typeface="+mn-lt"/>
                <a:ea typeface="+mn-ea"/>
                <a:cs typeface="+mn-cs"/>
              </a:rPr>
              <a:t>sclerotome</a:t>
            </a:r>
            <a:r>
              <a:rPr lang="en-PH" sz="1200" kern="1200" dirty="0">
                <a:solidFill>
                  <a:schemeClr val="tx1"/>
                </a:solidFill>
                <a:effectLst/>
                <a:latin typeface="+mn-lt"/>
                <a:ea typeface="+mn-ea"/>
                <a:cs typeface="+mn-cs"/>
              </a:rPr>
              <a:t>, and these mesenchymal cells ultimately become the cartilage cells (chondrocytes) of the vertebrae and part (if not all) of each rib (</a:t>
            </a:r>
            <a:r>
              <a:rPr lang="en-PH" sz="1200" u="sng" kern="1200" dirty="0">
                <a:solidFill>
                  <a:schemeClr val="tx1"/>
                </a:solidFill>
                <a:effectLst/>
                <a:latin typeface="+mn-lt"/>
                <a:ea typeface="+mn-ea"/>
                <a:cs typeface="+mn-cs"/>
                <a:hlinkClick r:id="rId4"/>
              </a:rPr>
              <a:t>Figures 14.2</a:t>
            </a:r>
            <a:r>
              <a:rPr lang="en-PH" sz="1200" kern="1200" dirty="0">
                <a:solidFill>
                  <a:schemeClr val="tx1"/>
                </a:solidFill>
                <a:effectLst/>
                <a:latin typeface="+mn-lt"/>
                <a:ea typeface="+mn-ea"/>
                <a:cs typeface="+mn-cs"/>
              </a:rPr>
              <a:t> and </a:t>
            </a:r>
            <a:r>
              <a:rPr lang="en-PH" sz="1200" u="sng" kern="1200" dirty="0">
                <a:solidFill>
                  <a:schemeClr val="tx1"/>
                </a:solidFill>
                <a:effectLst/>
                <a:latin typeface="+mn-lt"/>
                <a:ea typeface="+mn-ea"/>
                <a:cs typeface="+mn-cs"/>
                <a:hlinkClick r:id="rId3"/>
              </a:rPr>
              <a:t>14.7</a:t>
            </a:r>
            <a:r>
              <a:rPr lang="en-PH" sz="1200" kern="1200" dirty="0">
                <a:solidFill>
                  <a:schemeClr val="tx1"/>
                </a:solidFill>
                <a:effectLst/>
                <a:latin typeface="+mn-lt"/>
                <a:ea typeface="+mn-ea"/>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PH" sz="1200" kern="1200" dirty="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5"/>
          </p:nvPr>
        </p:nvSpPr>
        <p:spPr/>
        <p:txBody>
          <a:bodyPr/>
          <a:lstStyle/>
          <a:p>
            <a:fld id="{4E9AB902-FBD0-B640-9A05-C6C0C176D9FA}" type="slidenum">
              <a:rPr lang="en-US" smtClean="0"/>
              <a:t>29</a:t>
            </a:fld>
            <a:endParaRPr lang="en-US"/>
          </a:p>
        </p:txBody>
      </p:sp>
    </p:spTree>
    <p:extLst>
      <p:ext uri="{BB962C8B-B14F-4D97-AF65-F5344CB8AC3E}">
        <p14:creationId xmlns:p14="http://schemas.microsoft.com/office/powerpoint/2010/main" val="392889298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E9AB902-FBD0-B640-9A05-C6C0C176D9FA}" type="slidenum">
              <a:rPr lang="en-US" smtClean="0"/>
              <a:t>35</a:t>
            </a:fld>
            <a:endParaRPr lang="en-US"/>
          </a:p>
        </p:txBody>
      </p:sp>
    </p:spTree>
    <p:extLst>
      <p:ext uri="{BB962C8B-B14F-4D97-AF65-F5344CB8AC3E}">
        <p14:creationId xmlns:p14="http://schemas.microsoft.com/office/powerpoint/2010/main" val="207310187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PH" sz="1200" kern="1200" dirty="0">
                <a:solidFill>
                  <a:schemeClr val="tx1"/>
                </a:solidFill>
                <a:effectLst/>
                <a:latin typeface="+mn-lt"/>
                <a:ea typeface="+mn-ea"/>
                <a:cs typeface="+mn-cs"/>
              </a:rPr>
              <a:t>Although different, the occurrence of both processes first require the condensation of mesenchymal cells - the loosely organized embryonic </a:t>
            </a:r>
            <a:r>
              <a:rPr lang="en-PH" sz="1200" kern="1200" dirty="0">
                <a:solidFill>
                  <a:schemeClr val="tx1"/>
                </a:solidFill>
                <a:effectLst/>
                <a:latin typeface="+mn-lt"/>
                <a:ea typeface="+mn-ea"/>
                <a:cs typeface="+mn-cs"/>
                <a:hlinkClick r:id="rId3"/>
              </a:rPr>
              <a:t>connective tissue</a:t>
            </a:r>
            <a:r>
              <a:rPr lang="en-PH" sz="1200" kern="1200" dirty="0">
                <a:solidFill>
                  <a:schemeClr val="tx1"/>
                </a:solidFill>
                <a:effectLst/>
                <a:latin typeface="+mn-lt"/>
                <a:ea typeface="+mn-ea"/>
                <a:cs typeface="+mn-cs"/>
              </a:rPr>
              <a:t>. </a:t>
            </a:r>
            <a:endParaRPr lang="en-US" dirty="0"/>
          </a:p>
        </p:txBody>
      </p:sp>
      <p:sp>
        <p:nvSpPr>
          <p:cNvPr id="4" name="Slide Number Placeholder 3"/>
          <p:cNvSpPr>
            <a:spLocks noGrp="1"/>
          </p:cNvSpPr>
          <p:nvPr>
            <p:ph type="sldNum" sz="quarter" idx="5"/>
          </p:nvPr>
        </p:nvSpPr>
        <p:spPr/>
        <p:txBody>
          <a:bodyPr/>
          <a:lstStyle/>
          <a:p>
            <a:fld id="{4E9AB902-FBD0-B640-9A05-C6C0C176D9FA}" type="slidenum">
              <a:rPr lang="en-US" smtClean="0"/>
              <a:t>4</a:t>
            </a:fld>
            <a:endParaRPr lang="en-US"/>
          </a:p>
        </p:txBody>
      </p:sp>
    </p:spTree>
    <p:extLst>
      <p:ext uri="{BB962C8B-B14F-4D97-AF65-F5344CB8AC3E}">
        <p14:creationId xmlns:p14="http://schemas.microsoft.com/office/powerpoint/2010/main" val="169887472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PH" sz="1200" kern="1200" dirty="0">
                <a:solidFill>
                  <a:schemeClr val="tx1"/>
                </a:solidFill>
                <a:effectLst/>
                <a:latin typeface="+mn-lt"/>
                <a:ea typeface="+mn-ea"/>
                <a:cs typeface="+mn-cs"/>
              </a:rPr>
              <a:t>Formation of the cranial vault, most bones of the face, and the clavicle occur by intramembranous ossification, whereas formation of the rest of the axial and appendicular skeleton occur by endochondral ossification. In other words, the base of the skull, some bones of the face, the vertebral column, the ribs, the sternum, and the bones of the limbs and girdles form by a two-step process: chondrification and ossification.</a:t>
            </a:r>
          </a:p>
          <a:p>
            <a:endParaRPr lang="en-US" dirty="0"/>
          </a:p>
        </p:txBody>
      </p:sp>
      <p:sp>
        <p:nvSpPr>
          <p:cNvPr id="4" name="Slide Number Placeholder 3"/>
          <p:cNvSpPr>
            <a:spLocks noGrp="1"/>
          </p:cNvSpPr>
          <p:nvPr>
            <p:ph type="sldNum" sz="quarter" idx="5"/>
          </p:nvPr>
        </p:nvSpPr>
        <p:spPr/>
        <p:txBody>
          <a:bodyPr/>
          <a:lstStyle/>
          <a:p>
            <a:fld id="{4E9AB902-FBD0-B640-9A05-C6C0C176D9FA}" type="slidenum">
              <a:rPr lang="en-US" smtClean="0"/>
              <a:t>9</a:t>
            </a:fld>
            <a:endParaRPr lang="en-US"/>
          </a:p>
        </p:txBody>
      </p:sp>
    </p:spTree>
    <p:extLst>
      <p:ext uri="{BB962C8B-B14F-4D97-AF65-F5344CB8AC3E}">
        <p14:creationId xmlns:p14="http://schemas.microsoft.com/office/powerpoint/2010/main" val="334907982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PH" sz="1200" kern="1200" dirty="0">
                <a:solidFill>
                  <a:schemeClr val="tx1"/>
                </a:solidFill>
                <a:effectLst/>
                <a:latin typeface="+mn-lt"/>
                <a:ea typeface="+mn-ea"/>
                <a:cs typeface="+mn-cs"/>
              </a:rPr>
              <a:t>Sequentially, the dense fibrous tissue forms the articular cartilage that covers the ends of the adjacent bone primordia. The remaining mesenchymal cells surrounding the interzone differentiate into chondrocytes to form the joint capsules and the synovial membrane.</a:t>
            </a:r>
          </a:p>
          <a:p>
            <a:endParaRPr lang="en-US" dirty="0"/>
          </a:p>
        </p:txBody>
      </p:sp>
      <p:sp>
        <p:nvSpPr>
          <p:cNvPr id="4" name="Slide Number Placeholder 3"/>
          <p:cNvSpPr>
            <a:spLocks noGrp="1"/>
          </p:cNvSpPr>
          <p:nvPr>
            <p:ph type="sldNum" sz="quarter" idx="5"/>
          </p:nvPr>
        </p:nvSpPr>
        <p:spPr/>
        <p:txBody>
          <a:bodyPr/>
          <a:lstStyle/>
          <a:p>
            <a:fld id="{4E9AB902-FBD0-B640-9A05-C6C0C176D9FA}" type="slidenum">
              <a:rPr lang="en-US" smtClean="0"/>
              <a:t>10</a:t>
            </a:fld>
            <a:endParaRPr lang="en-US"/>
          </a:p>
        </p:txBody>
      </p:sp>
    </p:spTree>
    <p:extLst>
      <p:ext uri="{BB962C8B-B14F-4D97-AF65-F5344CB8AC3E}">
        <p14:creationId xmlns:p14="http://schemas.microsoft.com/office/powerpoint/2010/main" val="216973747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PH" sz="1200" kern="1200" dirty="0">
                <a:solidFill>
                  <a:schemeClr val="tx1"/>
                </a:solidFill>
                <a:effectLst/>
                <a:latin typeface="+mn-lt"/>
                <a:ea typeface="+mn-ea"/>
                <a:cs typeface="+mn-cs"/>
              </a:rPr>
              <a:t>The bones that make up the vertebral column, the ribs, and sternum form only by endochondral ossification. </a:t>
            </a:r>
            <a:endParaRPr lang="en-US" dirty="0"/>
          </a:p>
        </p:txBody>
      </p:sp>
      <p:sp>
        <p:nvSpPr>
          <p:cNvPr id="4" name="Slide Number Placeholder 3"/>
          <p:cNvSpPr>
            <a:spLocks noGrp="1"/>
          </p:cNvSpPr>
          <p:nvPr>
            <p:ph type="sldNum" sz="quarter" idx="5"/>
          </p:nvPr>
        </p:nvSpPr>
        <p:spPr/>
        <p:txBody>
          <a:bodyPr/>
          <a:lstStyle/>
          <a:p>
            <a:fld id="{4E9AB902-FBD0-B640-9A05-C6C0C176D9FA}" type="slidenum">
              <a:rPr lang="en-US" smtClean="0"/>
              <a:t>11</a:t>
            </a:fld>
            <a:endParaRPr lang="en-US"/>
          </a:p>
        </p:txBody>
      </p:sp>
    </p:spTree>
    <p:extLst>
      <p:ext uri="{BB962C8B-B14F-4D97-AF65-F5344CB8AC3E}">
        <p14:creationId xmlns:p14="http://schemas.microsoft.com/office/powerpoint/2010/main" val="341650057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PH" dirty="0"/>
              <a:t>Both the neurocranium and the </a:t>
            </a:r>
            <a:r>
              <a:rPr lang="en-PH" dirty="0" err="1"/>
              <a:t>viscerocranium</a:t>
            </a:r>
            <a:r>
              <a:rPr lang="en-PH" dirty="0"/>
              <a:t> have distinct components that are formed either by intramembranous ossification or endochondral ossification.</a:t>
            </a:r>
          </a:p>
          <a:p>
            <a:endParaRPr lang="en-US" dirty="0"/>
          </a:p>
        </p:txBody>
      </p:sp>
      <p:sp>
        <p:nvSpPr>
          <p:cNvPr id="4" name="Slide Number Placeholder 3"/>
          <p:cNvSpPr>
            <a:spLocks noGrp="1"/>
          </p:cNvSpPr>
          <p:nvPr>
            <p:ph type="sldNum" sz="quarter" idx="5"/>
          </p:nvPr>
        </p:nvSpPr>
        <p:spPr/>
        <p:txBody>
          <a:bodyPr/>
          <a:lstStyle/>
          <a:p>
            <a:fld id="{4E9AB902-FBD0-B640-9A05-C6C0C176D9FA}" type="slidenum">
              <a:rPr lang="en-US" smtClean="0"/>
              <a:t>13</a:t>
            </a:fld>
            <a:endParaRPr lang="en-US"/>
          </a:p>
        </p:txBody>
      </p:sp>
    </p:spTree>
    <p:extLst>
      <p:ext uri="{BB962C8B-B14F-4D97-AF65-F5344CB8AC3E}">
        <p14:creationId xmlns:p14="http://schemas.microsoft.com/office/powerpoint/2010/main" val="330701203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PH" sz="1200" kern="1200" dirty="0">
                <a:solidFill>
                  <a:schemeClr val="tx1"/>
                </a:solidFill>
                <a:effectLst/>
                <a:latin typeface="+mn-lt"/>
                <a:ea typeface="+mn-ea"/>
                <a:cs typeface="+mn-cs"/>
              </a:rPr>
              <a:t>At birth, the membranous bones are separated from each other by dense connective tissue membranes that form fibrous joints, known as the </a:t>
            </a:r>
            <a:r>
              <a:rPr lang="en-PH" sz="1200" u="sng" kern="1200" dirty="0">
                <a:solidFill>
                  <a:schemeClr val="tx1"/>
                </a:solidFill>
                <a:effectLst/>
                <a:latin typeface="+mn-lt"/>
                <a:ea typeface="+mn-ea"/>
                <a:cs typeface="+mn-cs"/>
                <a:hlinkClick r:id="rId3"/>
              </a:rPr>
              <a:t>cranial sutures</a:t>
            </a:r>
            <a:r>
              <a:rPr lang="en-PH" sz="1200" kern="1200" dirty="0">
                <a:solidFill>
                  <a:schemeClr val="tx1"/>
                </a:solidFill>
                <a:effectLst/>
                <a:latin typeface="+mn-lt"/>
                <a:ea typeface="+mn-ea"/>
                <a:cs typeface="+mn-cs"/>
              </a:rPr>
              <a:t> (coronal, sagittal, and lambdoid). </a:t>
            </a:r>
            <a:endParaRPr lang="en-US" dirty="0"/>
          </a:p>
        </p:txBody>
      </p:sp>
      <p:sp>
        <p:nvSpPr>
          <p:cNvPr id="4" name="Slide Number Placeholder 3"/>
          <p:cNvSpPr>
            <a:spLocks noGrp="1"/>
          </p:cNvSpPr>
          <p:nvPr>
            <p:ph type="sldNum" sz="quarter" idx="5"/>
          </p:nvPr>
        </p:nvSpPr>
        <p:spPr/>
        <p:txBody>
          <a:bodyPr/>
          <a:lstStyle/>
          <a:p>
            <a:fld id="{4E9AB902-FBD0-B640-9A05-C6C0C176D9FA}" type="slidenum">
              <a:rPr lang="en-US" smtClean="0"/>
              <a:t>14</a:t>
            </a:fld>
            <a:endParaRPr lang="en-US"/>
          </a:p>
        </p:txBody>
      </p:sp>
    </p:spTree>
    <p:extLst>
      <p:ext uri="{BB962C8B-B14F-4D97-AF65-F5344CB8AC3E}">
        <p14:creationId xmlns:p14="http://schemas.microsoft.com/office/powerpoint/2010/main" val="121350668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PH" sz="1200" kern="1200" dirty="0">
                <a:solidFill>
                  <a:schemeClr val="tx1"/>
                </a:solidFill>
                <a:effectLst/>
                <a:latin typeface="+mn-lt"/>
                <a:ea typeface="+mn-ea"/>
                <a:cs typeface="+mn-cs"/>
              </a:rPr>
              <a:t>As the brain and the skull continue to grow after birth, many of these sutures and fontanelles will remain membranous and open postnatally. Generally, the posterior fontanelle closes first by 2 months of age, the mastoid fontanelle by 6 months, the anterior fontanelle by 18 months, and the cranial sutures by 36 months.</a:t>
            </a:r>
          </a:p>
          <a:p>
            <a:endParaRPr lang="en-US" dirty="0"/>
          </a:p>
        </p:txBody>
      </p:sp>
      <p:sp>
        <p:nvSpPr>
          <p:cNvPr id="4" name="Slide Number Placeholder 3"/>
          <p:cNvSpPr>
            <a:spLocks noGrp="1"/>
          </p:cNvSpPr>
          <p:nvPr>
            <p:ph type="sldNum" sz="quarter" idx="5"/>
          </p:nvPr>
        </p:nvSpPr>
        <p:spPr/>
        <p:txBody>
          <a:bodyPr/>
          <a:lstStyle/>
          <a:p>
            <a:fld id="{4E9AB902-FBD0-B640-9A05-C6C0C176D9FA}" type="slidenum">
              <a:rPr lang="en-US" smtClean="0"/>
              <a:t>15</a:t>
            </a:fld>
            <a:endParaRPr lang="en-US"/>
          </a:p>
        </p:txBody>
      </p:sp>
    </p:spTree>
    <p:extLst>
      <p:ext uri="{BB962C8B-B14F-4D97-AF65-F5344CB8AC3E}">
        <p14:creationId xmlns:p14="http://schemas.microsoft.com/office/powerpoint/2010/main" val="311971815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PH" sz="1200" b="0" i="0" kern="1200" dirty="0">
                <a:solidFill>
                  <a:schemeClr val="tx1"/>
                </a:solidFill>
                <a:effectLst/>
                <a:latin typeface="+mn-lt"/>
                <a:ea typeface="+mn-ea"/>
                <a:cs typeface="+mn-cs"/>
              </a:rPr>
              <a:t>Gastrulation and neurulation in the chick embryo, focusing on the mesodermal component. (A) Primitive streak region, showing migrating mesodermal and endodermal precursors. (B) Formation of the notochord and paraxial mesoderm. (C, D) Differentiation of the </a:t>
            </a:r>
            <a:r>
              <a:rPr lang="en-PH" sz="1200" b="0" i="0" kern="1200" dirty="0" err="1">
                <a:solidFill>
                  <a:schemeClr val="tx1"/>
                </a:solidFill>
                <a:effectLst/>
                <a:latin typeface="+mn-lt"/>
                <a:ea typeface="+mn-ea"/>
                <a:cs typeface="+mn-cs"/>
              </a:rPr>
              <a:t>somites</a:t>
            </a:r>
            <a:r>
              <a:rPr lang="en-PH" sz="1200" b="0" i="0" kern="1200" dirty="0">
                <a:solidFill>
                  <a:schemeClr val="tx1"/>
                </a:solidFill>
                <a:effectLst/>
                <a:latin typeface="+mn-lt"/>
                <a:ea typeface="+mn-ea"/>
                <a:cs typeface="+mn-cs"/>
              </a:rPr>
              <a:t>, coelom, and the two aortae (which will eventually fuse). A-C, 24-hour embryos; D, 48-hour embryo.</a:t>
            </a:r>
          </a:p>
          <a:p>
            <a:endParaRPr lang="en-PH" sz="1200" b="0" i="0" kern="1200" dirty="0">
              <a:solidFill>
                <a:schemeClr val="tx1"/>
              </a:solidFill>
              <a:effectLst/>
              <a:latin typeface="+mn-lt"/>
              <a:ea typeface="+mn-ea"/>
              <a:cs typeface="+mn-cs"/>
            </a:endParaRPr>
          </a:p>
          <a:p>
            <a:r>
              <a:rPr lang="en-PH" sz="1200" kern="1200" dirty="0">
                <a:solidFill>
                  <a:schemeClr val="tx1"/>
                </a:solidFill>
                <a:effectLst/>
                <a:latin typeface="+mn-lt"/>
                <a:ea typeface="+mn-ea"/>
                <a:cs typeface="+mn-cs"/>
              </a:rPr>
              <a:t>Skeletal muscle is derived from the mesoderm. Recall that the paraxial mesoderm forms segmented series of tissue blocks on each side of the neural tube, the </a:t>
            </a:r>
            <a:r>
              <a:rPr lang="en-PH" sz="1200" b="1" kern="1200" dirty="0" err="1">
                <a:solidFill>
                  <a:schemeClr val="tx1"/>
                </a:solidFill>
                <a:effectLst/>
                <a:latin typeface="+mn-lt"/>
                <a:ea typeface="+mn-ea"/>
                <a:cs typeface="+mn-cs"/>
              </a:rPr>
              <a:t>somites</a:t>
            </a:r>
            <a:r>
              <a:rPr lang="en-PH" sz="1200" kern="1200" dirty="0">
                <a:solidFill>
                  <a:schemeClr val="tx1"/>
                </a:solidFill>
                <a:effectLst/>
                <a:latin typeface="+mn-lt"/>
                <a:ea typeface="+mn-ea"/>
                <a:cs typeface="+mn-cs"/>
              </a:rPr>
              <a:t>. Cells in the ventromedial part of the somite form the </a:t>
            </a:r>
            <a:r>
              <a:rPr lang="en-PH" sz="1200" b="1" kern="1200" dirty="0">
                <a:solidFill>
                  <a:schemeClr val="tx1"/>
                </a:solidFill>
                <a:effectLst/>
                <a:latin typeface="+mn-lt"/>
                <a:ea typeface="+mn-ea"/>
                <a:cs typeface="+mn-cs"/>
              </a:rPr>
              <a:t>sclerotome</a:t>
            </a:r>
            <a:r>
              <a:rPr lang="en-PH" sz="1200" kern="1200" dirty="0">
                <a:solidFill>
                  <a:schemeClr val="tx1"/>
                </a:solidFill>
                <a:effectLst/>
                <a:latin typeface="+mn-lt"/>
                <a:ea typeface="+mn-ea"/>
                <a:cs typeface="+mn-cs"/>
              </a:rPr>
              <a:t>. Cells in the dorsal part form the </a:t>
            </a:r>
            <a:r>
              <a:rPr lang="en-PH" sz="1200" b="1" kern="1200" dirty="0">
                <a:solidFill>
                  <a:schemeClr val="tx1"/>
                </a:solidFill>
                <a:effectLst/>
                <a:latin typeface="+mn-lt"/>
                <a:ea typeface="+mn-ea"/>
                <a:cs typeface="+mn-cs"/>
              </a:rPr>
              <a:t>dermatome</a:t>
            </a:r>
            <a:r>
              <a:rPr lang="en-PH" sz="1200" kern="1200" dirty="0">
                <a:solidFill>
                  <a:schemeClr val="tx1"/>
                </a:solidFill>
                <a:effectLst/>
                <a:latin typeface="+mn-lt"/>
                <a:ea typeface="+mn-ea"/>
                <a:cs typeface="+mn-cs"/>
              </a:rPr>
              <a:t> and two edges, the ventrolateral lip and the dorsomedial lip. Cells from these two edges migrate ventral to the dermatome and proliferate to form muscle cell precursors. Collectively, these structures form the </a:t>
            </a:r>
            <a:r>
              <a:rPr lang="en-PH" sz="1200" b="1" kern="1200" dirty="0">
                <a:solidFill>
                  <a:schemeClr val="tx1"/>
                </a:solidFill>
                <a:effectLst/>
                <a:latin typeface="+mn-lt"/>
                <a:ea typeface="+mn-ea"/>
                <a:cs typeface="+mn-cs"/>
              </a:rPr>
              <a:t>dermomyotome</a:t>
            </a:r>
            <a:r>
              <a:rPr lang="en-PH" sz="1200" kern="1200" dirty="0">
                <a:solidFill>
                  <a:schemeClr val="tx1"/>
                </a:solidFill>
                <a:effectLst/>
                <a:latin typeface="+mn-lt"/>
                <a:ea typeface="+mn-ea"/>
                <a:cs typeface="+mn-cs"/>
              </a:rPr>
              <a:t>. In turn, the dermomyotome will differentiate into dermatome cells forming the dermis of the back and the neck, and myotome cells forming the skeletal muscles.</a:t>
            </a:r>
          </a:p>
          <a:p>
            <a:r>
              <a:rPr lang="en-PH" sz="1200" kern="1200" dirty="0">
                <a:solidFill>
                  <a:schemeClr val="tx1"/>
                </a:solidFill>
                <a:effectLst/>
                <a:latin typeface="+mn-lt"/>
                <a:ea typeface="+mn-ea"/>
                <a:cs typeface="+mn-cs"/>
              </a:rPr>
              <a:t>Before developing into skeletal muscles, </a:t>
            </a:r>
            <a:r>
              <a:rPr lang="en-PH" sz="1200" b="1" kern="1200" dirty="0">
                <a:solidFill>
                  <a:schemeClr val="tx1"/>
                </a:solidFill>
                <a:effectLst/>
                <a:latin typeface="+mn-lt"/>
                <a:ea typeface="+mn-ea"/>
                <a:cs typeface="+mn-cs"/>
              </a:rPr>
              <a:t>myotome</a:t>
            </a:r>
            <a:r>
              <a:rPr lang="en-PH" sz="1200" kern="1200" dirty="0">
                <a:solidFill>
                  <a:schemeClr val="tx1"/>
                </a:solidFill>
                <a:effectLst/>
                <a:latin typeface="+mn-lt"/>
                <a:ea typeface="+mn-ea"/>
                <a:cs typeface="+mn-cs"/>
              </a:rPr>
              <a:t> cells first differentiate into myoblasts (embryonic muscle cells) through elongation of their nuclei and cell bodies. </a:t>
            </a:r>
            <a:r>
              <a:rPr lang="en-PH" sz="1200" b="1" kern="1200" dirty="0">
                <a:solidFill>
                  <a:schemeClr val="tx1"/>
                </a:solidFill>
                <a:effectLst/>
                <a:latin typeface="+mn-lt"/>
                <a:ea typeface="+mn-ea"/>
                <a:cs typeface="+mn-cs"/>
              </a:rPr>
              <a:t>Myoblasts</a:t>
            </a:r>
            <a:r>
              <a:rPr lang="en-PH" sz="1200" kern="1200" dirty="0">
                <a:solidFill>
                  <a:schemeClr val="tx1"/>
                </a:solidFill>
                <a:effectLst/>
                <a:latin typeface="+mn-lt"/>
                <a:ea typeface="+mn-ea"/>
                <a:cs typeface="+mn-cs"/>
              </a:rPr>
              <a:t> fuse to form elongated, multinucleated, and cylindrical muscle fibers. During or after fusion, myofilaments and myofibrils develop in the cytoplasm. As development continues, the muscle cells become invested with the external laminae, segregating them from the surrounding connective tissue. Fibroblasts form the epimysium and perimysium layers of the muscle, whereas the external lamina and reticular fibers form the endomysium. In limbs, myoblasts migrate to the limb buds and surround the primordial limb bones. The pattern of muscle formation is dictated by the same mesenchymal cells that give rise to the bones.</a:t>
            </a:r>
          </a:p>
          <a:p>
            <a:endParaRPr lang="en-US" dirty="0"/>
          </a:p>
        </p:txBody>
      </p:sp>
      <p:sp>
        <p:nvSpPr>
          <p:cNvPr id="4" name="Slide Number Placeholder 3"/>
          <p:cNvSpPr>
            <a:spLocks noGrp="1"/>
          </p:cNvSpPr>
          <p:nvPr>
            <p:ph type="sldNum" sz="quarter" idx="5"/>
          </p:nvPr>
        </p:nvSpPr>
        <p:spPr/>
        <p:txBody>
          <a:bodyPr/>
          <a:lstStyle/>
          <a:p>
            <a:fld id="{4E9AB902-FBD0-B640-9A05-C6C0C176D9FA}" type="slidenum">
              <a:rPr lang="en-US" smtClean="0"/>
              <a:t>27</a:t>
            </a:fld>
            <a:endParaRPr lang="en-US"/>
          </a:p>
        </p:txBody>
      </p:sp>
    </p:spTree>
    <p:extLst>
      <p:ext uri="{BB962C8B-B14F-4D97-AF65-F5344CB8AC3E}">
        <p14:creationId xmlns:p14="http://schemas.microsoft.com/office/powerpoint/2010/main" val="111625589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95C554-44B6-D14C-B208-E766483315F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2FCF0843-7A93-E948-B959-BF51275BD13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9A23D601-075D-6946-97F0-CA055189166B}"/>
              </a:ext>
            </a:extLst>
          </p:cNvPr>
          <p:cNvSpPr>
            <a:spLocks noGrp="1"/>
          </p:cNvSpPr>
          <p:nvPr>
            <p:ph type="dt" sz="half" idx="10"/>
          </p:nvPr>
        </p:nvSpPr>
        <p:spPr/>
        <p:txBody>
          <a:bodyPr/>
          <a:lstStyle/>
          <a:p>
            <a:fld id="{A9FDDBCA-006B-8845-9823-B46C471D0739}" type="datetimeFigureOut">
              <a:rPr lang="en-US" smtClean="0"/>
              <a:t>12/11/21</a:t>
            </a:fld>
            <a:endParaRPr lang="en-US"/>
          </a:p>
        </p:txBody>
      </p:sp>
      <p:sp>
        <p:nvSpPr>
          <p:cNvPr id="5" name="Footer Placeholder 4">
            <a:extLst>
              <a:ext uri="{FF2B5EF4-FFF2-40B4-BE49-F238E27FC236}">
                <a16:creationId xmlns:a16="http://schemas.microsoft.com/office/drawing/2014/main" id="{22854668-42A4-CA45-AF69-2EBDBE72507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4B4BD27-5D18-EC48-AD9E-B2A999001295}"/>
              </a:ext>
            </a:extLst>
          </p:cNvPr>
          <p:cNvSpPr>
            <a:spLocks noGrp="1"/>
          </p:cNvSpPr>
          <p:nvPr>
            <p:ph type="sldNum" sz="quarter" idx="12"/>
          </p:nvPr>
        </p:nvSpPr>
        <p:spPr/>
        <p:txBody>
          <a:bodyPr/>
          <a:lstStyle/>
          <a:p>
            <a:fld id="{9B9A5E97-4B59-5B42-95D8-7F28C83D2611}" type="slidenum">
              <a:rPr lang="en-US" smtClean="0"/>
              <a:t>‹#›</a:t>
            </a:fld>
            <a:endParaRPr lang="en-US"/>
          </a:p>
        </p:txBody>
      </p:sp>
    </p:spTree>
    <p:extLst>
      <p:ext uri="{BB962C8B-B14F-4D97-AF65-F5344CB8AC3E}">
        <p14:creationId xmlns:p14="http://schemas.microsoft.com/office/powerpoint/2010/main" val="16499473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1A0B7F-C482-4345-AFA8-5326990B4C89}"/>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A3C4D012-F72F-D746-B6C1-030A63C6A83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F96D9D5-8B12-BF42-8FB4-6A5E9A442ABF}"/>
              </a:ext>
            </a:extLst>
          </p:cNvPr>
          <p:cNvSpPr>
            <a:spLocks noGrp="1"/>
          </p:cNvSpPr>
          <p:nvPr>
            <p:ph type="dt" sz="half" idx="10"/>
          </p:nvPr>
        </p:nvSpPr>
        <p:spPr/>
        <p:txBody>
          <a:bodyPr/>
          <a:lstStyle/>
          <a:p>
            <a:fld id="{A9FDDBCA-006B-8845-9823-B46C471D0739}" type="datetimeFigureOut">
              <a:rPr lang="en-US" smtClean="0"/>
              <a:t>12/11/21</a:t>
            </a:fld>
            <a:endParaRPr lang="en-US"/>
          </a:p>
        </p:txBody>
      </p:sp>
      <p:sp>
        <p:nvSpPr>
          <p:cNvPr id="5" name="Footer Placeholder 4">
            <a:extLst>
              <a:ext uri="{FF2B5EF4-FFF2-40B4-BE49-F238E27FC236}">
                <a16:creationId xmlns:a16="http://schemas.microsoft.com/office/drawing/2014/main" id="{DC156327-9C37-404F-91BD-6FC86BF6A38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4A679F6-A851-8741-AC8A-21FD2255A566}"/>
              </a:ext>
            </a:extLst>
          </p:cNvPr>
          <p:cNvSpPr>
            <a:spLocks noGrp="1"/>
          </p:cNvSpPr>
          <p:nvPr>
            <p:ph type="sldNum" sz="quarter" idx="12"/>
          </p:nvPr>
        </p:nvSpPr>
        <p:spPr/>
        <p:txBody>
          <a:bodyPr/>
          <a:lstStyle/>
          <a:p>
            <a:fld id="{9B9A5E97-4B59-5B42-95D8-7F28C83D2611}" type="slidenum">
              <a:rPr lang="en-US" smtClean="0"/>
              <a:t>‹#›</a:t>
            </a:fld>
            <a:endParaRPr lang="en-US"/>
          </a:p>
        </p:txBody>
      </p:sp>
    </p:spTree>
    <p:extLst>
      <p:ext uri="{BB962C8B-B14F-4D97-AF65-F5344CB8AC3E}">
        <p14:creationId xmlns:p14="http://schemas.microsoft.com/office/powerpoint/2010/main" val="31559498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059F6C5-20DC-6B41-AA9A-F251843285C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8C1F4B01-2D47-1848-9A86-B2A2BF96D9FC}"/>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FA378C1-8998-3C43-B4BA-CA70AD4FCB26}"/>
              </a:ext>
            </a:extLst>
          </p:cNvPr>
          <p:cNvSpPr>
            <a:spLocks noGrp="1"/>
          </p:cNvSpPr>
          <p:nvPr>
            <p:ph type="dt" sz="half" idx="10"/>
          </p:nvPr>
        </p:nvSpPr>
        <p:spPr/>
        <p:txBody>
          <a:bodyPr/>
          <a:lstStyle/>
          <a:p>
            <a:fld id="{A9FDDBCA-006B-8845-9823-B46C471D0739}" type="datetimeFigureOut">
              <a:rPr lang="en-US" smtClean="0"/>
              <a:t>12/11/21</a:t>
            </a:fld>
            <a:endParaRPr lang="en-US"/>
          </a:p>
        </p:txBody>
      </p:sp>
      <p:sp>
        <p:nvSpPr>
          <p:cNvPr id="5" name="Footer Placeholder 4">
            <a:extLst>
              <a:ext uri="{FF2B5EF4-FFF2-40B4-BE49-F238E27FC236}">
                <a16:creationId xmlns:a16="http://schemas.microsoft.com/office/drawing/2014/main" id="{AA2409F4-1F6C-A94D-9183-FA44F0EACDB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759A476-B367-B64B-9B89-83628D6483D3}"/>
              </a:ext>
            </a:extLst>
          </p:cNvPr>
          <p:cNvSpPr>
            <a:spLocks noGrp="1"/>
          </p:cNvSpPr>
          <p:nvPr>
            <p:ph type="sldNum" sz="quarter" idx="12"/>
          </p:nvPr>
        </p:nvSpPr>
        <p:spPr/>
        <p:txBody>
          <a:bodyPr/>
          <a:lstStyle/>
          <a:p>
            <a:fld id="{9B9A5E97-4B59-5B42-95D8-7F28C83D2611}" type="slidenum">
              <a:rPr lang="en-US" smtClean="0"/>
              <a:t>‹#›</a:t>
            </a:fld>
            <a:endParaRPr lang="en-US"/>
          </a:p>
        </p:txBody>
      </p:sp>
    </p:spTree>
    <p:extLst>
      <p:ext uri="{BB962C8B-B14F-4D97-AF65-F5344CB8AC3E}">
        <p14:creationId xmlns:p14="http://schemas.microsoft.com/office/powerpoint/2010/main" val="26009747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81A326-A8BC-D442-B7B0-837F7A02580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FC22348-22EC-FF40-9111-84267516021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C482881-2187-574D-8BD6-F441909744E9}"/>
              </a:ext>
            </a:extLst>
          </p:cNvPr>
          <p:cNvSpPr>
            <a:spLocks noGrp="1"/>
          </p:cNvSpPr>
          <p:nvPr>
            <p:ph type="dt" sz="half" idx="10"/>
          </p:nvPr>
        </p:nvSpPr>
        <p:spPr/>
        <p:txBody>
          <a:bodyPr/>
          <a:lstStyle/>
          <a:p>
            <a:fld id="{A9FDDBCA-006B-8845-9823-B46C471D0739}" type="datetimeFigureOut">
              <a:rPr lang="en-US" smtClean="0"/>
              <a:t>12/11/21</a:t>
            </a:fld>
            <a:endParaRPr lang="en-US"/>
          </a:p>
        </p:txBody>
      </p:sp>
      <p:sp>
        <p:nvSpPr>
          <p:cNvPr id="5" name="Footer Placeholder 4">
            <a:extLst>
              <a:ext uri="{FF2B5EF4-FFF2-40B4-BE49-F238E27FC236}">
                <a16:creationId xmlns:a16="http://schemas.microsoft.com/office/drawing/2014/main" id="{D2E86108-7F69-964F-8522-90EF43E5DF4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BBB24B7-D196-2D48-AF08-A58B1B5891CA}"/>
              </a:ext>
            </a:extLst>
          </p:cNvPr>
          <p:cNvSpPr>
            <a:spLocks noGrp="1"/>
          </p:cNvSpPr>
          <p:nvPr>
            <p:ph type="sldNum" sz="quarter" idx="12"/>
          </p:nvPr>
        </p:nvSpPr>
        <p:spPr/>
        <p:txBody>
          <a:bodyPr/>
          <a:lstStyle/>
          <a:p>
            <a:fld id="{9B9A5E97-4B59-5B42-95D8-7F28C83D2611}" type="slidenum">
              <a:rPr lang="en-US" smtClean="0"/>
              <a:t>‹#›</a:t>
            </a:fld>
            <a:endParaRPr lang="en-US"/>
          </a:p>
        </p:txBody>
      </p:sp>
    </p:spTree>
    <p:extLst>
      <p:ext uri="{BB962C8B-B14F-4D97-AF65-F5344CB8AC3E}">
        <p14:creationId xmlns:p14="http://schemas.microsoft.com/office/powerpoint/2010/main" val="11503343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952A88-3D5C-E642-A09B-360DD4B07B7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FE7A2AFB-F400-354B-AB8F-9565FBB385C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C656323-6290-9042-A738-A3688D7BA23A}"/>
              </a:ext>
            </a:extLst>
          </p:cNvPr>
          <p:cNvSpPr>
            <a:spLocks noGrp="1"/>
          </p:cNvSpPr>
          <p:nvPr>
            <p:ph type="dt" sz="half" idx="10"/>
          </p:nvPr>
        </p:nvSpPr>
        <p:spPr/>
        <p:txBody>
          <a:bodyPr/>
          <a:lstStyle/>
          <a:p>
            <a:fld id="{A9FDDBCA-006B-8845-9823-B46C471D0739}" type="datetimeFigureOut">
              <a:rPr lang="en-US" smtClean="0"/>
              <a:t>12/11/21</a:t>
            </a:fld>
            <a:endParaRPr lang="en-US"/>
          </a:p>
        </p:txBody>
      </p:sp>
      <p:sp>
        <p:nvSpPr>
          <p:cNvPr id="5" name="Footer Placeholder 4">
            <a:extLst>
              <a:ext uri="{FF2B5EF4-FFF2-40B4-BE49-F238E27FC236}">
                <a16:creationId xmlns:a16="http://schemas.microsoft.com/office/drawing/2014/main" id="{10F738E0-D705-5841-944A-CA81A247F5E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31CAD06-5600-7044-87DC-67FA906AD575}"/>
              </a:ext>
            </a:extLst>
          </p:cNvPr>
          <p:cNvSpPr>
            <a:spLocks noGrp="1"/>
          </p:cNvSpPr>
          <p:nvPr>
            <p:ph type="sldNum" sz="quarter" idx="12"/>
          </p:nvPr>
        </p:nvSpPr>
        <p:spPr/>
        <p:txBody>
          <a:bodyPr/>
          <a:lstStyle/>
          <a:p>
            <a:fld id="{9B9A5E97-4B59-5B42-95D8-7F28C83D2611}" type="slidenum">
              <a:rPr lang="en-US" smtClean="0"/>
              <a:t>‹#›</a:t>
            </a:fld>
            <a:endParaRPr lang="en-US"/>
          </a:p>
        </p:txBody>
      </p:sp>
    </p:spTree>
    <p:extLst>
      <p:ext uri="{BB962C8B-B14F-4D97-AF65-F5344CB8AC3E}">
        <p14:creationId xmlns:p14="http://schemas.microsoft.com/office/powerpoint/2010/main" val="39556876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475023-197D-894B-905C-FF17B5424CA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0F93862-9E45-4C47-A0BD-0CFFA0FC7490}"/>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7FC28BD6-2C76-9D4A-87FD-361ADD833633}"/>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DB45A733-4106-2045-9769-19F96BC409CD}"/>
              </a:ext>
            </a:extLst>
          </p:cNvPr>
          <p:cNvSpPr>
            <a:spLocks noGrp="1"/>
          </p:cNvSpPr>
          <p:nvPr>
            <p:ph type="dt" sz="half" idx="10"/>
          </p:nvPr>
        </p:nvSpPr>
        <p:spPr/>
        <p:txBody>
          <a:bodyPr/>
          <a:lstStyle/>
          <a:p>
            <a:fld id="{A9FDDBCA-006B-8845-9823-B46C471D0739}" type="datetimeFigureOut">
              <a:rPr lang="en-US" smtClean="0"/>
              <a:t>12/11/21</a:t>
            </a:fld>
            <a:endParaRPr lang="en-US"/>
          </a:p>
        </p:txBody>
      </p:sp>
      <p:sp>
        <p:nvSpPr>
          <p:cNvPr id="6" name="Footer Placeholder 5">
            <a:extLst>
              <a:ext uri="{FF2B5EF4-FFF2-40B4-BE49-F238E27FC236}">
                <a16:creationId xmlns:a16="http://schemas.microsoft.com/office/drawing/2014/main" id="{3C5E634E-7C11-B64F-9898-5EE83153487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E6AA5F0-2BF7-CE4C-AB02-F21B64696E34}"/>
              </a:ext>
            </a:extLst>
          </p:cNvPr>
          <p:cNvSpPr>
            <a:spLocks noGrp="1"/>
          </p:cNvSpPr>
          <p:nvPr>
            <p:ph type="sldNum" sz="quarter" idx="12"/>
          </p:nvPr>
        </p:nvSpPr>
        <p:spPr/>
        <p:txBody>
          <a:bodyPr/>
          <a:lstStyle/>
          <a:p>
            <a:fld id="{9B9A5E97-4B59-5B42-95D8-7F28C83D2611}" type="slidenum">
              <a:rPr lang="en-US" smtClean="0"/>
              <a:t>‹#›</a:t>
            </a:fld>
            <a:endParaRPr lang="en-US"/>
          </a:p>
        </p:txBody>
      </p:sp>
    </p:spTree>
    <p:extLst>
      <p:ext uri="{BB962C8B-B14F-4D97-AF65-F5344CB8AC3E}">
        <p14:creationId xmlns:p14="http://schemas.microsoft.com/office/powerpoint/2010/main" val="2073175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998FC2-A246-8948-AA98-2BD1EE10CF48}"/>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B2CE0904-3BFC-074C-9A9B-24AF2186E03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1524616-0558-8441-B32E-55A741737DC9}"/>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0370E784-E9CE-4C49-96A1-10A698E0AB3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B23B189-3916-2E44-8CA9-3F5324D151D4}"/>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383997B0-03EB-DD44-9B98-FBD982C6CCFF}"/>
              </a:ext>
            </a:extLst>
          </p:cNvPr>
          <p:cNvSpPr>
            <a:spLocks noGrp="1"/>
          </p:cNvSpPr>
          <p:nvPr>
            <p:ph type="dt" sz="half" idx="10"/>
          </p:nvPr>
        </p:nvSpPr>
        <p:spPr/>
        <p:txBody>
          <a:bodyPr/>
          <a:lstStyle/>
          <a:p>
            <a:fld id="{A9FDDBCA-006B-8845-9823-B46C471D0739}" type="datetimeFigureOut">
              <a:rPr lang="en-US" smtClean="0"/>
              <a:t>12/11/21</a:t>
            </a:fld>
            <a:endParaRPr lang="en-US"/>
          </a:p>
        </p:txBody>
      </p:sp>
      <p:sp>
        <p:nvSpPr>
          <p:cNvPr id="8" name="Footer Placeholder 7">
            <a:extLst>
              <a:ext uri="{FF2B5EF4-FFF2-40B4-BE49-F238E27FC236}">
                <a16:creationId xmlns:a16="http://schemas.microsoft.com/office/drawing/2014/main" id="{B85D88CD-6EBB-3641-B8AB-F213855D996E}"/>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E774E912-ECD8-C04B-9D0C-0844B1F37FAF}"/>
              </a:ext>
            </a:extLst>
          </p:cNvPr>
          <p:cNvSpPr>
            <a:spLocks noGrp="1"/>
          </p:cNvSpPr>
          <p:nvPr>
            <p:ph type="sldNum" sz="quarter" idx="12"/>
          </p:nvPr>
        </p:nvSpPr>
        <p:spPr/>
        <p:txBody>
          <a:bodyPr/>
          <a:lstStyle/>
          <a:p>
            <a:fld id="{9B9A5E97-4B59-5B42-95D8-7F28C83D2611}" type="slidenum">
              <a:rPr lang="en-US" smtClean="0"/>
              <a:t>‹#›</a:t>
            </a:fld>
            <a:endParaRPr lang="en-US"/>
          </a:p>
        </p:txBody>
      </p:sp>
    </p:spTree>
    <p:extLst>
      <p:ext uri="{BB962C8B-B14F-4D97-AF65-F5344CB8AC3E}">
        <p14:creationId xmlns:p14="http://schemas.microsoft.com/office/powerpoint/2010/main" val="22468306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E8EF5C-0EEE-6B4C-A560-74F77CF72AB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604F828A-0C69-3E41-A254-2B8AEA5DD707}"/>
              </a:ext>
            </a:extLst>
          </p:cNvPr>
          <p:cNvSpPr>
            <a:spLocks noGrp="1"/>
          </p:cNvSpPr>
          <p:nvPr>
            <p:ph type="dt" sz="half" idx="10"/>
          </p:nvPr>
        </p:nvSpPr>
        <p:spPr/>
        <p:txBody>
          <a:bodyPr/>
          <a:lstStyle/>
          <a:p>
            <a:fld id="{A9FDDBCA-006B-8845-9823-B46C471D0739}" type="datetimeFigureOut">
              <a:rPr lang="en-US" smtClean="0"/>
              <a:t>12/11/21</a:t>
            </a:fld>
            <a:endParaRPr lang="en-US"/>
          </a:p>
        </p:txBody>
      </p:sp>
      <p:sp>
        <p:nvSpPr>
          <p:cNvPr id="4" name="Footer Placeholder 3">
            <a:extLst>
              <a:ext uri="{FF2B5EF4-FFF2-40B4-BE49-F238E27FC236}">
                <a16:creationId xmlns:a16="http://schemas.microsoft.com/office/drawing/2014/main" id="{E0572E41-B2D2-7B40-9730-6DFE87A97784}"/>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7CC9AE1B-96F0-9446-BC38-A07CF68705A4}"/>
              </a:ext>
            </a:extLst>
          </p:cNvPr>
          <p:cNvSpPr>
            <a:spLocks noGrp="1"/>
          </p:cNvSpPr>
          <p:nvPr>
            <p:ph type="sldNum" sz="quarter" idx="12"/>
          </p:nvPr>
        </p:nvSpPr>
        <p:spPr/>
        <p:txBody>
          <a:bodyPr/>
          <a:lstStyle/>
          <a:p>
            <a:fld id="{9B9A5E97-4B59-5B42-95D8-7F28C83D2611}" type="slidenum">
              <a:rPr lang="en-US" smtClean="0"/>
              <a:t>‹#›</a:t>
            </a:fld>
            <a:endParaRPr lang="en-US"/>
          </a:p>
        </p:txBody>
      </p:sp>
    </p:spTree>
    <p:extLst>
      <p:ext uri="{BB962C8B-B14F-4D97-AF65-F5344CB8AC3E}">
        <p14:creationId xmlns:p14="http://schemas.microsoft.com/office/powerpoint/2010/main" val="7345039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7B02BD3-89B0-5849-8743-F16DDB0DF2D2}"/>
              </a:ext>
            </a:extLst>
          </p:cNvPr>
          <p:cNvSpPr>
            <a:spLocks noGrp="1"/>
          </p:cNvSpPr>
          <p:nvPr>
            <p:ph type="dt" sz="half" idx="10"/>
          </p:nvPr>
        </p:nvSpPr>
        <p:spPr/>
        <p:txBody>
          <a:bodyPr/>
          <a:lstStyle/>
          <a:p>
            <a:fld id="{A9FDDBCA-006B-8845-9823-B46C471D0739}" type="datetimeFigureOut">
              <a:rPr lang="en-US" smtClean="0"/>
              <a:t>12/11/21</a:t>
            </a:fld>
            <a:endParaRPr lang="en-US"/>
          </a:p>
        </p:txBody>
      </p:sp>
      <p:sp>
        <p:nvSpPr>
          <p:cNvPr id="3" name="Footer Placeholder 2">
            <a:extLst>
              <a:ext uri="{FF2B5EF4-FFF2-40B4-BE49-F238E27FC236}">
                <a16:creationId xmlns:a16="http://schemas.microsoft.com/office/drawing/2014/main" id="{90D9F4E8-9E96-1448-9087-E1C50860B162}"/>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193C41D2-452C-7E4C-9E4F-42D554C75795}"/>
              </a:ext>
            </a:extLst>
          </p:cNvPr>
          <p:cNvSpPr>
            <a:spLocks noGrp="1"/>
          </p:cNvSpPr>
          <p:nvPr>
            <p:ph type="sldNum" sz="quarter" idx="12"/>
          </p:nvPr>
        </p:nvSpPr>
        <p:spPr/>
        <p:txBody>
          <a:bodyPr/>
          <a:lstStyle/>
          <a:p>
            <a:fld id="{9B9A5E97-4B59-5B42-95D8-7F28C83D2611}" type="slidenum">
              <a:rPr lang="en-US" smtClean="0"/>
              <a:t>‹#›</a:t>
            </a:fld>
            <a:endParaRPr lang="en-US"/>
          </a:p>
        </p:txBody>
      </p:sp>
    </p:spTree>
    <p:extLst>
      <p:ext uri="{BB962C8B-B14F-4D97-AF65-F5344CB8AC3E}">
        <p14:creationId xmlns:p14="http://schemas.microsoft.com/office/powerpoint/2010/main" val="37417701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ABE250-1196-6D4E-8124-5405DA31B8D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403F8B1C-DA7E-4D40-AE5B-A7CC220CD90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D474E826-C40B-AB40-B533-E0EBC556E91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1BE4AB3-0D61-A042-ABC1-163FF906D194}"/>
              </a:ext>
            </a:extLst>
          </p:cNvPr>
          <p:cNvSpPr>
            <a:spLocks noGrp="1"/>
          </p:cNvSpPr>
          <p:nvPr>
            <p:ph type="dt" sz="half" idx="10"/>
          </p:nvPr>
        </p:nvSpPr>
        <p:spPr/>
        <p:txBody>
          <a:bodyPr/>
          <a:lstStyle/>
          <a:p>
            <a:fld id="{A9FDDBCA-006B-8845-9823-B46C471D0739}" type="datetimeFigureOut">
              <a:rPr lang="en-US" smtClean="0"/>
              <a:t>12/11/21</a:t>
            </a:fld>
            <a:endParaRPr lang="en-US"/>
          </a:p>
        </p:txBody>
      </p:sp>
      <p:sp>
        <p:nvSpPr>
          <p:cNvPr id="6" name="Footer Placeholder 5">
            <a:extLst>
              <a:ext uri="{FF2B5EF4-FFF2-40B4-BE49-F238E27FC236}">
                <a16:creationId xmlns:a16="http://schemas.microsoft.com/office/drawing/2014/main" id="{9FFEEDE9-AA2A-A140-8A76-15E415E7197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67EFE23-B709-FE41-96D8-710A53086907}"/>
              </a:ext>
            </a:extLst>
          </p:cNvPr>
          <p:cNvSpPr>
            <a:spLocks noGrp="1"/>
          </p:cNvSpPr>
          <p:nvPr>
            <p:ph type="sldNum" sz="quarter" idx="12"/>
          </p:nvPr>
        </p:nvSpPr>
        <p:spPr/>
        <p:txBody>
          <a:bodyPr/>
          <a:lstStyle/>
          <a:p>
            <a:fld id="{9B9A5E97-4B59-5B42-95D8-7F28C83D2611}" type="slidenum">
              <a:rPr lang="en-US" smtClean="0"/>
              <a:t>‹#›</a:t>
            </a:fld>
            <a:endParaRPr lang="en-US"/>
          </a:p>
        </p:txBody>
      </p:sp>
    </p:spTree>
    <p:extLst>
      <p:ext uri="{BB962C8B-B14F-4D97-AF65-F5344CB8AC3E}">
        <p14:creationId xmlns:p14="http://schemas.microsoft.com/office/powerpoint/2010/main" val="7263280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4613F6-37B3-0143-8D0F-C291E462276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948A9EB4-442B-C147-B13E-ACC8B13BCC0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255A0D10-F05A-E442-9FC8-CE28F69724E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B9117AA-D7DF-C840-A8BE-FC0F553EAF25}"/>
              </a:ext>
            </a:extLst>
          </p:cNvPr>
          <p:cNvSpPr>
            <a:spLocks noGrp="1"/>
          </p:cNvSpPr>
          <p:nvPr>
            <p:ph type="dt" sz="half" idx="10"/>
          </p:nvPr>
        </p:nvSpPr>
        <p:spPr/>
        <p:txBody>
          <a:bodyPr/>
          <a:lstStyle/>
          <a:p>
            <a:fld id="{A9FDDBCA-006B-8845-9823-B46C471D0739}" type="datetimeFigureOut">
              <a:rPr lang="en-US" smtClean="0"/>
              <a:t>12/11/21</a:t>
            </a:fld>
            <a:endParaRPr lang="en-US"/>
          </a:p>
        </p:txBody>
      </p:sp>
      <p:sp>
        <p:nvSpPr>
          <p:cNvPr id="6" name="Footer Placeholder 5">
            <a:extLst>
              <a:ext uri="{FF2B5EF4-FFF2-40B4-BE49-F238E27FC236}">
                <a16:creationId xmlns:a16="http://schemas.microsoft.com/office/drawing/2014/main" id="{31C1DDD1-FF2A-0F40-910C-ABAFFC101BD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DAE2CD4-7AA2-3640-BFE2-4B5395F38D4C}"/>
              </a:ext>
            </a:extLst>
          </p:cNvPr>
          <p:cNvSpPr>
            <a:spLocks noGrp="1"/>
          </p:cNvSpPr>
          <p:nvPr>
            <p:ph type="sldNum" sz="quarter" idx="12"/>
          </p:nvPr>
        </p:nvSpPr>
        <p:spPr/>
        <p:txBody>
          <a:bodyPr/>
          <a:lstStyle/>
          <a:p>
            <a:fld id="{9B9A5E97-4B59-5B42-95D8-7F28C83D2611}" type="slidenum">
              <a:rPr lang="en-US" smtClean="0"/>
              <a:t>‹#›</a:t>
            </a:fld>
            <a:endParaRPr lang="en-US"/>
          </a:p>
        </p:txBody>
      </p:sp>
    </p:spTree>
    <p:extLst>
      <p:ext uri="{BB962C8B-B14F-4D97-AF65-F5344CB8AC3E}">
        <p14:creationId xmlns:p14="http://schemas.microsoft.com/office/powerpoint/2010/main" val="35218872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A9B64BF-B9ED-5B4E-8326-6E34141184C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9304FAE9-3715-BB4F-AF07-954C72F6F5E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02F5DDC-6DAF-6440-B3BB-B8D0D582CF4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9FDDBCA-006B-8845-9823-B46C471D0739}" type="datetimeFigureOut">
              <a:rPr lang="en-US" smtClean="0"/>
              <a:t>12/11/21</a:t>
            </a:fld>
            <a:endParaRPr lang="en-US"/>
          </a:p>
        </p:txBody>
      </p:sp>
      <p:sp>
        <p:nvSpPr>
          <p:cNvPr id="5" name="Footer Placeholder 4">
            <a:extLst>
              <a:ext uri="{FF2B5EF4-FFF2-40B4-BE49-F238E27FC236}">
                <a16:creationId xmlns:a16="http://schemas.microsoft.com/office/drawing/2014/main" id="{7787FB23-237A-9A44-A853-6BEE14C9278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489372BA-3434-8A44-A2B0-BF1D68C8568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B9A5E97-4B59-5B42-95D8-7F28C83D2611}" type="slidenum">
              <a:rPr lang="en-US" smtClean="0"/>
              <a:t>‹#›</a:t>
            </a:fld>
            <a:endParaRPr lang="en-US"/>
          </a:p>
        </p:txBody>
      </p:sp>
    </p:spTree>
    <p:extLst>
      <p:ext uri="{BB962C8B-B14F-4D97-AF65-F5344CB8AC3E}">
        <p14:creationId xmlns:p14="http://schemas.microsoft.com/office/powerpoint/2010/main" val="60422173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www.kenhub.com/en/library/anatomy/costochondral-joint-junction"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https://thumbor.kenhub.com/Piv2pDH4u9eNEsMmTef54OFPR80=/fit-in/800x1600/filters:watermark(/images/logo_url.png,-10,-10,0):background_color(FFFFFF):format(jpeg)/images/library/3530/eEsfu70EOMx1TlBf5tYAiA_Go0bFvBvzClwSivuaiELg_head_01.png" TargetMode="External"/><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hyperlink" Target="https://www.kenhub.com/en/library/anatomy/neurocranium"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hyperlink" Target="https://www.kenhub.com/en/library/anatomy/the-viscerocranium" TargetMode="External"/><Relationship Id="rId4" Type="http://schemas.openxmlformats.org/officeDocument/2006/relationships/hyperlink" Target="https://www.kenhub.com/en/library/anatomy/cerebral-cortex"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www.kenhub.com/en/library/anatomy/calvaria"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openxmlformats.org/officeDocument/2006/relationships/hyperlink" Target="https://www.kenhub.com/en/library/anatomy/the-temporal-bone" TargetMode="External"/><Relationship Id="rId4" Type="http://schemas.openxmlformats.org/officeDocument/2006/relationships/hyperlink" Target="https://www.kenhub.com/en/library/anatomy/the-parietal-bone" TargetMode="Externa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www.kenhub.com/en/library/anatomy/the-pharyngeal-arches"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https://thumbor.kenhub.com/i2XkIXT7wD9F4teYU0w7oLqUSGI=/fit-in/800x1600/filters:watermark(/images/logo_url.png,-10,-10,0):background_color(FFFFFF):format(jpeg)/images/library/3532/Jvx0nJUu0djnlc6t64gOBA_w8ygcaRq4d_Lamina_arcus_vertebrae_2.png" TargetMode="External"/><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8" Type="http://schemas.openxmlformats.org/officeDocument/2006/relationships/hyperlink" Target="https://www.kenhub.com/en/library/anatomy/development-of-musculoskeletal-system#section10" TargetMode="External"/><Relationship Id="rId3" Type="http://schemas.openxmlformats.org/officeDocument/2006/relationships/hyperlink" Target="https://www.kenhub.com/en/library/anatomy/development-of-musculoskeletal-system#section5" TargetMode="External"/><Relationship Id="rId7" Type="http://schemas.openxmlformats.org/officeDocument/2006/relationships/hyperlink" Target="https://www.kenhub.com/en/library/anatomy/development-of-musculoskeletal-system#section9" TargetMode="External"/><Relationship Id="rId2" Type="http://schemas.openxmlformats.org/officeDocument/2006/relationships/hyperlink" Target="https://www.kenhub.com/en/library/anatomy/development-of-musculoskeletal-system#section4" TargetMode="External"/><Relationship Id="rId1" Type="http://schemas.openxmlformats.org/officeDocument/2006/relationships/slideLayout" Target="../slideLayouts/slideLayout2.xml"/><Relationship Id="rId6" Type="http://schemas.openxmlformats.org/officeDocument/2006/relationships/hyperlink" Target="https://www.kenhub.com/en/library/anatomy/development-of-musculoskeletal-system#section8" TargetMode="External"/><Relationship Id="rId5" Type="http://schemas.openxmlformats.org/officeDocument/2006/relationships/hyperlink" Target="https://www.kenhub.com/en/library/anatomy/development-of-musculoskeletal-system#section7" TargetMode="External"/><Relationship Id="rId4" Type="http://schemas.openxmlformats.org/officeDocument/2006/relationships/hyperlink" Target="https://www.kenhub.com/en/library/anatomy/development-of-musculoskeletal-system#section6" TargetMode="External"/><Relationship Id="rId9" Type="http://schemas.openxmlformats.org/officeDocument/2006/relationships/hyperlink" Target="https://www.kenhub.com/en/library/anatomy/development-of-musculoskeletal-system#section11"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https://thumbor.kenhub.com/SlaDJTWIxAfmgzx-zeEh7LEzYVY=/fit-in/800x1600/filters:watermark(/images/logo_url.png,-10,-10,0):background_color(FFFFFF):format(jpeg)/images/library/3533/z62OLL3lZ5Cd0y9i7XorQ_zfhiESkPq7_Processus_costalis_2.png" TargetMode="External"/><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hyperlink" Target="https://www.kenhub.com/en/library/anatomy/costovertebral-joints"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hyperlink" Target="https://www.kenhub.com/en/library/anatomy/the-spinal-cord" TargetMode="Externa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hyperlink" Target="https://www.kenhub.com/en/library/anatomy/brachial-plexus" TargetMode="Externa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hyperlink" Target="https://www.kenhub.com/en/library/anatomy/heart" TargetMode="Externa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hyperlink" Target="https://www.kenhub.com/en/library/anatomy/hand-anatomy"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hyperlink" Target="https://www.kenhub.com/en/library/anatomy/the-metacarpal-bones" TargetMode="External"/><Relationship Id="rId5" Type="http://schemas.openxmlformats.org/officeDocument/2006/relationships/hyperlink" Target="https://www.kenhub.com/en/library/anatomy/the-pelvis" TargetMode="External"/><Relationship Id="rId4" Type="http://schemas.openxmlformats.org/officeDocument/2006/relationships/hyperlink" Target="https://www.kenhub.com/en/library/anatomy/ankle-and-foot-anatomy" TargetMode="Externa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7.xml"/><Relationship Id="rId4" Type="http://schemas.openxmlformats.org/officeDocument/2006/relationships/image" Target="https://thumbor.kenhub.com/yoCCAxY1i-PbA1AriXD_80r4kdw=/fit-in/800x1600/filters:watermark(/images/logo_url.png,-10,-10,0):background_color(FFFFFF):format(jpeg)/images/library/3528/sqdE9ExinfHoh3vlpNe3A_Endochondral_bone_formation.png"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C3735A-E055-1644-A8DC-6BE798C26AFD}"/>
              </a:ext>
            </a:extLst>
          </p:cNvPr>
          <p:cNvSpPr>
            <a:spLocks noGrp="1"/>
          </p:cNvSpPr>
          <p:nvPr>
            <p:ph type="ctrTitle"/>
          </p:nvPr>
        </p:nvSpPr>
        <p:spPr>
          <a:xfrm>
            <a:off x="1524000" y="1041400"/>
            <a:ext cx="9144000" cy="2387600"/>
          </a:xfrm>
        </p:spPr>
        <p:txBody>
          <a:bodyPr/>
          <a:lstStyle/>
          <a:p>
            <a:r>
              <a:rPr lang="en-US" dirty="0"/>
              <a:t>Development of the Musculoskeletal System</a:t>
            </a:r>
          </a:p>
        </p:txBody>
      </p:sp>
      <p:sp>
        <p:nvSpPr>
          <p:cNvPr id="3" name="Subtitle 2">
            <a:extLst>
              <a:ext uri="{FF2B5EF4-FFF2-40B4-BE49-F238E27FC236}">
                <a16:creationId xmlns:a16="http://schemas.microsoft.com/office/drawing/2014/main" id="{21A1A905-3A98-334E-BF6B-079CF45B139E}"/>
              </a:ext>
            </a:extLst>
          </p:cNvPr>
          <p:cNvSpPr>
            <a:spLocks noGrp="1"/>
          </p:cNvSpPr>
          <p:nvPr>
            <p:ph type="subTitle" idx="1"/>
          </p:nvPr>
        </p:nvSpPr>
        <p:spPr>
          <a:xfrm>
            <a:off x="1524000" y="4516438"/>
            <a:ext cx="9144000" cy="1655762"/>
          </a:xfrm>
        </p:spPr>
        <p:txBody>
          <a:bodyPr/>
          <a:lstStyle/>
          <a:p>
            <a:r>
              <a:rPr lang="en-US" dirty="0"/>
              <a:t>Lydia R. Leonardo, DrPH</a:t>
            </a:r>
          </a:p>
          <a:p>
            <a:r>
              <a:rPr lang="en-US" dirty="0"/>
              <a:t>Biology 133</a:t>
            </a:r>
          </a:p>
        </p:txBody>
      </p:sp>
    </p:spTree>
    <p:extLst>
      <p:ext uri="{BB962C8B-B14F-4D97-AF65-F5344CB8AC3E}">
        <p14:creationId xmlns:p14="http://schemas.microsoft.com/office/powerpoint/2010/main" val="207966566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9DFE1D-3FA0-7E4F-87C6-323EF07C0845}"/>
              </a:ext>
            </a:extLst>
          </p:cNvPr>
          <p:cNvSpPr>
            <a:spLocks noGrp="1"/>
          </p:cNvSpPr>
          <p:nvPr>
            <p:ph type="title"/>
          </p:nvPr>
        </p:nvSpPr>
        <p:spPr/>
        <p:txBody>
          <a:bodyPr/>
          <a:lstStyle/>
          <a:p>
            <a:pPr algn="ctr"/>
            <a:r>
              <a:rPr lang="en-US" dirty="0"/>
              <a:t>Types of Joints</a:t>
            </a:r>
          </a:p>
        </p:txBody>
      </p:sp>
      <p:sp>
        <p:nvSpPr>
          <p:cNvPr id="3" name="Content Placeholder 2">
            <a:extLst>
              <a:ext uri="{FF2B5EF4-FFF2-40B4-BE49-F238E27FC236}">
                <a16:creationId xmlns:a16="http://schemas.microsoft.com/office/drawing/2014/main" id="{7788FCA4-5806-204E-86AF-6856FBA8CC2A}"/>
              </a:ext>
            </a:extLst>
          </p:cNvPr>
          <p:cNvSpPr>
            <a:spLocks noGrp="1"/>
          </p:cNvSpPr>
          <p:nvPr>
            <p:ph idx="1"/>
          </p:nvPr>
        </p:nvSpPr>
        <p:spPr/>
        <p:txBody>
          <a:bodyPr/>
          <a:lstStyle/>
          <a:p>
            <a:pPr lvl="0"/>
            <a:r>
              <a:rPr lang="en-PH" dirty="0"/>
              <a:t>Fibrous - involves mesenchymal cells in the interzone to differentiate into dense fibrous tissue (i.e. sutures of the skull)</a:t>
            </a:r>
            <a:r>
              <a:rPr lang="en-PH" dirty="0">
                <a:effectLst/>
              </a:rPr>
              <a:t> </a:t>
            </a:r>
            <a:endParaRPr lang="en-PH" dirty="0"/>
          </a:p>
          <a:p>
            <a:pPr lvl="0"/>
            <a:r>
              <a:rPr lang="en-PH" dirty="0"/>
              <a:t>Cartilaginous - involves mesenchymal cells in the interzone to differentiate into hyaline cartilage (e.g., </a:t>
            </a:r>
            <a:r>
              <a:rPr lang="en-PH" u="sng" dirty="0">
                <a:hlinkClick r:id="rId3"/>
              </a:rPr>
              <a:t>costochondral joints</a:t>
            </a:r>
            <a:r>
              <a:rPr lang="en-PH" dirty="0"/>
              <a:t>) or fibrocartilage (e.g., pubic symphysis)</a:t>
            </a:r>
            <a:r>
              <a:rPr lang="en-PH" dirty="0">
                <a:effectLst/>
              </a:rPr>
              <a:t> </a:t>
            </a:r>
            <a:endParaRPr lang="en-PH" dirty="0"/>
          </a:p>
          <a:p>
            <a:pPr lvl="0"/>
            <a:r>
              <a:rPr lang="en-PH" dirty="0"/>
              <a:t>Synovial - involves a more extensive process: the central mesenchymal cells in the interzone undergo apoptosis to form the synovial joint cavities, whereas the peripheral cells differentiate into ligaments and dense fibrous tissue</a:t>
            </a:r>
            <a:r>
              <a:rPr lang="en-PH" dirty="0">
                <a:effectLst/>
              </a:rPr>
              <a:t> </a:t>
            </a:r>
            <a:endParaRPr lang="en-PH" dirty="0"/>
          </a:p>
          <a:p>
            <a:endParaRPr lang="en-US" dirty="0"/>
          </a:p>
        </p:txBody>
      </p:sp>
      <p:sp>
        <p:nvSpPr>
          <p:cNvPr id="4" name="Rectangle 3">
            <a:extLst>
              <a:ext uri="{FF2B5EF4-FFF2-40B4-BE49-F238E27FC236}">
                <a16:creationId xmlns:a16="http://schemas.microsoft.com/office/drawing/2014/main" id="{F58F6940-3F6A-3742-82BB-F93662DC07F6}"/>
              </a:ext>
            </a:extLst>
          </p:cNvPr>
          <p:cNvSpPr/>
          <p:nvPr/>
        </p:nvSpPr>
        <p:spPr>
          <a:xfrm>
            <a:off x="10571919" y="6488668"/>
            <a:ext cx="1563761" cy="369332"/>
          </a:xfrm>
          <a:prstGeom prst="rect">
            <a:avLst/>
          </a:prstGeom>
        </p:spPr>
        <p:txBody>
          <a:bodyPr wrap="none">
            <a:spAutoFit/>
          </a:bodyPr>
          <a:lstStyle/>
          <a:p>
            <a:r>
              <a:rPr lang="en-US" dirty="0"/>
              <a:t>Danny Li, 2021</a:t>
            </a:r>
          </a:p>
        </p:txBody>
      </p:sp>
    </p:spTree>
    <p:extLst>
      <p:ext uri="{BB962C8B-B14F-4D97-AF65-F5344CB8AC3E}">
        <p14:creationId xmlns:p14="http://schemas.microsoft.com/office/powerpoint/2010/main" val="39500635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8E098C-71B6-F04F-A8D9-F83DD7A42D4A}"/>
              </a:ext>
            </a:extLst>
          </p:cNvPr>
          <p:cNvSpPr>
            <a:spLocks noGrp="1"/>
          </p:cNvSpPr>
          <p:nvPr>
            <p:ph type="title"/>
          </p:nvPr>
        </p:nvSpPr>
        <p:spPr/>
        <p:txBody>
          <a:bodyPr/>
          <a:lstStyle/>
          <a:p>
            <a:pPr algn="ctr"/>
            <a:r>
              <a:rPr lang="en-PH" b="1" dirty="0"/>
              <a:t>The Axial Skeleton </a:t>
            </a:r>
            <a:endParaRPr lang="en-US" b="1" dirty="0"/>
          </a:p>
        </p:txBody>
      </p:sp>
      <p:sp>
        <p:nvSpPr>
          <p:cNvPr id="3" name="Content Placeholder 2">
            <a:extLst>
              <a:ext uri="{FF2B5EF4-FFF2-40B4-BE49-F238E27FC236}">
                <a16:creationId xmlns:a16="http://schemas.microsoft.com/office/drawing/2014/main" id="{48330CE6-F68E-164C-A632-44BACE9A8B6C}"/>
              </a:ext>
            </a:extLst>
          </p:cNvPr>
          <p:cNvSpPr>
            <a:spLocks noGrp="1"/>
          </p:cNvSpPr>
          <p:nvPr>
            <p:ph idx="1"/>
          </p:nvPr>
        </p:nvSpPr>
        <p:spPr/>
        <p:txBody>
          <a:bodyPr>
            <a:normAutofit lnSpcReduction="10000"/>
          </a:bodyPr>
          <a:lstStyle/>
          <a:p>
            <a:endParaRPr lang="en-PH" dirty="0"/>
          </a:p>
          <a:p>
            <a:pPr lvl="0"/>
            <a:r>
              <a:rPr lang="en-PH" b="1" dirty="0"/>
              <a:t>Skull - </a:t>
            </a:r>
            <a:r>
              <a:rPr lang="en-PH" dirty="0"/>
              <a:t>consists of a neurocranium and a </a:t>
            </a:r>
            <a:r>
              <a:rPr lang="en-PH" dirty="0" err="1"/>
              <a:t>viscerocranium</a:t>
            </a:r>
            <a:r>
              <a:rPr lang="en-PH" dirty="0"/>
              <a:t>, with each having membranous and cartilaginous components. The bones that make up the skull thus form either by intramembranous ossification or endochondral ossification</a:t>
            </a:r>
            <a:r>
              <a:rPr lang="en-PH" dirty="0">
                <a:effectLst/>
              </a:rPr>
              <a:t> </a:t>
            </a:r>
            <a:endParaRPr lang="en-PH" dirty="0"/>
          </a:p>
          <a:p>
            <a:pPr lvl="0"/>
            <a:r>
              <a:rPr lang="en-PH" b="1" dirty="0"/>
              <a:t>Vertebral Column - </a:t>
            </a:r>
            <a:r>
              <a:rPr lang="en-PH" dirty="0"/>
              <a:t>develops from a </a:t>
            </a:r>
            <a:r>
              <a:rPr lang="en-PH" dirty="0" err="1"/>
              <a:t>resegmentation</a:t>
            </a:r>
            <a:r>
              <a:rPr lang="en-PH" dirty="0"/>
              <a:t> process of the </a:t>
            </a:r>
            <a:r>
              <a:rPr lang="en-PH" dirty="0" err="1"/>
              <a:t>somites</a:t>
            </a:r>
            <a:r>
              <a:rPr lang="en-PH" dirty="0">
                <a:effectLst/>
              </a:rPr>
              <a:t> </a:t>
            </a:r>
            <a:endParaRPr lang="en-PH" dirty="0"/>
          </a:p>
          <a:p>
            <a:pPr lvl="0"/>
            <a:r>
              <a:rPr lang="en-PH" b="1" dirty="0"/>
              <a:t>Ribs -  </a:t>
            </a:r>
            <a:r>
              <a:rPr lang="en-PH" dirty="0"/>
              <a:t> develop as extensions from the thoracic vertebrae</a:t>
            </a:r>
            <a:r>
              <a:rPr lang="en-PH" dirty="0">
                <a:effectLst/>
              </a:rPr>
              <a:t> </a:t>
            </a:r>
            <a:endParaRPr lang="en-PH" dirty="0"/>
          </a:p>
          <a:p>
            <a:pPr lvl="0"/>
            <a:r>
              <a:rPr lang="en-PH" b="1" dirty="0"/>
              <a:t>Sternum - </a:t>
            </a:r>
            <a:r>
              <a:rPr lang="en-PH" dirty="0"/>
              <a:t>develops as two independent bands of mesenchymal cells before fusing and ossifying as one</a:t>
            </a:r>
            <a:r>
              <a:rPr lang="en-PH" dirty="0">
                <a:effectLst/>
              </a:rPr>
              <a:t> </a:t>
            </a:r>
            <a:r>
              <a:rPr lang="en-PH" b="1" dirty="0"/>
              <a:t> </a:t>
            </a:r>
            <a:endParaRPr lang="en-PH" dirty="0"/>
          </a:p>
          <a:p>
            <a:endParaRPr lang="en-US" dirty="0"/>
          </a:p>
        </p:txBody>
      </p:sp>
      <p:sp>
        <p:nvSpPr>
          <p:cNvPr id="4" name="Rectangle 3">
            <a:extLst>
              <a:ext uri="{FF2B5EF4-FFF2-40B4-BE49-F238E27FC236}">
                <a16:creationId xmlns:a16="http://schemas.microsoft.com/office/drawing/2014/main" id="{5660F6FB-FE93-5B47-99C4-65E660CB79C5}"/>
              </a:ext>
            </a:extLst>
          </p:cNvPr>
          <p:cNvSpPr/>
          <p:nvPr/>
        </p:nvSpPr>
        <p:spPr>
          <a:xfrm>
            <a:off x="10571919" y="6488668"/>
            <a:ext cx="1563761" cy="369332"/>
          </a:xfrm>
          <a:prstGeom prst="rect">
            <a:avLst/>
          </a:prstGeom>
        </p:spPr>
        <p:txBody>
          <a:bodyPr wrap="none">
            <a:spAutoFit/>
          </a:bodyPr>
          <a:lstStyle/>
          <a:p>
            <a:r>
              <a:rPr lang="en-US" dirty="0"/>
              <a:t>Danny Li, 2021</a:t>
            </a:r>
          </a:p>
        </p:txBody>
      </p:sp>
    </p:spTree>
    <p:extLst>
      <p:ext uri="{BB962C8B-B14F-4D97-AF65-F5344CB8AC3E}">
        <p14:creationId xmlns:p14="http://schemas.microsoft.com/office/powerpoint/2010/main" val="188876846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177DDC78-79DD-0A45-B1BF-1714593AF56E}"/>
              </a:ext>
            </a:extLst>
          </p:cNvPr>
          <p:cNvSpPr>
            <a:spLocks noChangeArrowheads="1"/>
          </p:cNvSpPr>
          <p:nvPr/>
        </p:nvSpPr>
        <p:spPr bwMode="auto">
          <a:xfrm>
            <a:off x="3643312" y="342901"/>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pic>
        <p:nvPicPr>
          <p:cNvPr id="6145" name="Picture 14" descr="Skull - ventral view">
            <a:extLst>
              <a:ext uri="{FF2B5EF4-FFF2-40B4-BE49-F238E27FC236}">
                <a16:creationId xmlns:a16="http://schemas.microsoft.com/office/drawing/2014/main" id="{0F47B81D-1EE7-9C47-BAC9-8557CA9F98B7}"/>
              </a:ext>
            </a:extLst>
          </p:cNvPr>
          <p:cNvPicPr>
            <a:picLocks noChangeAspect="1" noChangeArrowheads="1"/>
          </p:cNvPicPr>
          <p:nvPr/>
        </p:nvPicPr>
        <p:blipFill>
          <a:blip r:embed="rId2" r:link="rId3">
            <a:extLst>
              <a:ext uri="{28A0092B-C50C-407E-A947-70E740481C1C}">
                <a14:useLocalDpi xmlns:a14="http://schemas.microsoft.com/office/drawing/2010/main" val="0"/>
              </a:ext>
            </a:extLst>
          </a:blip>
          <a:srcRect/>
          <a:stretch>
            <a:fillRect/>
          </a:stretch>
        </p:blipFill>
        <p:spPr bwMode="auto">
          <a:xfrm>
            <a:off x="3643312" y="342901"/>
            <a:ext cx="5943600" cy="5943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163349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A4BB4B-EBF2-814C-A626-B9F91D42C6B8}"/>
              </a:ext>
            </a:extLst>
          </p:cNvPr>
          <p:cNvSpPr>
            <a:spLocks noGrp="1"/>
          </p:cNvSpPr>
          <p:nvPr>
            <p:ph type="title"/>
          </p:nvPr>
        </p:nvSpPr>
        <p:spPr/>
        <p:txBody>
          <a:bodyPr/>
          <a:lstStyle/>
          <a:p>
            <a:pPr algn="ctr"/>
            <a:r>
              <a:rPr lang="en-PH" dirty="0"/>
              <a:t> Two Parts of the Skull</a:t>
            </a:r>
            <a:endParaRPr lang="en-US" dirty="0"/>
          </a:p>
        </p:txBody>
      </p:sp>
      <p:sp>
        <p:nvSpPr>
          <p:cNvPr id="3" name="Content Placeholder 2">
            <a:extLst>
              <a:ext uri="{FF2B5EF4-FFF2-40B4-BE49-F238E27FC236}">
                <a16:creationId xmlns:a16="http://schemas.microsoft.com/office/drawing/2014/main" id="{653DA320-61FD-C34D-ACCE-07A5CBA0C50C}"/>
              </a:ext>
            </a:extLst>
          </p:cNvPr>
          <p:cNvSpPr>
            <a:spLocks noGrp="1"/>
          </p:cNvSpPr>
          <p:nvPr>
            <p:ph idx="1"/>
          </p:nvPr>
        </p:nvSpPr>
        <p:spPr/>
        <p:txBody>
          <a:bodyPr/>
          <a:lstStyle/>
          <a:p>
            <a:pPr marL="0" indent="0">
              <a:buNone/>
            </a:pPr>
            <a:r>
              <a:rPr lang="en-PH" u="sng" dirty="0"/>
              <a:t>A. N</a:t>
            </a:r>
            <a:r>
              <a:rPr lang="en-PH" u="sng" dirty="0">
                <a:hlinkClick r:id="rId3"/>
              </a:rPr>
              <a:t>eurocranium</a:t>
            </a:r>
            <a:r>
              <a:rPr lang="en-PH" dirty="0"/>
              <a:t> that forms a protective case around the </a:t>
            </a:r>
            <a:r>
              <a:rPr lang="en-PH" u="sng" dirty="0">
                <a:hlinkClick r:id="rId4"/>
              </a:rPr>
              <a:t>brain</a:t>
            </a:r>
            <a:r>
              <a:rPr lang="en-PH" u="sng" dirty="0"/>
              <a:t>. </a:t>
            </a:r>
          </a:p>
          <a:p>
            <a:r>
              <a:rPr lang="en-PH" dirty="0"/>
              <a:t>the </a:t>
            </a:r>
            <a:r>
              <a:rPr lang="en-PH" b="1" dirty="0"/>
              <a:t>membranous part</a:t>
            </a:r>
            <a:r>
              <a:rPr lang="en-PH" dirty="0"/>
              <a:t> that surrounds the brain as a vault, </a:t>
            </a:r>
          </a:p>
          <a:p>
            <a:r>
              <a:rPr lang="en-PH" dirty="0"/>
              <a:t>the </a:t>
            </a:r>
            <a:r>
              <a:rPr lang="en-PH" b="1" dirty="0"/>
              <a:t>cartilaginous part</a:t>
            </a:r>
            <a:r>
              <a:rPr lang="en-PH" dirty="0"/>
              <a:t> (chondrocranium) that forms the base of the skull </a:t>
            </a:r>
          </a:p>
          <a:p>
            <a:pPr marL="0" indent="0">
              <a:buNone/>
            </a:pPr>
            <a:r>
              <a:rPr lang="en-PH" u="sng" dirty="0">
                <a:hlinkClick r:id="rId5"/>
              </a:rPr>
              <a:t>B. Viscerocranium</a:t>
            </a:r>
            <a:r>
              <a:rPr lang="en-PH" dirty="0"/>
              <a:t> that forms the skeleton of the face. </a:t>
            </a:r>
            <a:endParaRPr lang="en-US" dirty="0"/>
          </a:p>
        </p:txBody>
      </p:sp>
      <p:sp>
        <p:nvSpPr>
          <p:cNvPr id="4" name="Rectangle 3">
            <a:extLst>
              <a:ext uri="{FF2B5EF4-FFF2-40B4-BE49-F238E27FC236}">
                <a16:creationId xmlns:a16="http://schemas.microsoft.com/office/drawing/2014/main" id="{9CB4B2B5-DF90-7448-A0FC-1B092F0F4707}"/>
              </a:ext>
            </a:extLst>
          </p:cNvPr>
          <p:cNvSpPr/>
          <p:nvPr/>
        </p:nvSpPr>
        <p:spPr>
          <a:xfrm>
            <a:off x="10304573" y="6488668"/>
            <a:ext cx="1563761" cy="369332"/>
          </a:xfrm>
          <a:prstGeom prst="rect">
            <a:avLst/>
          </a:prstGeom>
        </p:spPr>
        <p:txBody>
          <a:bodyPr wrap="none">
            <a:spAutoFit/>
          </a:bodyPr>
          <a:lstStyle/>
          <a:p>
            <a:r>
              <a:rPr lang="en-US" dirty="0"/>
              <a:t>Danny Li, 2021</a:t>
            </a:r>
          </a:p>
        </p:txBody>
      </p:sp>
    </p:spTree>
    <p:extLst>
      <p:ext uri="{BB962C8B-B14F-4D97-AF65-F5344CB8AC3E}">
        <p14:creationId xmlns:p14="http://schemas.microsoft.com/office/powerpoint/2010/main" val="95387400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DD280B-8EE4-8D4B-80E8-99AF25317E80}"/>
              </a:ext>
            </a:extLst>
          </p:cNvPr>
          <p:cNvSpPr>
            <a:spLocks noGrp="1"/>
          </p:cNvSpPr>
          <p:nvPr>
            <p:ph type="title"/>
          </p:nvPr>
        </p:nvSpPr>
        <p:spPr/>
        <p:txBody>
          <a:bodyPr>
            <a:normAutofit/>
          </a:bodyPr>
          <a:lstStyle/>
          <a:p>
            <a:pPr algn="ctr"/>
            <a:r>
              <a:rPr lang="en-PH" b="1" dirty="0"/>
              <a:t>Neurocranium</a:t>
            </a:r>
            <a:endParaRPr lang="en-US" dirty="0"/>
          </a:p>
        </p:txBody>
      </p:sp>
      <p:sp>
        <p:nvSpPr>
          <p:cNvPr id="3" name="Content Placeholder 2">
            <a:extLst>
              <a:ext uri="{FF2B5EF4-FFF2-40B4-BE49-F238E27FC236}">
                <a16:creationId xmlns:a16="http://schemas.microsoft.com/office/drawing/2014/main" id="{C3677562-60DC-B844-9049-EB8BE907888B}"/>
              </a:ext>
            </a:extLst>
          </p:cNvPr>
          <p:cNvSpPr>
            <a:spLocks noGrp="1"/>
          </p:cNvSpPr>
          <p:nvPr>
            <p:ph idx="1"/>
          </p:nvPr>
        </p:nvSpPr>
        <p:spPr/>
        <p:txBody>
          <a:bodyPr>
            <a:normAutofit fontScale="92500" lnSpcReduction="20000"/>
          </a:bodyPr>
          <a:lstStyle/>
          <a:p>
            <a:r>
              <a:rPr lang="en-PH" dirty="0"/>
              <a:t>The </a:t>
            </a:r>
            <a:r>
              <a:rPr lang="en-PH" b="1" dirty="0"/>
              <a:t>membranous part</a:t>
            </a:r>
            <a:r>
              <a:rPr lang="en-PH" dirty="0"/>
              <a:t> of the neurocranium forms the </a:t>
            </a:r>
            <a:r>
              <a:rPr lang="en-PH" u="sng" dirty="0">
                <a:hlinkClick r:id="rId3"/>
              </a:rPr>
              <a:t>calvaria</a:t>
            </a:r>
            <a:r>
              <a:rPr lang="en-PH" dirty="0"/>
              <a:t> (skullcap). </a:t>
            </a:r>
          </a:p>
          <a:p>
            <a:r>
              <a:rPr lang="en-PH" dirty="0"/>
              <a:t>It is derived from two sources: the paraxial mesoderm and the neural crest cells. </a:t>
            </a:r>
          </a:p>
          <a:p>
            <a:r>
              <a:rPr lang="en-PH" dirty="0"/>
              <a:t>Mesenchymal cells from these two sources surround the brain at various sites, form primary ossification centers, and undergo </a:t>
            </a:r>
            <a:r>
              <a:rPr lang="en-PH" b="1" dirty="0"/>
              <a:t>intramembranous ossification</a:t>
            </a:r>
            <a:r>
              <a:rPr lang="en-PH" dirty="0"/>
              <a:t>. </a:t>
            </a:r>
          </a:p>
          <a:p>
            <a:r>
              <a:rPr lang="en-PH" dirty="0"/>
              <a:t>This results in the formation of membranous flat bones that are characterized by needle-like bone spicules. </a:t>
            </a:r>
          </a:p>
          <a:p>
            <a:r>
              <a:rPr lang="en-PH" b="1" dirty="0"/>
              <a:t>Bone spicules</a:t>
            </a:r>
            <a:r>
              <a:rPr lang="en-PH" dirty="0"/>
              <a:t> progressively radiate from the primary ossification centers toward the periphery. </a:t>
            </a:r>
          </a:p>
          <a:p>
            <a:r>
              <a:rPr lang="en-PH" dirty="0"/>
              <a:t>Structures derived from the membranous neurocranium include the </a:t>
            </a:r>
            <a:r>
              <a:rPr lang="en-PH" u="sng" dirty="0">
                <a:hlinkClick r:id="rId4"/>
              </a:rPr>
              <a:t>parietal bones</a:t>
            </a:r>
            <a:r>
              <a:rPr lang="en-PH" dirty="0"/>
              <a:t>, part of the </a:t>
            </a:r>
            <a:r>
              <a:rPr lang="en-PH" u="sng" dirty="0">
                <a:hlinkClick r:id="rId5"/>
              </a:rPr>
              <a:t>temporal bones</a:t>
            </a:r>
            <a:r>
              <a:rPr lang="en-PH" dirty="0"/>
              <a:t>, and the occipital bone.</a:t>
            </a:r>
          </a:p>
          <a:p>
            <a:endParaRPr lang="en-US" dirty="0"/>
          </a:p>
        </p:txBody>
      </p:sp>
      <p:sp>
        <p:nvSpPr>
          <p:cNvPr id="4" name="Rectangle 3">
            <a:extLst>
              <a:ext uri="{FF2B5EF4-FFF2-40B4-BE49-F238E27FC236}">
                <a16:creationId xmlns:a16="http://schemas.microsoft.com/office/drawing/2014/main" id="{55254B8E-2EB7-FA44-B0CF-C7846D0DEE73}"/>
              </a:ext>
            </a:extLst>
          </p:cNvPr>
          <p:cNvSpPr/>
          <p:nvPr/>
        </p:nvSpPr>
        <p:spPr>
          <a:xfrm>
            <a:off x="10571919" y="6488668"/>
            <a:ext cx="1563761" cy="369332"/>
          </a:xfrm>
          <a:prstGeom prst="rect">
            <a:avLst/>
          </a:prstGeom>
        </p:spPr>
        <p:txBody>
          <a:bodyPr wrap="none">
            <a:spAutoFit/>
          </a:bodyPr>
          <a:lstStyle/>
          <a:p>
            <a:r>
              <a:rPr lang="en-US" dirty="0"/>
              <a:t>Danny Li, 2021</a:t>
            </a:r>
          </a:p>
        </p:txBody>
      </p:sp>
    </p:spTree>
    <p:extLst>
      <p:ext uri="{BB962C8B-B14F-4D97-AF65-F5344CB8AC3E}">
        <p14:creationId xmlns:p14="http://schemas.microsoft.com/office/powerpoint/2010/main" val="153552246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2A217A-0D84-ED4C-A433-12D7E553DF18}"/>
              </a:ext>
            </a:extLst>
          </p:cNvPr>
          <p:cNvSpPr>
            <a:spLocks noGrp="1"/>
          </p:cNvSpPr>
          <p:nvPr>
            <p:ph type="title"/>
          </p:nvPr>
        </p:nvSpPr>
        <p:spPr/>
        <p:txBody>
          <a:bodyPr/>
          <a:lstStyle/>
          <a:p>
            <a:pPr algn="ctr"/>
            <a:r>
              <a:rPr lang="en-PH" b="1" dirty="0"/>
              <a:t>Fontanelles</a:t>
            </a:r>
            <a:endParaRPr lang="en-US" dirty="0"/>
          </a:p>
        </p:txBody>
      </p:sp>
      <p:sp>
        <p:nvSpPr>
          <p:cNvPr id="3" name="Content Placeholder 2">
            <a:extLst>
              <a:ext uri="{FF2B5EF4-FFF2-40B4-BE49-F238E27FC236}">
                <a16:creationId xmlns:a16="http://schemas.microsoft.com/office/drawing/2014/main" id="{422C9046-57DD-384E-96A4-E40963CCA692}"/>
              </a:ext>
            </a:extLst>
          </p:cNvPr>
          <p:cNvSpPr>
            <a:spLocks noGrp="1"/>
          </p:cNvSpPr>
          <p:nvPr>
            <p:ph idx="1"/>
          </p:nvPr>
        </p:nvSpPr>
        <p:spPr/>
        <p:txBody>
          <a:bodyPr/>
          <a:lstStyle/>
          <a:p>
            <a:r>
              <a:rPr lang="en-PH" dirty="0"/>
              <a:t>The site at which more than two bones meet </a:t>
            </a:r>
          </a:p>
          <a:p>
            <a:pPr lvl="0"/>
            <a:r>
              <a:rPr lang="en-PH" dirty="0"/>
              <a:t>The </a:t>
            </a:r>
            <a:r>
              <a:rPr lang="en-PH" b="1" dirty="0"/>
              <a:t>anterior fontanelle</a:t>
            </a:r>
            <a:r>
              <a:rPr lang="en-PH" dirty="0"/>
              <a:t> is the most prominent one and is found where the parietal and frontal bones meet.</a:t>
            </a:r>
          </a:p>
          <a:p>
            <a:pPr lvl="0"/>
            <a:r>
              <a:rPr lang="en-PH" dirty="0"/>
              <a:t>The </a:t>
            </a:r>
            <a:r>
              <a:rPr lang="en-PH" b="1" dirty="0"/>
              <a:t>posterior fontanelle</a:t>
            </a:r>
            <a:r>
              <a:rPr lang="en-PH" dirty="0"/>
              <a:t> is found where the parietal bones and the occipital bone meet.</a:t>
            </a:r>
          </a:p>
          <a:p>
            <a:pPr lvl="0"/>
            <a:r>
              <a:rPr lang="en-PH" dirty="0"/>
              <a:t>The </a:t>
            </a:r>
            <a:r>
              <a:rPr lang="en-PH" b="1" dirty="0"/>
              <a:t>posterolateral (mastoid) fontanelles</a:t>
            </a:r>
            <a:r>
              <a:rPr lang="en-PH" dirty="0"/>
              <a:t> are found where the parietal, occipital, and temporal bones meet.</a:t>
            </a:r>
          </a:p>
          <a:p>
            <a:endParaRPr lang="en-US" dirty="0"/>
          </a:p>
        </p:txBody>
      </p:sp>
      <p:sp>
        <p:nvSpPr>
          <p:cNvPr id="4" name="Rectangle 3">
            <a:extLst>
              <a:ext uri="{FF2B5EF4-FFF2-40B4-BE49-F238E27FC236}">
                <a16:creationId xmlns:a16="http://schemas.microsoft.com/office/drawing/2014/main" id="{C2F870C7-DCCE-5545-A84C-3B29962D120C}"/>
              </a:ext>
            </a:extLst>
          </p:cNvPr>
          <p:cNvSpPr/>
          <p:nvPr/>
        </p:nvSpPr>
        <p:spPr>
          <a:xfrm>
            <a:off x="10571919" y="6311900"/>
            <a:ext cx="1563761" cy="369332"/>
          </a:xfrm>
          <a:prstGeom prst="rect">
            <a:avLst/>
          </a:prstGeom>
        </p:spPr>
        <p:txBody>
          <a:bodyPr wrap="none">
            <a:spAutoFit/>
          </a:bodyPr>
          <a:lstStyle/>
          <a:p>
            <a:r>
              <a:rPr lang="en-US" dirty="0"/>
              <a:t>Danny Li, 2021</a:t>
            </a:r>
          </a:p>
        </p:txBody>
      </p:sp>
    </p:spTree>
    <p:extLst>
      <p:ext uri="{BB962C8B-B14F-4D97-AF65-F5344CB8AC3E}">
        <p14:creationId xmlns:p14="http://schemas.microsoft.com/office/powerpoint/2010/main" val="276579530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6E3403-BE0D-CC49-94F2-2B81A8175012}"/>
              </a:ext>
            </a:extLst>
          </p:cNvPr>
          <p:cNvSpPr>
            <a:spLocks noGrp="1"/>
          </p:cNvSpPr>
          <p:nvPr>
            <p:ph type="title"/>
          </p:nvPr>
        </p:nvSpPr>
        <p:spPr/>
        <p:txBody>
          <a:bodyPr/>
          <a:lstStyle/>
          <a:p>
            <a:pPr algn="ctr"/>
            <a:r>
              <a:rPr lang="en-PH" b="1" dirty="0"/>
              <a:t>Cartilaginous Part</a:t>
            </a:r>
            <a:r>
              <a:rPr lang="en-PH" dirty="0"/>
              <a:t> of the Neurocranium</a:t>
            </a:r>
            <a:endParaRPr lang="en-US" dirty="0"/>
          </a:p>
        </p:txBody>
      </p:sp>
      <p:sp>
        <p:nvSpPr>
          <p:cNvPr id="3" name="Content Placeholder 2">
            <a:extLst>
              <a:ext uri="{FF2B5EF4-FFF2-40B4-BE49-F238E27FC236}">
                <a16:creationId xmlns:a16="http://schemas.microsoft.com/office/drawing/2014/main" id="{4963DB52-AD2E-EA4C-9303-3C569F6F8B75}"/>
              </a:ext>
            </a:extLst>
          </p:cNvPr>
          <p:cNvSpPr>
            <a:spLocks noGrp="1"/>
          </p:cNvSpPr>
          <p:nvPr>
            <p:ph idx="1"/>
          </p:nvPr>
        </p:nvSpPr>
        <p:spPr/>
        <p:txBody>
          <a:bodyPr/>
          <a:lstStyle/>
          <a:p>
            <a:r>
              <a:rPr lang="en-PH" dirty="0"/>
              <a:t>Forms the base of the skull. </a:t>
            </a:r>
          </a:p>
          <a:p>
            <a:r>
              <a:rPr lang="en-PH" dirty="0"/>
              <a:t>Initially consists of a number of separate cartilages that eventually fuse together. </a:t>
            </a:r>
          </a:p>
          <a:p>
            <a:r>
              <a:rPr lang="en-PH" dirty="0"/>
              <a:t>Neural crest cells form the </a:t>
            </a:r>
            <a:r>
              <a:rPr lang="en-PH" b="1" dirty="0"/>
              <a:t>prechordal chondrocranium</a:t>
            </a:r>
            <a:r>
              <a:rPr lang="en-PH" dirty="0"/>
              <a:t> anterior to the center of the </a:t>
            </a:r>
            <a:r>
              <a:rPr lang="en-PH" dirty="0" err="1"/>
              <a:t>sella</a:t>
            </a:r>
            <a:r>
              <a:rPr lang="en-PH" dirty="0"/>
              <a:t> turcica, whereas the paraxial mesoderm form the </a:t>
            </a:r>
            <a:r>
              <a:rPr lang="en-PH" b="1" dirty="0"/>
              <a:t>chordal chondrocranium</a:t>
            </a:r>
            <a:r>
              <a:rPr lang="en-PH" dirty="0"/>
              <a:t> posterior to the center of the </a:t>
            </a:r>
            <a:r>
              <a:rPr lang="en-PH" dirty="0" err="1"/>
              <a:t>sella</a:t>
            </a:r>
            <a:r>
              <a:rPr lang="en-PH" dirty="0"/>
              <a:t> turcica. </a:t>
            </a:r>
          </a:p>
          <a:p>
            <a:r>
              <a:rPr lang="en-PH" dirty="0"/>
              <a:t>Development of the base of the skull is complete when these cartilaginous structures fuse and undergo endochondral ossification.</a:t>
            </a:r>
            <a:endParaRPr lang="en-US" dirty="0"/>
          </a:p>
        </p:txBody>
      </p:sp>
      <p:sp>
        <p:nvSpPr>
          <p:cNvPr id="4" name="Rectangle 3">
            <a:extLst>
              <a:ext uri="{FF2B5EF4-FFF2-40B4-BE49-F238E27FC236}">
                <a16:creationId xmlns:a16="http://schemas.microsoft.com/office/drawing/2014/main" id="{5547C3CB-19B0-0A43-8A28-70ABCBC89E5D}"/>
              </a:ext>
            </a:extLst>
          </p:cNvPr>
          <p:cNvSpPr/>
          <p:nvPr/>
        </p:nvSpPr>
        <p:spPr>
          <a:xfrm>
            <a:off x="10382065" y="6488668"/>
            <a:ext cx="1563761" cy="369332"/>
          </a:xfrm>
          <a:prstGeom prst="rect">
            <a:avLst/>
          </a:prstGeom>
        </p:spPr>
        <p:txBody>
          <a:bodyPr wrap="none">
            <a:spAutoFit/>
          </a:bodyPr>
          <a:lstStyle/>
          <a:p>
            <a:r>
              <a:rPr lang="en-US" dirty="0"/>
              <a:t>Danny Li, 2021</a:t>
            </a:r>
          </a:p>
        </p:txBody>
      </p:sp>
    </p:spTree>
    <p:extLst>
      <p:ext uri="{BB962C8B-B14F-4D97-AF65-F5344CB8AC3E}">
        <p14:creationId xmlns:p14="http://schemas.microsoft.com/office/powerpoint/2010/main" val="383144169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F1616A-BABC-084C-8F66-5C6B8DA924FF}"/>
              </a:ext>
            </a:extLst>
          </p:cNvPr>
          <p:cNvSpPr>
            <a:spLocks noGrp="1"/>
          </p:cNvSpPr>
          <p:nvPr>
            <p:ph type="title"/>
          </p:nvPr>
        </p:nvSpPr>
        <p:spPr/>
        <p:txBody>
          <a:bodyPr/>
          <a:lstStyle/>
          <a:p>
            <a:pPr algn="ctr"/>
            <a:r>
              <a:rPr lang="en-PH" dirty="0"/>
              <a:t>Structures Derived from the Chondrocranium</a:t>
            </a:r>
            <a:endParaRPr lang="en-US" dirty="0"/>
          </a:p>
        </p:txBody>
      </p:sp>
      <p:sp>
        <p:nvSpPr>
          <p:cNvPr id="3" name="Content Placeholder 2">
            <a:extLst>
              <a:ext uri="{FF2B5EF4-FFF2-40B4-BE49-F238E27FC236}">
                <a16:creationId xmlns:a16="http://schemas.microsoft.com/office/drawing/2014/main" id="{A4675C9A-1257-0040-BC05-B9770F27F893}"/>
              </a:ext>
            </a:extLst>
          </p:cNvPr>
          <p:cNvSpPr>
            <a:spLocks noGrp="1"/>
          </p:cNvSpPr>
          <p:nvPr>
            <p:ph idx="1"/>
          </p:nvPr>
        </p:nvSpPr>
        <p:spPr/>
        <p:txBody>
          <a:bodyPr>
            <a:normAutofit fontScale="92500" lnSpcReduction="10000"/>
          </a:bodyPr>
          <a:lstStyle/>
          <a:p>
            <a:r>
              <a:rPr lang="en-PH" dirty="0"/>
              <a:t>include components of the occipital bone, the sphenoid bone, and the ethmoid bone, specifically the:</a:t>
            </a:r>
          </a:p>
          <a:p>
            <a:pPr lvl="0"/>
            <a:r>
              <a:rPr lang="en-PH" dirty="0"/>
              <a:t>posterior half of the cribriform plate </a:t>
            </a:r>
          </a:p>
          <a:p>
            <a:pPr lvl="0"/>
            <a:r>
              <a:rPr lang="en-PH" dirty="0"/>
              <a:t>lesser wings of the sphenoid</a:t>
            </a:r>
          </a:p>
          <a:p>
            <a:pPr lvl="0"/>
            <a:r>
              <a:rPr lang="en-PH" dirty="0"/>
              <a:t>greater wings of the sphenoid</a:t>
            </a:r>
          </a:p>
          <a:p>
            <a:pPr lvl="0"/>
            <a:r>
              <a:rPr lang="en-PH" dirty="0" err="1"/>
              <a:t>sella</a:t>
            </a:r>
            <a:r>
              <a:rPr lang="en-PH" dirty="0"/>
              <a:t> turcica</a:t>
            </a:r>
          </a:p>
          <a:p>
            <a:pPr lvl="0"/>
            <a:r>
              <a:rPr lang="en-PH" dirty="0"/>
              <a:t>petrous part of the temporal bones and the adjacent parts of the occipital bone</a:t>
            </a:r>
          </a:p>
          <a:p>
            <a:pPr lvl="0"/>
            <a:r>
              <a:rPr lang="en-PH" dirty="0"/>
              <a:t>clivus </a:t>
            </a:r>
          </a:p>
          <a:p>
            <a:pPr lvl="0"/>
            <a:r>
              <a:rPr lang="en-PH" dirty="0"/>
              <a:t>condyles of the occipital bone</a:t>
            </a:r>
          </a:p>
          <a:p>
            <a:endParaRPr lang="en-US" dirty="0"/>
          </a:p>
        </p:txBody>
      </p:sp>
      <p:sp>
        <p:nvSpPr>
          <p:cNvPr id="4" name="Rectangle 3">
            <a:extLst>
              <a:ext uri="{FF2B5EF4-FFF2-40B4-BE49-F238E27FC236}">
                <a16:creationId xmlns:a16="http://schemas.microsoft.com/office/drawing/2014/main" id="{0E41D0A8-F8E5-CE4E-8C27-CFFD880F195D}"/>
              </a:ext>
            </a:extLst>
          </p:cNvPr>
          <p:cNvSpPr/>
          <p:nvPr/>
        </p:nvSpPr>
        <p:spPr>
          <a:xfrm>
            <a:off x="10571919" y="6488668"/>
            <a:ext cx="1563761" cy="369332"/>
          </a:xfrm>
          <a:prstGeom prst="rect">
            <a:avLst/>
          </a:prstGeom>
        </p:spPr>
        <p:txBody>
          <a:bodyPr wrap="none">
            <a:spAutoFit/>
          </a:bodyPr>
          <a:lstStyle/>
          <a:p>
            <a:r>
              <a:rPr lang="en-US" dirty="0"/>
              <a:t>Danny Li, 2021</a:t>
            </a:r>
          </a:p>
        </p:txBody>
      </p:sp>
    </p:spTree>
    <p:extLst>
      <p:ext uri="{BB962C8B-B14F-4D97-AF65-F5344CB8AC3E}">
        <p14:creationId xmlns:p14="http://schemas.microsoft.com/office/powerpoint/2010/main" val="353131764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5C72F6-DD66-294A-941D-F4587E356E84}"/>
              </a:ext>
            </a:extLst>
          </p:cNvPr>
          <p:cNvSpPr>
            <a:spLocks noGrp="1"/>
          </p:cNvSpPr>
          <p:nvPr>
            <p:ph type="title"/>
          </p:nvPr>
        </p:nvSpPr>
        <p:spPr/>
        <p:txBody>
          <a:bodyPr/>
          <a:lstStyle/>
          <a:p>
            <a:pPr algn="ctr"/>
            <a:r>
              <a:rPr lang="en-PH" b="1" dirty="0"/>
              <a:t>The </a:t>
            </a:r>
            <a:r>
              <a:rPr lang="en-PH" b="1" dirty="0" err="1"/>
              <a:t>Viscerocranium</a:t>
            </a:r>
            <a:endParaRPr lang="en-US" b="1" dirty="0"/>
          </a:p>
        </p:txBody>
      </p:sp>
      <p:sp>
        <p:nvSpPr>
          <p:cNvPr id="3" name="Content Placeholder 2">
            <a:extLst>
              <a:ext uri="{FF2B5EF4-FFF2-40B4-BE49-F238E27FC236}">
                <a16:creationId xmlns:a16="http://schemas.microsoft.com/office/drawing/2014/main" id="{B64D68BF-929A-7B43-8FE3-0DD9FCF404F6}"/>
              </a:ext>
            </a:extLst>
          </p:cNvPr>
          <p:cNvSpPr>
            <a:spLocks noGrp="1"/>
          </p:cNvSpPr>
          <p:nvPr>
            <p:ph idx="1"/>
          </p:nvPr>
        </p:nvSpPr>
        <p:spPr/>
        <p:txBody>
          <a:bodyPr>
            <a:normAutofit/>
          </a:bodyPr>
          <a:lstStyle/>
          <a:p>
            <a:r>
              <a:rPr lang="en-PH" dirty="0"/>
              <a:t>Mainly formed by the first two </a:t>
            </a:r>
            <a:r>
              <a:rPr lang="en-PH" u="sng" dirty="0">
                <a:hlinkClick r:id="rId2"/>
              </a:rPr>
              <a:t>pharyngeal arches</a:t>
            </a:r>
            <a:r>
              <a:rPr lang="en-PH" dirty="0"/>
              <a:t>. </a:t>
            </a:r>
          </a:p>
          <a:p>
            <a:r>
              <a:rPr lang="en-PH" dirty="0"/>
              <a:t>The </a:t>
            </a:r>
            <a:r>
              <a:rPr lang="en-PH" b="1" dirty="0"/>
              <a:t>first pharyngeal arch</a:t>
            </a:r>
            <a:r>
              <a:rPr lang="en-PH" dirty="0"/>
              <a:t> undergoes intramembranous ossification to give rise to the: zygoma, maxilla,  squamous part of the temporal bone and the  mandible </a:t>
            </a:r>
          </a:p>
          <a:p>
            <a:r>
              <a:rPr lang="en-PH" dirty="0"/>
              <a:t>The dorsal tip of the mandibular process and the </a:t>
            </a:r>
            <a:r>
              <a:rPr lang="en-PH" b="1" dirty="0"/>
              <a:t>second pharyngeal arch</a:t>
            </a:r>
            <a:r>
              <a:rPr lang="en-PH" dirty="0"/>
              <a:t> undergo endochondral ossification to give rise to the malleus, the incus, and the stapes. </a:t>
            </a:r>
          </a:p>
          <a:p>
            <a:r>
              <a:rPr lang="en-PH" dirty="0"/>
              <a:t>The ossicles are the first bones to become fully ossified, with their ossification beginning in the fourth month of gestation.</a:t>
            </a:r>
          </a:p>
          <a:p>
            <a:endParaRPr lang="en-US" dirty="0"/>
          </a:p>
        </p:txBody>
      </p:sp>
      <p:sp>
        <p:nvSpPr>
          <p:cNvPr id="4" name="Rectangle 3">
            <a:extLst>
              <a:ext uri="{FF2B5EF4-FFF2-40B4-BE49-F238E27FC236}">
                <a16:creationId xmlns:a16="http://schemas.microsoft.com/office/drawing/2014/main" id="{B103AE50-BB32-AA48-9EF2-CE99A1916700}"/>
              </a:ext>
            </a:extLst>
          </p:cNvPr>
          <p:cNvSpPr/>
          <p:nvPr/>
        </p:nvSpPr>
        <p:spPr>
          <a:xfrm>
            <a:off x="10459556" y="6311900"/>
            <a:ext cx="1563761" cy="369332"/>
          </a:xfrm>
          <a:prstGeom prst="rect">
            <a:avLst/>
          </a:prstGeom>
        </p:spPr>
        <p:txBody>
          <a:bodyPr wrap="none">
            <a:spAutoFit/>
          </a:bodyPr>
          <a:lstStyle/>
          <a:p>
            <a:r>
              <a:rPr lang="en-US" dirty="0"/>
              <a:t>Danny Li, 2021</a:t>
            </a:r>
          </a:p>
        </p:txBody>
      </p:sp>
    </p:spTree>
    <p:extLst>
      <p:ext uri="{BB962C8B-B14F-4D97-AF65-F5344CB8AC3E}">
        <p14:creationId xmlns:p14="http://schemas.microsoft.com/office/powerpoint/2010/main" val="379295604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9DC6F819-29DC-0D46-9CEF-AF9096BEDA96}"/>
              </a:ext>
            </a:extLst>
          </p:cNvPr>
          <p:cNvSpPr>
            <a:spLocks noChangeArrowheads="1"/>
          </p:cNvSpPr>
          <p:nvPr/>
        </p:nvSpPr>
        <p:spPr bwMode="auto">
          <a:xfrm>
            <a:off x="2241656" y="456307"/>
            <a:ext cx="14155265" cy="466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pic>
        <p:nvPicPr>
          <p:cNvPr id="7169" name="Picture 17" descr="Lamina of the vertebral arch - cranial view">
            <a:extLst>
              <a:ext uri="{FF2B5EF4-FFF2-40B4-BE49-F238E27FC236}">
                <a16:creationId xmlns:a16="http://schemas.microsoft.com/office/drawing/2014/main" id="{D82B8BA8-745B-FC46-B4F2-3F4F4D9621AE}"/>
              </a:ext>
            </a:extLst>
          </p:cNvPr>
          <p:cNvPicPr>
            <a:picLocks noChangeAspect="1" noChangeArrowheads="1"/>
          </p:cNvPicPr>
          <p:nvPr/>
        </p:nvPicPr>
        <p:blipFill>
          <a:blip r:embed="rId2" r:link="rId3">
            <a:extLst>
              <a:ext uri="{28A0092B-C50C-407E-A947-70E740481C1C}">
                <a14:useLocalDpi xmlns:a14="http://schemas.microsoft.com/office/drawing/2010/main" val="0"/>
              </a:ext>
            </a:extLst>
          </a:blip>
          <a:srcRect/>
          <a:stretch>
            <a:fillRect/>
          </a:stretch>
        </p:blipFill>
        <p:spPr bwMode="auto">
          <a:xfrm>
            <a:off x="2571750" y="177801"/>
            <a:ext cx="6904433" cy="613727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009607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8A4C5F-9EED-674E-AB25-BC078EBAF76C}"/>
              </a:ext>
            </a:extLst>
          </p:cNvPr>
          <p:cNvSpPr>
            <a:spLocks noGrp="1"/>
          </p:cNvSpPr>
          <p:nvPr>
            <p:ph type="title"/>
          </p:nvPr>
        </p:nvSpPr>
        <p:spPr/>
        <p:txBody>
          <a:bodyPr/>
          <a:lstStyle/>
          <a:p>
            <a:pPr algn="ctr"/>
            <a:r>
              <a:rPr lang="en-US" dirty="0"/>
              <a:t>Divisions of the Skeletal System</a:t>
            </a:r>
          </a:p>
        </p:txBody>
      </p:sp>
      <p:sp>
        <p:nvSpPr>
          <p:cNvPr id="3" name="Content Placeholder 2">
            <a:extLst>
              <a:ext uri="{FF2B5EF4-FFF2-40B4-BE49-F238E27FC236}">
                <a16:creationId xmlns:a16="http://schemas.microsoft.com/office/drawing/2014/main" id="{470803EF-89D1-6D49-BD89-3B3AFD47802C}"/>
              </a:ext>
            </a:extLst>
          </p:cNvPr>
          <p:cNvSpPr>
            <a:spLocks noGrp="1"/>
          </p:cNvSpPr>
          <p:nvPr>
            <p:ph idx="1"/>
          </p:nvPr>
        </p:nvSpPr>
        <p:spPr/>
        <p:txBody>
          <a:bodyPr/>
          <a:lstStyle/>
          <a:p>
            <a:pPr lvl="0"/>
            <a:r>
              <a:rPr lang="en-PH" b="1" dirty="0">
                <a:hlinkClick r:id="rId2"/>
              </a:rPr>
              <a:t>Axial skeleton</a:t>
            </a:r>
            <a:endParaRPr lang="en-PH" b="1" dirty="0"/>
          </a:p>
          <a:p>
            <a:pPr lvl="1"/>
            <a:r>
              <a:rPr lang="en-PH" b="1" dirty="0">
                <a:hlinkClick r:id="rId3"/>
              </a:rPr>
              <a:t>Skull</a:t>
            </a:r>
            <a:endParaRPr lang="en-PH" b="1" dirty="0"/>
          </a:p>
          <a:p>
            <a:pPr lvl="1"/>
            <a:r>
              <a:rPr lang="en-PH" b="1" dirty="0">
                <a:hlinkClick r:id="rId4"/>
              </a:rPr>
              <a:t>Vertebral column</a:t>
            </a:r>
            <a:endParaRPr lang="en-PH" b="1" dirty="0"/>
          </a:p>
          <a:p>
            <a:pPr lvl="1"/>
            <a:r>
              <a:rPr lang="en-PH" b="1" dirty="0">
                <a:hlinkClick r:id="rId5"/>
              </a:rPr>
              <a:t>Ribs</a:t>
            </a:r>
            <a:endParaRPr lang="en-PH" b="1" dirty="0"/>
          </a:p>
          <a:p>
            <a:pPr lvl="1"/>
            <a:r>
              <a:rPr lang="en-PH" b="1" dirty="0">
                <a:hlinkClick r:id="rId6"/>
              </a:rPr>
              <a:t>Sternum</a:t>
            </a:r>
            <a:endParaRPr lang="en-PH" b="1" dirty="0"/>
          </a:p>
          <a:p>
            <a:pPr lvl="0"/>
            <a:r>
              <a:rPr lang="en-PH" b="1" dirty="0">
                <a:hlinkClick r:id="rId7"/>
              </a:rPr>
              <a:t>Limbs and appendicular system</a:t>
            </a:r>
            <a:endParaRPr lang="en-PH" b="1" dirty="0"/>
          </a:p>
          <a:p>
            <a:pPr lvl="1"/>
            <a:r>
              <a:rPr lang="en-PH" b="1" dirty="0">
                <a:hlinkClick r:id="rId8"/>
              </a:rPr>
              <a:t>Limbs</a:t>
            </a:r>
            <a:endParaRPr lang="en-PH" b="1" dirty="0"/>
          </a:p>
          <a:p>
            <a:pPr lvl="1"/>
            <a:r>
              <a:rPr lang="en-PH" b="1" dirty="0">
                <a:hlinkClick r:id="rId9"/>
              </a:rPr>
              <a:t>Appendicular skeleton</a:t>
            </a:r>
            <a:endParaRPr lang="en-PH" b="1" dirty="0"/>
          </a:p>
          <a:p>
            <a:endParaRPr lang="en-US" dirty="0"/>
          </a:p>
        </p:txBody>
      </p:sp>
    </p:spTree>
    <p:extLst>
      <p:ext uri="{BB962C8B-B14F-4D97-AF65-F5344CB8AC3E}">
        <p14:creationId xmlns:p14="http://schemas.microsoft.com/office/powerpoint/2010/main" val="316183920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D9E45F-71BF-344B-84CB-030B5163250B}"/>
              </a:ext>
            </a:extLst>
          </p:cNvPr>
          <p:cNvSpPr>
            <a:spLocks noGrp="1"/>
          </p:cNvSpPr>
          <p:nvPr>
            <p:ph type="title"/>
          </p:nvPr>
        </p:nvSpPr>
        <p:spPr/>
        <p:txBody>
          <a:bodyPr/>
          <a:lstStyle/>
          <a:p>
            <a:pPr algn="ctr"/>
            <a:r>
              <a:rPr lang="en-PH" dirty="0"/>
              <a:t>The Vertebral Column</a:t>
            </a:r>
            <a:endParaRPr lang="en-US" dirty="0"/>
          </a:p>
        </p:txBody>
      </p:sp>
      <p:sp>
        <p:nvSpPr>
          <p:cNvPr id="3" name="Content Placeholder 2">
            <a:extLst>
              <a:ext uri="{FF2B5EF4-FFF2-40B4-BE49-F238E27FC236}">
                <a16:creationId xmlns:a16="http://schemas.microsoft.com/office/drawing/2014/main" id="{4A0DBC6A-50A4-8C47-AF1A-01CA1A86B66F}"/>
              </a:ext>
            </a:extLst>
          </p:cNvPr>
          <p:cNvSpPr>
            <a:spLocks noGrp="1"/>
          </p:cNvSpPr>
          <p:nvPr>
            <p:ph idx="1"/>
          </p:nvPr>
        </p:nvSpPr>
        <p:spPr/>
        <p:txBody>
          <a:bodyPr/>
          <a:lstStyle/>
          <a:p>
            <a:r>
              <a:rPr lang="en-PH" dirty="0"/>
              <a:t>develops from the </a:t>
            </a:r>
            <a:r>
              <a:rPr lang="en-PH" b="1" dirty="0"/>
              <a:t>sclerotomes</a:t>
            </a:r>
            <a:r>
              <a:rPr lang="en-PH" dirty="0"/>
              <a:t>, the ventromedial part of the somite.</a:t>
            </a:r>
          </a:p>
          <a:p>
            <a:r>
              <a:rPr lang="en-PH" dirty="0"/>
              <a:t>By the fourth gestational week, sclerotome cells surround the neural tube and the notochord to merge with cells derived from the opposing somite. </a:t>
            </a:r>
          </a:p>
          <a:p>
            <a:r>
              <a:rPr lang="en-PH" dirty="0"/>
              <a:t>Each sclerotome then undergoes </a:t>
            </a:r>
            <a:r>
              <a:rPr lang="en-PH" b="1" dirty="0" err="1"/>
              <a:t>resegmentation</a:t>
            </a:r>
            <a:r>
              <a:rPr lang="en-PH" dirty="0"/>
              <a:t>, a process that involves the caudal half of each sclerotome to fuse with the cranial half of each adjacent sclerotome; this forms the </a:t>
            </a:r>
            <a:r>
              <a:rPr lang="en-PH" b="1" dirty="0"/>
              <a:t>centrum</a:t>
            </a:r>
            <a:r>
              <a:rPr lang="en-PH" dirty="0"/>
              <a:t>, the primordial vertebral body. </a:t>
            </a:r>
          </a:p>
          <a:p>
            <a:r>
              <a:rPr lang="en-PH" dirty="0"/>
              <a:t>Thus, each vertebra develops from two adjacent sclerotomes rather than from one sclerotome.</a:t>
            </a:r>
          </a:p>
          <a:p>
            <a:endParaRPr lang="en-US" dirty="0"/>
          </a:p>
        </p:txBody>
      </p:sp>
      <p:sp>
        <p:nvSpPr>
          <p:cNvPr id="4" name="Rectangle 3">
            <a:extLst>
              <a:ext uri="{FF2B5EF4-FFF2-40B4-BE49-F238E27FC236}">
                <a16:creationId xmlns:a16="http://schemas.microsoft.com/office/drawing/2014/main" id="{4D618890-A128-624E-8543-247EA2BFC5FB}"/>
              </a:ext>
            </a:extLst>
          </p:cNvPr>
          <p:cNvSpPr/>
          <p:nvPr/>
        </p:nvSpPr>
        <p:spPr>
          <a:xfrm>
            <a:off x="10459556" y="6311900"/>
            <a:ext cx="1563761" cy="369332"/>
          </a:xfrm>
          <a:prstGeom prst="rect">
            <a:avLst/>
          </a:prstGeom>
        </p:spPr>
        <p:txBody>
          <a:bodyPr wrap="none">
            <a:spAutoFit/>
          </a:bodyPr>
          <a:lstStyle/>
          <a:p>
            <a:r>
              <a:rPr lang="en-US" dirty="0"/>
              <a:t>Danny Li, 2021</a:t>
            </a:r>
          </a:p>
        </p:txBody>
      </p:sp>
    </p:spTree>
    <p:extLst>
      <p:ext uri="{BB962C8B-B14F-4D97-AF65-F5344CB8AC3E}">
        <p14:creationId xmlns:p14="http://schemas.microsoft.com/office/powerpoint/2010/main" val="37797427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61987F-B1BE-EA4A-9902-662D71CAA0D4}"/>
              </a:ext>
            </a:extLst>
          </p:cNvPr>
          <p:cNvSpPr>
            <a:spLocks noGrp="1"/>
          </p:cNvSpPr>
          <p:nvPr>
            <p:ph type="title"/>
          </p:nvPr>
        </p:nvSpPr>
        <p:spPr/>
        <p:txBody>
          <a:bodyPr/>
          <a:lstStyle/>
          <a:p>
            <a:pPr algn="ctr"/>
            <a:r>
              <a:rPr lang="en-US" b="1" dirty="0"/>
              <a:t>Fate of the Notochord</a:t>
            </a:r>
          </a:p>
        </p:txBody>
      </p:sp>
      <p:sp>
        <p:nvSpPr>
          <p:cNvPr id="3" name="Content Placeholder 2">
            <a:extLst>
              <a:ext uri="{FF2B5EF4-FFF2-40B4-BE49-F238E27FC236}">
                <a16:creationId xmlns:a16="http://schemas.microsoft.com/office/drawing/2014/main" id="{A71DA8C8-23D6-BF4A-95DC-4FA3BDC92255}"/>
              </a:ext>
            </a:extLst>
          </p:cNvPr>
          <p:cNvSpPr>
            <a:spLocks noGrp="1"/>
          </p:cNvSpPr>
          <p:nvPr>
            <p:ph idx="1"/>
          </p:nvPr>
        </p:nvSpPr>
        <p:spPr/>
        <p:txBody>
          <a:bodyPr/>
          <a:lstStyle/>
          <a:p>
            <a:r>
              <a:rPr lang="en-PH" dirty="0"/>
              <a:t>Not all cells in the caudal half of each sclerotome undergo </a:t>
            </a:r>
            <a:r>
              <a:rPr lang="en-PH" dirty="0" err="1"/>
              <a:t>resegmentation</a:t>
            </a:r>
            <a:r>
              <a:rPr lang="en-PH" dirty="0"/>
              <a:t>. </a:t>
            </a:r>
          </a:p>
          <a:p>
            <a:r>
              <a:rPr lang="en-PH" dirty="0"/>
              <a:t>Instead, some migrate cranially and contribute to the formation of the intervertebral disc. </a:t>
            </a:r>
          </a:p>
          <a:p>
            <a:r>
              <a:rPr lang="en-PH" dirty="0"/>
              <a:t>As development continues, the notochord completely degenerates in the centrum, but where it persists, it enlarges as a gelatinous center. </a:t>
            </a:r>
          </a:p>
          <a:p>
            <a:r>
              <a:rPr lang="en-PH" dirty="0"/>
              <a:t>This forms the </a:t>
            </a:r>
            <a:r>
              <a:rPr lang="en-PH" b="1" dirty="0"/>
              <a:t>nucleus pulposus</a:t>
            </a:r>
            <a:r>
              <a:rPr lang="en-PH" dirty="0"/>
              <a:t>, which is later surrounded by circularly arranged fibers known as the </a:t>
            </a:r>
            <a:r>
              <a:rPr lang="en-PH" b="1" dirty="0"/>
              <a:t>annulus fibrosis</a:t>
            </a:r>
            <a:r>
              <a:rPr lang="en-PH" dirty="0"/>
              <a:t>. </a:t>
            </a:r>
          </a:p>
          <a:p>
            <a:r>
              <a:rPr lang="en-PH" dirty="0"/>
              <a:t>Combined, these two structures form the intervertebral discs.</a:t>
            </a:r>
          </a:p>
          <a:p>
            <a:endParaRPr lang="en-US" dirty="0"/>
          </a:p>
        </p:txBody>
      </p:sp>
      <p:sp>
        <p:nvSpPr>
          <p:cNvPr id="4" name="Rectangle 3">
            <a:extLst>
              <a:ext uri="{FF2B5EF4-FFF2-40B4-BE49-F238E27FC236}">
                <a16:creationId xmlns:a16="http://schemas.microsoft.com/office/drawing/2014/main" id="{2F6CD58F-03FC-7140-9F3B-C4E83014B0E0}"/>
              </a:ext>
            </a:extLst>
          </p:cNvPr>
          <p:cNvSpPr/>
          <p:nvPr/>
        </p:nvSpPr>
        <p:spPr>
          <a:xfrm>
            <a:off x="10571919" y="6492875"/>
            <a:ext cx="1563761" cy="369332"/>
          </a:xfrm>
          <a:prstGeom prst="rect">
            <a:avLst/>
          </a:prstGeom>
        </p:spPr>
        <p:txBody>
          <a:bodyPr wrap="none">
            <a:spAutoFit/>
          </a:bodyPr>
          <a:lstStyle/>
          <a:p>
            <a:r>
              <a:rPr lang="en-US" dirty="0"/>
              <a:t>Danny Li, 2021</a:t>
            </a:r>
          </a:p>
        </p:txBody>
      </p:sp>
    </p:spTree>
    <p:extLst>
      <p:ext uri="{BB962C8B-B14F-4D97-AF65-F5344CB8AC3E}">
        <p14:creationId xmlns:p14="http://schemas.microsoft.com/office/powerpoint/2010/main" val="335973901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8790B101-F474-5644-85D6-A0492818D464}"/>
              </a:ext>
            </a:extLst>
          </p:cNvPr>
          <p:cNvSpPr>
            <a:spLocks noChangeArrowheads="1"/>
          </p:cNvSpPr>
          <p:nvPr/>
        </p:nvSpPr>
        <p:spPr bwMode="auto">
          <a:xfrm>
            <a:off x="2376122" y="356009"/>
            <a:ext cx="13217768" cy="468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pic>
        <p:nvPicPr>
          <p:cNvPr id="8193" name="Picture 16" descr="Costal process - cranial view">
            <a:extLst>
              <a:ext uri="{FF2B5EF4-FFF2-40B4-BE49-F238E27FC236}">
                <a16:creationId xmlns:a16="http://schemas.microsoft.com/office/drawing/2014/main" id="{6D1C6CDE-3CA6-C24A-AA49-504078D57BB3}"/>
              </a:ext>
            </a:extLst>
          </p:cNvPr>
          <p:cNvPicPr>
            <a:picLocks noChangeAspect="1" noChangeArrowheads="1"/>
          </p:cNvPicPr>
          <p:nvPr/>
        </p:nvPicPr>
        <p:blipFill>
          <a:blip r:embed="rId2" r:link="rId3">
            <a:extLst>
              <a:ext uri="{28A0092B-C50C-407E-A947-70E740481C1C}">
                <a14:useLocalDpi xmlns:a14="http://schemas.microsoft.com/office/drawing/2010/main" val="0"/>
              </a:ext>
            </a:extLst>
          </a:blip>
          <a:srcRect/>
          <a:stretch>
            <a:fillRect/>
          </a:stretch>
        </p:blipFill>
        <p:spPr bwMode="auto">
          <a:xfrm>
            <a:off x="2871788" y="200025"/>
            <a:ext cx="6580373" cy="625697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8059276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53CEBE-F6A5-DE41-AEB3-EFB7AF7A0F98}"/>
              </a:ext>
            </a:extLst>
          </p:cNvPr>
          <p:cNvSpPr>
            <a:spLocks noGrp="1"/>
          </p:cNvSpPr>
          <p:nvPr>
            <p:ph type="title"/>
          </p:nvPr>
        </p:nvSpPr>
        <p:spPr/>
        <p:txBody>
          <a:bodyPr/>
          <a:lstStyle/>
          <a:p>
            <a:pPr algn="ctr"/>
            <a:r>
              <a:rPr lang="en-PH" dirty="0"/>
              <a:t>Ribs</a:t>
            </a:r>
            <a:endParaRPr lang="en-US" dirty="0"/>
          </a:p>
        </p:txBody>
      </p:sp>
      <p:sp>
        <p:nvSpPr>
          <p:cNvPr id="3" name="Content Placeholder 2">
            <a:extLst>
              <a:ext uri="{FF2B5EF4-FFF2-40B4-BE49-F238E27FC236}">
                <a16:creationId xmlns:a16="http://schemas.microsoft.com/office/drawing/2014/main" id="{2B3307A4-1FAF-8E41-8875-B9A6D28F8A5C}"/>
              </a:ext>
            </a:extLst>
          </p:cNvPr>
          <p:cNvSpPr>
            <a:spLocks noGrp="1"/>
          </p:cNvSpPr>
          <p:nvPr>
            <p:ph idx="1"/>
          </p:nvPr>
        </p:nvSpPr>
        <p:spPr/>
        <p:txBody>
          <a:bodyPr>
            <a:normAutofit fontScale="92500" lnSpcReduction="10000"/>
          </a:bodyPr>
          <a:lstStyle/>
          <a:p>
            <a:r>
              <a:rPr lang="en-PH" dirty="0"/>
              <a:t>Develop from the </a:t>
            </a:r>
            <a:r>
              <a:rPr lang="en-PH" b="1" dirty="0"/>
              <a:t>costal processes</a:t>
            </a:r>
            <a:r>
              <a:rPr lang="en-PH" dirty="0"/>
              <a:t> of the thoracic vertebrae. </a:t>
            </a:r>
          </a:p>
          <a:p>
            <a:r>
              <a:rPr lang="en-PH" dirty="0"/>
              <a:t>Cartilaginous during the embryonic period and undergo ossification during the fetal period. </a:t>
            </a:r>
          </a:p>
          <a:p>
            <a:r>
              <a:rPr lang="en-PH" dirty="0"/>
              <a:t>Original site where the costal process is connected to the vertebra becomes replaced by </a:t>
            </a:r>
            <a:r>
              <a:rPr lang="en-PH" u="sng" dirty="0">
                <a:hlinkClick r:id="rId2"/>
              </a:rPr>
              <a:t>costovertebral synovial joints</a:t>
            </a:r>
            <a:r>
              <a:rPr lang="en-PH" dirty="0"/>
              <a:t>. </a:t>
            </a:r>
          </a:p>
          <a:p>
            <a:r>
              <a:rPr lang="en-PH" dirty="0"/>
              <a:t>First seven pairs of ribs attach to the sternum through their own cartilages and are called true ribs. </a:t>
            </a:r>
          </a:p>
          <a:p>
            <a:r>
              <a:rPr lang="en-PH" dirty="0"/>
              <a:t>Subsequent five pairs of ribs attach to the sternum through the cartilage of the seventh rib and are called false ribs. </a:t>
            </a:r>
          </a:p>
          <a:p>
            <a:r>
              <a:rPr lang="en-PH" dirty="0"/>
              <a:t>Last two pairs of ribs do not attach to the sternum and are called floating ribs. </a:t>
            </a:r>
          </a:p>
          <a:p>
            <a:endParaRPr lang="en-US" dirty="0"/>
          </a:p>
        </p:txBody>
      </p:sp>
      <p:sp>
        <p:nvSpPr>
          <p:cNvPr id="4" name="Rectangle 3">
            <a:extLst>
              <a:ext uri="{FF2B5EF4-FFF2-40B4-BE49-F238E27FC236}">
                <a16:creationId xmlns:a16="http://schemas.microsoft.com/office/drawing/2014/main" id="{FA4EA233-16F8-C344-A88B-0082202D7BCB}"/>
              </a:ext>
            </a:extLst>
          </p:cNvPr>
          <p:cNvSpPr/>
          <p:nvPr/>
        </p:nvSpPr>
        <p:spPr>
          <a:xfrm>
            <a:off x="10571919" y="6311900"/>
            <a:ext cx="1563761" cy="369332"/>
          </a:xfrm>
          <a:prstGeom prst="rect">
            <a:avLst/>
          </a:prstGeom>
        </p:spPr>
        <p:txBody>
          <a:bodyPr wrap="none">
            <a:spAutoFit/>
          </a:bodyPr>
          <a:lstStyle/>
          <a:p>
            <a:r>
              <a:rPr lang="en-US" dirty="0"/>
              <a:t>Danny Li, 2021</a:t>
            </a:r>
          </a:p>
        </p:txBody>
      </p:sp>
    </p:spTree>
    <p:extLst>
      <p:ext uri="{BB962C8B-B14F-4D97-AF65-F5344CB8AC3E}">
        <p14:creationId xmlns:p14="http://schemas.microsoft.com/office/powerpoint/2010/main" val="291061132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5D640E-9FF1-A145-9ACD-EBB7785CF262}"/>
              </a:ext>
            </a:extLst>
          </p:cNvPr>
          <p:cNvSpPr>
            <a:spLocks noGrp="1"/>
          </p:cNvSpPr>
          <p:nvPr>
            <p:ph type="title"/>
          </p:nvPr>
        </p:nvSpPr>
        <p:spPr/>
        <p:txBody>
          <a:bodyPr/>
          <a:lstStyle/>
          <a:p>
            <a:pPr algn="ctr"/>
            <a:r>
              <a:rPr lang="en-PH" dirty="0"/>
              <a:t> Sternum</a:t>
            </a:r>
            <a:endParaRPr lang="en-US" dirty="0"/>
          </a:p>
        </p:txBody>
      </p:sp>
      <p:sp>
        <p:nvSpPr>
          <p:cNvPr id="3" name="Content Placeholder 2">
            <a:extLst>
              <a:ext uri="{FF2B5EF4-FFF2-40B4-BE49-F238E27FC236}">
                <a16:creationId xmlns:a16="http://schemas.microsoft.com/office/drawing/2014/main" id="{35E51D22-7F8C-4848-8EE0-A238FC860516}"/>
              </a:ext>
            </a:extLst>
          </p:cNvPr>
          <p:cNvSpPr>
            <a:spLocks noGrp="1"/>
          </p:cNvSpPr>
          <p:nvPr>
            <p:ph idx="1"/>
          </p:nvPr>
        </p:nvSpPr>
        <p:spPr/>
        <p:txBody>
          <a:bodyPr/>
          <a:lstStyle/>
          <a:p>
            <a:r>
              <a:rPr lang="en-PH" dirty="0"/>
              <a:t>Develops from a pair of separate vertical, condensed bands of mesenchymal cells, known as the </a:t>
            </a:r>
            <a:r>
              <a:rPr lang="en-PH" b="1" dirty="0"/>
              <a:t>sternal bars</a:t>
            </a:r>
            <a:r>
              <a:rPr lang="en-PH" dirty="0"/>
              <a:t>. </a:t>
            </a:r>
          </a:p>
          <a:p>
            <a:r>
              <a:rPr lang="en-PH" dirty="0"/>
              <a:t>Form independently lateral to the midline of the ventral body wall. </a:t>
            </a:r>
          </a:p>
          <a:p>
            <a:r>
              <a:rPr lang="en-PH" dirty="0"/>
              <a:t>Chondrification occurs while the sternal bars migrate medially</a:t>
            </a:r>
            <a:r>
              <a:rPr lang="en-PH"/>
              <a:t>. </a:t>
            </a:r>
          </a:p>
          <a:p>
            <a:r>
              <a:rPr lang="en-PH"/>
              <a:t>By </a:t>
            </a:r>
            <a:r>
              <a:rPr lang="en-PH" dirty="0"/>
              <a:t>the tenth gestational week , they fuse in cranial-to-caudal sequence at the midline and form the cartilage model of the manubrium, the sternal body, and the xiphoid process.</a:t>
            </a:r>
          </a:p>
          <a:p>
            <a:endParaRPr lang="en-US" dirty="0"/>
          </a:p>
        </p:txBody>
      </p:sp>
      <p:sp>
        <p:nvSpPr>
          <p:cNvPr id="4" name="Rectangle 3">
            <a:extLst>
              <a:ext uri="{FF2B5EF4-FFF2-40B4-BE49-F238E27FC236}">
                <a16:creationId xmlns:a16="http://schemas.microsoft.com/office/drawing/2014/main" id="{EC04FE10-E828-CE4B-85DA-DEB9D2BF4352}"/>
              </a:ext>
            </a:extLst>
          </p:cNvPr>
          <p:cNvSpPr/>
          <p:nvPr/>
        </p:nvSpPr>
        <p:spPr>
          <a:xfrm>
            <a:off x="10413062" y="6311900"/>
            <a:ext cx="1563761" cy="369332"/>
          </a:xfrm>
          <a:prstGeom prst="rect">
            <a:avLst/>
          </a:prstGeom>
        </p:spPr>
        <p:txBody>
          <a:bodyPr wrap="none">
            <a:spAutoFit/>
          </a:bodyPr>
          <a:lstStyle/>
          <a:p>
            <a:r>
              <a:rPr lang="en-US" dirty="0"/>
              <a:t>Danny Li, 2021</a:t>
            </a:r>
          </a:p>
        </p:txBody>
      </p:sp>
    </p:spTree>
    <p:extLst>
      <p:ext uri="{BB962C8B-B14F-4D97-AF65-F5344CB8AC3E}">
        <p14:creationId xmlns:p14="http://schemas.microsoft.com/office/powerpoint/2010/main" val="131974702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9AB79E-2700-1D4B-82DF-10D0689ABA93}"/>
              </a:ext>
            </a:extLst>
          </p:cNvPr>
          <p:cNvSpPr>
            <a:spLocks noGrp="1"/>
          </p:cNvSpPr>
          <p:nvPr>
            <p:ph type="title"/>
          </p:nvPr>
        </p:nvSpPr>
        <p:spPr>
          <a:xfrm>
            <a:off x="838200" y="18255"/>
            <a:ext cx="10515600" cy="1190613"/>
          </a:xfrm>
        </p:spPr>
        <p:txBody>
          <a:bodyPr/>
          <a:lstStyle/>
          <a:p>
            <a:pPr algn="ctr"/>
            <a:r>
              <a:rPr lang="en-PH" b="1" dirty="0"/>
              <a:t>Limbs and appendicular system</a:t>
            </a:r>
            <a:endParaRPr lang="en-US" b="1" dirty="0"/>
          </a:p>
        </p:txBody>
      </p:sp>
      <p:sp>
        <p:nvSpPr>
          <p:cNvPr id="3" name="Content Placeholder 2">
            <a:extLst>
              <a:ext uri="{FF2B5EF4-FFF2-40B4-BE49-F238E27FC236}">
                <a16:creationId xmlns:a16="http://schemas.microsoft.com/office/drawing/2014/main" id="{2F2006E6-D4E2-B84F-ADFE-07AD6C7DB8F0}"/>
              </a:ext>
            </a:extLst>
          </p:cNvPr>
          <p:cNvSpPr>
            <a:spLocks noGrp="1"/>
          </p:cNvSpPr>
          <p:nvPr>
            <p:ph idx="1"/>
          </p:nvPr>
        </p:nvSpPr>
        <p:spPr>
          <a:xfrm>
            <a:off x="838200" y="1100380"/>
            <a:ext cx="10515600" cy="5563891"/>
          </a:xfrm>
        </p:spPr>
        <p:txBody>
          <a:bodyPr>
            <a:normAutofit fontScale="92500" lnSpcReduction="10000"/>
          </a:bodyPr>
          <a:lstStyle/>
          <a:p>
            <a:r>
              <a:rPr lang="en-PH" dirty="0"/>
              <a:t>The appendicular skeleton includes the bones of the limbs and girdles. </a:t>
            </a:r>
          </a:p>
          <a:p>
            <a:r>
              <a:rPr lang="en-PH" dirty="0"/>
              <a:t>The formation of these structures begin by the end of the fourth gestational week, where limb buds become visible as </a:t>
            </a:r>
            <a:r>
              <a:rPr lang="en-PH" dirty="0" err="1"/>
              <a:t>outpocketings</a:t>
            </a:r>
            <a:r>
              <a:rPr lang="en-PH" dirty="0"/>
              <a:t> from the ventrolateral body wall. </a:t>
            </a:r>
          </a:p>
          <a:p>
            <a:r>
              <a:rPr lang="en-PH" dirty="0"/>
              <a:t>They consist of a core of </a:t>
            </a:r>
            <a:r>
              <a:rPr lang="en-PH" b="1" dirty="0"/>
              <a:t>mesenchymal cells</a:t>
            </a:r>
            <a:r>
              <a:rPr lang="en-PH" dirty="0"/>
              <a:t> - derived from the somatic layer of the lateral plate mesoderm - covered by a layer of </a:t>
            </a:r>
            <a:r>
              <a:rPr lang="en-PH" b="1" dirty="0"/>
              <a:t>ectoderm</a:t>
            </a:r>
            <a:r>
              <a:rPr lang="en-PH" dirty="0"/>
              <a:t>. At the distal border of the limb, the ectoderm forms the </a:t>
            </a:r>
            <a:r>
              <a:rPr lang="en-PH" b="1" dirty="0"/>
              <a:t>apical ectodermal ridge (AER)</a:t>
            </a:r>
            <a:r>
              <a:rPr lang="en-PH" dirty="0"/>
              <a:t>. </a:t>
            </a:r>
          </a:p>
          <a:p>
            <a:r>
              <a:rPr lang="en-PH" dirty="0"/>
              <a:t>The AER exerts an inductive influence on the core of mesenchymal cells to remain undifferentiated and to rapidly proliferate; this region is known as the </a:t>
            </a:r>
            <a:r>
              <a:rPr lang="en-PH" b="1" dirty="0"/>
              <a:t>progress zone</a:t>
            </a:r>
            <a:r>
              <a:rPr lang="en-PH" dirty="0"/>
              <a:t>. </a:t>
            </a:r>
          </a:p>
          <a:p>
            <a:r>
              <a:rPr lang="en-PH" dirty="0"/>
              <a:t>As the limbs continue to grow, cells farther from the influence of the AER begin to differentiate into cartilage and muscle. </a:t>
            </a:r>
          </a:p>
          <a:p>
            <a:r>
              <a:rPr lang="en-PH" dirty="0"/>
              <a:t>Development of the limbs thus proceed </a:t>
            </a:r>
            <a:r>
              <a:rPr lang="en-PH" dirty="0" err="1"/>
              <a:t>proximodistally</a:t>
            </a:r>
            <a:r>
              <a:rPr lang="en-PH" dirty="0"/>
              <a:t>.</a:t>
            </a:r>
          </a:p>
          <a:p>
            <a:endParaRPr lang="en-US" dirty="0"/>
          </a:p>
        </p:txBody>
      </p:sp>
      <p:sp>
        <p:nvSpPr>
          <p:cNvPr id="4" name="Rectangle 3">
            <a:extLst>
              <a:ext uri="{FF2B5EF4-FFF2-40B4-BE49-F238E27FC236}">
                <a16:creationId xmlns:a16="http://schemas.microsoft.com/office/drawing/2014/main" id="{64541E35-8F4D-8A41-8938-76B2CFCD5246}"/>
              </a:ext>
            </a:extLst>
          </p:cNvPr>
          <p:cNvSpPr/>
          <p:nvPr/>
        </p:nvSpPr>
        <p:spPr>
          <a:xfrm>
            <a:off x="10459557" y="6294939"/>
            <a:ext cx="1563761" cy="369332"/>
          </a:xfrm>
          <a:prstGeom prst="rect">
            <a:avLst/>
          </a:prstGeom>
        </p:spPr>
        <p:txBody>
          <a:bodyPr wrap="none">
            <a:spAutoFit/>
          </a:bodyPr>
          <a:lstStyle/>
          <a:p>
            <a:r>
              <a:rPr lang="en-US" dirty="0"/>
              <a:t>Danny Li, 2021</a:t>
            </a:r>
          </a:p>
        </p:txBody>
      </p:sp>
    </p:spTree>
    <p:extLst>
      <p:ext uri="{BB962C8B-B14F-4D97-AF65-F5344CB8AC3E}">
        <p14:creationId xmlns:p14="http://schemas.microsoft.com/office/powerpoint/2010/main" val="355842279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652954-23D1-0E44-9B13-05D7B7C89AA1}"/>
              </a:ext>
            </a:extLst>
          </p:cNvPr>
          <p:cNvSpPr>
            <a:spLocks noGrp="1"/>
          </p:cNvSpPr>
          <p:nvPr>
            <p:ph type="title"/>
          </p:nvPr>
        </p:nvSpPr>
        <p:spPr>
          <a:xfrm>
            <a:off x="838200" y="2103437"/>
            <a:ext cx="10515600" cy="1325563"/>
          </a:xfrm>
        </p:spPr>
        <p:txBody>
          <a:bodyPr/>
          <a:lstStyle/>
          <a:p>
            <a:pPr algn="ctr"/>
            <a:r>
              <a:rPr lang="en-US" b="1" dirty="0"/>
              <a:t>Skeletal Muscles</a:t>
            </a:r>
          </a:p>
        </p:txBody>
      </p:sp>
    </p:spTree>
    <p:extLst>
      <p:ext uri="{BB962C8B-B14F-4D97-AF65-F5344CB8AC3E}">
        <p14:creationId xmlns:p14="http://schemas.microsoft.com/office/powerpoint/2010/main" val="18049471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Figure 14.2. Gastrulation and neurulation in the chick embryo, focusing on the mesodermal component.">
            <a:extLst>
              <a:ext uri="{FF2B5EF4-FFF2-40B4-BE49-F238E27FC236}">
                <a16:creationId xmlns:a16="http://schemas.microsoft.com/office/drawing/2014/main" id="{A946DFA7-0412-3341-871A-FA033BDB119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168650" y="857250"/>
            <a:ext cx="5854700" cy="5143500"/>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a:extLst>
              <a:ext uri="{FF2B5EF4-FFF2-40B4-BE49-F238E27FC236}">
                <a16:creationId xmlns:a16="http://schemas.microsoft.com/office/drawing/2014/main" id="{127EC821-40DE-594C-B764-F122FFBA908C}"/>
              </a:ext>
            </a:extLst>
          </p:cNvPr>
          <p:cNvSpPr txBox="1"/>
          <p:nvPr/>
        </p:nvSpPr>
        <p:spPr>
          <a:xfrm>
            <a:off x="8090114" y="6292312"/>
            <a:ext cx="4101885" cy="646331"/>
          </a:xfrm>
          <a:prstGeom prst="rect">
            <a:avLst/>
          </a:prstGeom>
          <a:noFill/>
        </p:spPr>
        <p:txBody>
          <a:bodyPr wrap="square" rtlCol="0">
            <a:spAutoFit/>
          </a:bodyPr>
          <a:lstStyle/>
          <a:p>
            <a:r>
              <a:rPr lang="en-PH" dirty="0"/>
              <a:t>Developmental Biology. 6th edition. 2000</a:t>
            </a:r>
          </a:p>
          <a:p>
            <a:endParaRPr lang="en-US" dirty="0"/>
          </a:p>
        </p:txBody>
      </p:sp>
    </p:spTree>
    <p:extLst>
      <p:ext uri="{BB962C8B-B14F-4D97-AF65-F5344CB8AC3E}">
        <p14:creationId xmlns:p14="http://schemas.microsoft.com/office/powerpoint/2010/main" val="324225393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Figure 14.8. Myotome derivatives of the mouse embryo.">
            <a:extLst>
              <a:ext uri="{FF2B5EF4-FFF2-40B4-BE49-F238E27FC236}">
                <a16:creationId xmlns:a16="http://schemas.microsoft.com/office/drawing/2014/main" id="{8BBB9CFB-092E-6845-B23E-0B81CC4C37C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587750" y="1416050"/>
            <a:ext cx="5016500" cy="4025900"/>
          </a:xfrm>
          <a:prstGeom prst="rect">
            <a:avLst/>
          </a:prstGeom>
          <a:noFill/>
          <a:extLst>
            <a:ext uri="{909E8E84-426E-40DD-AFC4-6F175D3DCCD1}">
              <a14:hiddenFill xmlns:a14="http://schemas.microsoft.com/office/drawing/2010/main">
                <a:solidFill>
                  <a:srgbClr val="FFFFFF"/>
                </a:solidFill>
              </a14:hiddenFill>
            </a:ext>
          </a:extLst>
        </p:spPr>
      </p:pic>
      <p:sp>
        <p:nvSpPr>
          <p:cNvPr id="2" name="Rectangle 1">
            <a:extLst>
              <a:ext uri="{FF2B5EF4-FFF2-40B4-BE49-F238E27FC236}">
                <a16:creationId xmlns:a16="http://schemas.microsoft.com/office/drawing/2014/main" id="{3EB964FA-B2B0-7846-AD63-C1B75CDB19CB}"/>
              </a:ext>
            </a:extLst>
          </p:cNvPr>
          <p:cNvSpPr/>
          <p:nvPr/>
        </p:nvSpPr>
        <p:spPr>
          <a:xfrm>
            <a:off x="7987252" y="6488668"/>
            <a:ext cx="4059637" cy="369332"/>
          </a:xfrm>
          <a:prstGeom prst="rect">
            <a:avLst/>
          </a:prstGeom>
        </p:spPr>
        <p:txBody>
          <a:bodyPr wrap="none">
            <a:spAutoFit/>
          </a:bodyPr>
          <a:lstStyle/>
          <a:p>
            <a:r>
              <a:rPr lang="en-PH" dirty="0"/>
              <a:t>Developmental Biology. 6th edition. 2000</a:t>
            </a:r>
          </a:p>
        </p:txBody>
      </p:sp>
    </p:spTree>
    <p:extLst>
      <p:ext uri="{BB962C8B-B14F-4D97-AF65-F5344CB8AC3E}">
        <p14:creationId xmlns:p14="http://schemas.microsoft.com/office/powerpoint/2010/main" val="358882248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Figure 14.7. Diagram of a transverse section through the trunk of a chick embryo on days 2–4.">
            <a:extLst>
              <a:ext uri="{FF2B5EF4-FFF2-40B4-BE49-F238E27FC236}">
                <a16:creationId xmlns:a16="http://schemas.microsoft.com/office/drawing/2014/main" id="{7C2A5016-C370-0448-A69E-045489BA5F1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794250" y="0"/>
            <a:ext cx="2601913" cy="6858000"/>
          </a:xfrm>
          <a:prstGeom prst="rect">
            <a:avLst/>
          </a:prstGeom>
          <a:noFill/>
          <a:extLst>
            <a:ext uri="{909E8E84-426E-40DD-AFC4-6F175D3DCCD1}">
              <a14:hiddenFill xmlns:a14="http://schemas.microsoft.com/office/drawing/2010/main">
                <a:solidFill>
                  <a:srgbClr val="FFFFFF"/>
                </a:solidFill>
              </a14:hiddenFill>
            </a:ext>
          </a:extLst>
        </p:spPr>
      </p:pic>
      <p:sp>
        <p:nvSpPr>
          <p:cNvPr id="2" name="Rectangle 1">
            <a:extLst>
              <a:ext uri="{FF2B5EF4-FFF2-40B4-BE49-F238E27FC236}">
                <a16:creationId xmlns:a16="http://schemas.microsoft.com/office/drawing/2014/main" id="{DF04F407-CBF1-8241-9E7F-2E9EA8F491A2}"/>
              </a:ext>
            </a:extLst>
          </p:cNvPr>
          <p:cNvSpPr/>
          <p:nvPr/>
        </p:nvSpPr>
        <p:spPr>
          <a:xfrm>
            <a:off x="8132363" y="6488668"/>
            <a:ext cx="4059637" cy="369332"/>
          </a:xfrm>
          <a:prstGeom prst="rect">
            <a:avLst/>
          </a:prstGeom>
        </p:spPr>
        <p:txBody>
          <a:bodyPr wrap="none">
            <a:spAutoFit/>
          </a:bodyPr>
          <a:lstStyle/>
          <a:p>
            <a:r>
              <a:rPr lang="en-PH" dirty="0"/>
              <a:t>Developmental Biology. 6th edition. 2000</a:t>
            </a:r>
          </a:p>
        </p:txBody>
      </p:sp>
    </p:spTree>
    <p:extLst>
      <p:ext uri="{BB962C8B-B14F-4D97-AF65-F5344CB8AC3E}">
        <p14:creationId xmlns:p14="http://schemas.microsoft.com/office/powerpoint/2010/main" val="40951316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759A17-CD18-AC41-8182-0B0236584645}"/>
              </a:ext>
            </a:extLst>
          </p:cNvPr>
          <p:cNvSpPr>
            <a:spLocks noGrp="1"/>
          </p:cNvSpPr>
          <p:nvPr>
            <p:ph type="title"/>
          </p:nvPr>
        </p:nvSpPr>
        <p:spPr/>
        <p:txBody>
          <a:bodyPr>
            <a:normAutofit/>
          </a:bodyPr>
          <a:lstStyle/>
          <a:p>
            <a:pPr algn="ctr"/>
            <a:r>
              <a:rPr lang="en-PH" dirty="0"/>
              <a:t>Three Sources of the Musculoskeletal System </a:t>
            </a:r>
            <a:endParaRPr lang="en-US" dirty="0"/>
          </a:p>
        </p:txBody>
      </p:sp>
      <p:sp>
        <p:nvSpPr>
          <p:cNvPr id="3" name="Content Placeholder 2">
            <a:extLst>
              <a:ext uri="{FF2B5EF4-FFF2-40B4-BE49-F238E27FC236}">
                <a16:creationId xmlns:a16="http://schemas.microsoft.com/office/drawing/2014/main" id="{25BF3D77-CB34-CD49-967F-BD2EB144C90F}"/>
              </a:ext>
            </a:extLst>
          </p:cNvPr>
          <p:cNvSpPr>
            <a:spLocks noGrp="1"/>
          </p:cNvSpPr>
          <p:nvPr>
            <p:ph idx="1"/>
          </p:nvPr>
        </p:nvSpPr>
        <p:spPr/>
        <p:txBody>
          <a:bodyPr/>
          <a:lstStyle/>
          <a:p>
            <a:pPr lvl="0"/>
            <a:r>
              <a:rPr lang="en-PH" dirty="0"/>
              <a:t>the paraxial mesoderm</a:t>
            </a:r>
          </a:p>
          <a:p>
            <a:pPr lvl="0"/>
            <a:r>
              <a:rPr lang="en-PH" dirty="0"/>
              <a:t>the parietal layer of the lateral plate mesoderm</a:t>
            </a:r>
          </a:p>
          <a:p>
            <a:pPr lvl="0"/>
            <a:r>
              <a:rPr lang="en-PH" dirty="0"/>
              <a:t>the neural crest cells</a:t>
            </a:r>
          </a:p>
          <a:p>
            <a:endParaRPr lang="en-US" dirty="0"/>
          </a:p>
        </p:txBody>
      </p:sp>
    </p:spTree>
    <p:extLst>
      <p:ext uri="{BB962C8B-B14F-4D97-AF65-F5344CB8AC3E}">
        <p14:creationId xmlns:p14="http://schemas.microsoft.com/office/powerpoint/2010/main" val="134927756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BED81841-DE26-A544-988B-F3350EF00FE7}"/>
              </a:ext>
            </a:extLst>
          </p:cNvPr>
          <p:cNvSpPr>
            <a:spLocks noGrp="1"/>
          </p:cNvSpPr>
          <p:nvPr>
            <p:ph type="title"/>
          </p:nvPr>
        </p:nvSpPr>
        <p:spPr>
          <a:xfrm>
            <a:off x="838200" y="1883959"/>
            <a:ext cx="10515600" cy="1325563"/>
          </a:xfrm>
        </p:spPr>
        <p:txBody>
          <a:bodyPr/>
          <a:lstStyle/>
          <a:p>
            <a:pPr algn="ctr"/>
            <a:r>
              <a:rPr lang="en-US" b="1" dirty="0"/>
              <a:t>Malformations</a:t>
            </a:r>
          </a:p>
        </p:txBody>
      </p:sp>
    </p:spTree>
    <p:extLst>
      <p:ext uri="{BB962C8B-B14F-4D97-AF65-F5344CB8AC3E}">
        <p14:creationId xmlns:p14="http://schemas.microsoft.com/office/powerpoint/2010/main" val="369567641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E4927BDA-4826-5C4A-9235-E001DBA06507}"/>
              </a:ext>
            </a:extLst>
          </p:cNvPr>
          <p:cNvSpPr>
            <a:spLocks noGrp="1"/>
          </p:cNvSpPr>
          <p:nvPr>
            <p:ph type="title"/>
          </p:nvPr>
        </p:nvSpPr>
        <p:spPr/>
        <p:txBody>
          <a:bodyPr/>
          <a:lstStyle/>
          <a:p>
            <a:pPr algn="ctr"/>
            <a:r>
              <a:rPr lang="en-PH" b="1" dirty="0"/>
              <a:t>Skull malformations</a:t>
            </a:r>
            <a:endParaRPr lang="en-US" dirty="0"/>
          </a:p>
        </p:txBody>
      </p:sp>
      <p:sp>
        <p:nvSpPr>
          <p:cNvPr id="4" name="Content Placeholder 3">
            <a:extLst>
              <a:ext uri="{FF2B5EF4-FFF2-40B4-BE49-F238E27FC236}">
                <a16:creationId xmlns:a16="http://schemas.microsoft.com/office/drawing/2014/main" id="{3F4BAD3D-E1EC-DB4A-8432-E4BA5F9C96AE}"/>
              </a:ext>
            </a:extLst>
          </p:cNvPr>
          <p:cNvSpPr>
            <a:spLocks noGrp="1"/>
          </p:cNvSpPr>
          <p:nvPr>
            <p:ph idx="1"/>
          </p:nvPr>
        </p:nvSpPr>
        <p:spPr/>
        <p:txBody>
          <a:bodyPr>
            <a:normAutofit lnSpcReduction="10000"/>
          </a:bodyPr>
          <a:lstStyle/>
          <a:p>
            <a:r>
              <a:rPr lang="en-PH" dirty="0"/>
              <a:t> Include cranioschisis and craniosynostosis. </a:t>
            </a:r>
          </a:p>
          <a:p>
            <a:r>
              <a:rPr lang="en-PH" b="1" dirty="0"/>
              <a:t>Cranioschisis</a:t>
            </a:r>
            <a:r>
              <a:rPr lang="en-PH" dirty="0"/>
              <a:t> involves the failure of the cranial vault to form, thus exposing the brain tissue to amniotic fluid, resulting in anencephaly. </a:t>
            </a:r>
          </a:p>
          <a:p>
            <a:r>
              <a:rPr lang="en-PH" b="1" dirty="0"/>
              <a:t>Craniosynostosis</a:t>
            </a:r>
            <a:r>
              <a:rPr lang="en-PH" dirty="0"/>
              <a:t> involves the premature closure of one or more sutures of the skull. </a:t>
            </a:r>
          </a:p>
          <a:p>
            <a:r>
              <a:rPr lang="en-PH" dirty="0"/>
              <a:t>Premature closure of the sagittal suture can result in a long and narrow skull due to frontal and occipital expansions. </a:t>
            </a:r>
          </a:p>
          <a:p>
            <a:r>
              <a:rPr lang="en-PH" dirty="0"/>
              <a:t>Premature closure of the coronal suture can result in a short skull. </a:t>
            </a:r>
          </a:p>
          <a:p>
            <a:r>
              <a:rPr lang="en-PH" dirty="0"/>
              <a:t>As such, premature unilateral closure of sutures can result in an asymmetrical skull.</a:t>
            </a:r>
          </a:p>
          <a:p>
            <a:endParaRPr lang="en-US" dirty="0"/>
          </a:p>
        </p:txBody>
      </p:sp>
      <p:sp>
        <p:nvSpPr>
          <p:cNvPr id="5" name="Rectangle 4">
            <a:extLst>
              <a:ext uri="{FF2B5EF4-FFF2-40B4-BE49-F238E27FC236}">
                <a16:creationId xmlns:a16="http://schemas.microsoft.com/office/drawing/2014/main" id="{BF395BE3-2626-5244-B088-5D420B13EF9E}"/>
              </a:ext>
            </a:extLst>
          </p:cNvPr>
          <p:cNvSpPr/>
          <p:nvPr/>
        </p:nvSpPr>
        <p:spPr>
          <a:xfrm>
            <a:off x="10571919" y="6488668"/>
            <a:ext cx="1563761" cy="369332"/>
          </a:xfrm>
          <a:prstGeom prst="rect">
            <a:avLst/>
          </a:prstGeom>
        </p:spPr>
        <p:txBody>
          <a:bodyPr wrap="none">
            <a:spAutoFit/>
          </a:bodyPr>
          <a:lstStyle/>
          <a:p>
            <a:r>
              <a:rPr lang="en-US" dirty="0"/>
              <a:t>Danny Li, 2021</a:t>
            </a:r>
          </a:p>
        </p:txBody>
      </p:sp>
    </p:spTree>
    <p:extLst>
      <p:ext uri="{BB962C8B-B14F-4D97-AF65-F5344CB8AC3E}">
        <p14:creationId xmlns:p14="http://schemas.microsoft.com/office/powerpoint/2010/main" val="80499148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667F45-39B1-9A42-8613-D5E8F343CB67}"/>
              </a:ext>
            </a:extLst>
          </p:cNvPr>
          <p:cNvSpPr>
            <a:spLocks noGrp="1"/>
          </p:cNvSpPr>
          <p:nvPr>
            <p:ph type="title"/>
          </p:nvPr>
        </p:nvSpPr>
        <p:spPr/>
        <p:txBody>
          <a:bodyPr>
            <a:normAutofit/>
          </a:bodyPr>
          <a:lstStyle/>
          <a:p>
            <a:pPr algn="ctr"/>
            <a:r>
              <a:rPr lang="en-PH" b="1" dirty="0"/>
              <a:t>Vertebral malformations</a:t>
            </a:r>
            <a:endParaRPr lang="en-US" dirty="0"/>
          </a:p>
        </p:txBody>
      </p:sp>
      <p:sp>
        <p:nvSpPr>
          <p:cNvPr id="3" name="Content Placeholder 2">
            <a:extLst>
              <a:ext uri="{FF2B5EF4-FFF2-40B4-BE49-F238E27FC236}">
                <a16:creationId xmlns:a16="http://schemas.microsoft.com/office/drawing/2014/main" id="{6ED3758C-E5F0-5646-ADF3-6B2143367AFD}"/>
              </a:ext>
            </a:extLst>
          </p:cNvPr>
          <p:cNvSpPr>
            <a:spLocks noGrp="1"/>
          </p:cNvSpPr>
          <p:nvPr>
            <p:ph idx="1"/>
          </p:nvPr>
        </p:nvSpPr>
        <p:spPr/>
        <p:txBody>
          <a:bodyPr/>
          <a:lstStyle/>
          <a:p>
            <a:r>
              <a:rPr lang="en-PH" dirty="0"/>
              <a:t>Include Klippel-Feil sequence and spina bifida. </a:t>
            </a:r>
          </a:p>
          <a:p>
            <a:r>
              <a:rPr lang="en-PH" b="1" dirty="0"/>
              <a:t>Klippel-Feil syndrome</a:t>
            </a:r>
            <a:r>
              <a:rPr lang="en-PH" dirty="0"/>
              <a:t> involves the fusion of cervical vertebrae, which results in reduced mobility, short neck, and low hairline. </a:t>
            </a:r>
          </a:p>
          <a:p>
            <a:r>
              <a:rPr lang="en-PH" b="1" dirty="0"/>
              <a:t>Spina bifida</a:t>
            </a:r>
            <a:r>
              <a:rPr lang="en-PH" dirty="0"/>
              <a:t> involves the failure of vertebral arches to fuse, thus generally exposing the </a:t>
            </a:r>
            <a:r>
              <a:rPr lang="en-PH" u="sng" dirty="0">
                <a:hlinkClick r:id="rId2"/>
              </a:rPr>
              <a:t>spinal cord</a:t>
            </a:r>
            <a:r>
              <a:rPr lang="en-PH" dirty="0"/>
              <a:t> in the sacral region. </a:t>
            </a:r>
          </a:p>
          <a:p>
            <a:r>
              <a:rPr lang="en-PH" dirty="0"/>
              <a:t>In spina bifida occulta, there are minimal neurological deficits; the spinal cord is intact and is covered by skin. </a:t>
            </a:r>
          </a:p>
          <a:p>
            <a:r>
              <a:rPr lang="en-PH" dirty="0"/>
              <a:t>In spina bifida cystica, the meninges and/or the neural tissue protrude through the skin at the sacral region to form a cyst-like sac.</a:t>
            </a:r>
          </a:p>
          <a:p>
            <a:endParaRPr lang="en-US" dirty="0"/>
          </a:p>
        </p:txBody>
      </p:sp>
      <p:sp>
        <p:nvSpPr>
          <p:cNvPr id="4" name="Rectangle 3">
            <a:extLst>
              <a:ext uri="{FF2B5EF4-FFF2-40B4-BE49-F238E27FC236}">
                <a16:creationId xmlns:a16="http://schemas.microsoft.com/office/drawing/2014/main" id="{F15195B4-3E71-A541-AF47-F56539D2C2EF}"/>
              </a:ext>
            </a:extLst>
          </p:cNvPr>
          <p:cNvSpPr/>
          <p:nvPr/>
        </p:nvSpPr>
        <p:spPr>
          <a:xfrm>
            <a:off x="10571919" y="6311900"/>
            <a:ext cx="1563761" cy="369332"/>
          </a:xfrm>
          <a:prstGeom prst="rect">
            <a:avLst/>
          </a:prstGeom>
        </p:spPr>
        <p:txBody>
          <a:bodyPr wrap="none">
            <a:spAutoFit/>
          </a:bodyPr>
          <a:lstStyle/>
          <a:p>
            <a:r>
              <a:rPr lang="en-US" dirty="0"/>
              <a:t>Danny Li, 2021</a:t>
            </a:r>
          </a:p>
        </p:txBody>
      </p:sp>
    </p:spTree>
    <p:extLst>
      <p:ext uri="{BB962C8B-B14F-4D97-AF65-F5344CB8AC3E}">
        <p14:creationId xmlns:p14="http://schemas.microsoft.com/office/powerpoint/2010/main" val="68989267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99BE0B-0D3E-3440-8886-E32A1A8353EF}"/>
              </a:ext>
            </a:extLst>
          </p:cNvPr>
          <p:cNvSpPr>
            <a:spLocks noGrp="1"/>
          </p:cNvSpPr>
          <p:nvPr>
            <p:ph type="title"/>
          </p:nvPr>
        </p:nvSpPr>
        <p:spPr/>
        <p:txBody>
          <a:bodyPr>
            <a:normAutofit/>
          </a:bodyPr>
          <a:lstStyle/>
          <a:p>
            <a:pPr algn="ctr"/>
            <a:r>
              <a:rPr lang="en-PH" b="1" dirty="0"/>
              <a:t>Rib malformations</a:t>
            </a:r>
            <a:endParaRPr lang="en-US" dirty="0"/>
          </a:p>
        </p:txBody>
      </p:sp>
      <p:sp>
        <p:nvSpPr>
          <p:cNvPr id="3" name="Content Placeholder 2">
            <a:extLst>
              <a:ext uri="{FF2B5EF4-FFF2-40B4-BE49-F238E27FC236}">
                <a16:creationId xmlns:a16="http://schemas.microsoft.com/office/drawing/2014/main" id="{F1503ADF-24F0-D342-8A2C-759D40779C29}"/>
              </a:ext>
            </a:extLst>
          </p:cNvPr>
          <p:cNvSpPr>
            <a:spLocks noGrp="1"/>
          </p:cNvSpPr>
          <p:nvPr>
            <p:ph idx="1"/>
          </p:nvPr>
        </p:nvSpPr>
        <p:spPr/>
        <p:txBody>
          <a:bodyPr/>
          <a:lstStyle/>
          <a:p>
            <a:r>
              <a:rPr lang="en-PH" dirty="0"/>
              <a:t>Include accessory ribs and fused ribs. </a:t>
            </a:r>
          </a:p>
          <a:p>
            <a:r>
              <a:rPr lang="en-PH" b="1" dirty="0"/>
              <a:t>Accessory ribs</a:t>
            </a:r>
            <a:r>
              <a:rPr lang="en-PH" dirty="0"/>
              <a:t> are usually rudimentary and unilateral or bilateral; they develop from the costal processes of cervical or lumbar vertebrae. </a:t>
            </a:r>
          </a:p>
          <a:p>
            <a:r>
              <a:rPr lang="en-PH" dirty="0"/>
              <a:t>Cervical ribs are usually attached to the seventh cervical vertebrae. Lumbar ribs are usually clinically insignificant, whereas cervical ribs may impinge on the </a:t>
            </a:r>
            <a:r>
              <a:rPr lang="en-PH" u="sng" dirty="0">
                <a:hlinkClick r:id="rId2"/>
              </a:rPr>
              <a:t>brachial plexus</a:t>
            </a:r>
            <a:r>
              <a:rPr lang="en-PH" dirty="0"/>
              <a:t> or subclavian vessels, resulting in varying degrees of anesthesia of the upper limbs. </a:t>
            </a:r>
          </a:p>
          <a:p>
            <a:r>
              <a:rPr lang="en-PH" b="1" dirty="0"/>
              <a:t>Fused ribs</a:t>
            </a:r>
            <a:r>
              <a:rPr lang="en-PH" dirty="0"/>
              <a:t> occur posteriorly when two or more ribs arise from a single vertebra </a:t>
            </a:r>
            <a:endParaRPr lang="en-US" dirty="0"/>
          </a:p>
        </p:txBody>
      </p:sp>
      <p:sp>
        <p:nvSpPr>
          <p:cNvPr id="4" name="Rectangle 3">
            <a:extLst>
              <a:ext uri="{FF2B5EF4-FFF2-40B4-BE49-F238E27FC236}">
                <a16:creationId xmlns:a16="http://schemas.microsoft.com/office/drawing/2014/main" id="{4B5A0D04-D386-714B-84CC-86735635703B}"/>
              </a:ext>
            </a:extLst>
          </p:cNvPr>
          <p:cNvSpPr/>
          <p:nvPr/>
        </p:nvSpPr>
        <p:spPr>
          <a:xfrm>
            <a:off x="10335570" y="6488668"/>
            <a:ext cx="1563761" cy="369332"/>
          </a:xfrm>
          <a:prstGeom prst="rect">
            <a:avLst/>
          </a:prstGeom>
        </p:spPr>
        <p:txBody>
          <a:bodyPr wrap="none">
            <a:spAutoFit/>
          </a:bodyPr>
          <a:lstStyle/>
          <a:p>
            <a:r>
              <a:rPr lang="en-US" dirty="0"/>
              <a:t>Danny Li, 2021</a:t>
            </a:r>
          </a:p>
        </p:txBody>
      </p:sp>
    </p:spTree>
    <p:extLst>
      <p:ext uri="{BB962C8B-B14F-4D97-AF65-F5344CB8AC3E}">
        <p14:creationId xmlns:p14="http://schemas.microsoft.com/office/powerpoint/2010/main" val="294713151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5C59B6-AA74-DD42-8C91-6072AC6DB848}"/>
              </a:ext>
            </a:extLst>
          </p:cNvPr>
          <p:cNvSpPr>
            <a:spLocks noGrp="1"/>
          </p:cNvSpPr>
          <p:nvPr>
            <p:ph type="title"/>
          </p:nvPr>
        </p:nvSpPr>
        <p:spPr/>
        <p:txBody>
          <a:bodyPr/>
          <a:lstStyle/>
          <a:p>
            <a:pPr algn="ctr"/>
            <a:r>
              <a:rPr lang="en-PH" b="1" dirty="0"/>
              <a:t>Sternal malformations</a:t>
            </a:r>
            <a:endParaRPr lang="en-US" dirty="0"/>
          </a:p>
        </p:txBody>
      </p:sp>
      <p:sp>
        <p:nvSpPr>
          <p:cNvPr id="3" name="Content Placeholder 2">
            <a:extLst>
              <a:ext uri="{FF2B5EF4-FFF2-40B4-BE49-F238E27FC236}">
                <a16:creationId xmlns:a16="http://schemas.microsoft.com/office/drawing/2014/main" id="{E44AC5C0-896C-CC47-AF8A-C59375421B46}"/>
              </a:ext>
            </a:extLst>
          </p:cNvPr>
          <p:cNvSpPr>
            <a:spLocks noGrp="1"/>
          </p:cNvSpPr>
          <p:nvPr>
            <p:ph idx="1"/>
          </p:nvPr>
        </p:nvSpPr>
        <p:spPr/>
        <p:txBody>
          <a:bodyPr>
            <a:normAutofit lnSpcReduction="10000"/>
          </a:bodyPr>
          <a:lstStyle/>
          <a:p>
            <a:r>
              <a:rPr lang="en-PH" dirty="0"/>
              <a:t>Include cleft sternum, pectus excavatum, and pectus carinatum. </a:t>
            </a:r>
          </a:p>
          <a:p>
            <a:r>
              <a:rPr lang="en-PH" b="1" dirty="0"/>
              <a:t>Cleft sternum</a:t>
            </a:r>
            <a:r>
              <a:rPr lang="en-PH" dirty="0"/>
              <a:t> is the result of a complete or partial midline fusion of the sternal bars. </a:t>
            </a:r>
            <a:r>
              <a:rPr lang="en-PH" u="sng" dirty="0">
                <a:hlinkClick r:id="rId2"/>
              </a:rPr>
              <a:t>The heart</a:t>
            </a:r>
            <a:r>
              <a:rPr lang="en-PH" dirty="0"/>
              <a:t> and its major vessels are covered only by skin and soft tissue and thus are unprotected. </a:t>
            </a:r>
          </a:p>
          <a:p>
            <a:r>
              <a:rPr lang="en-PH" b="1" dirty="0"/>
              <a:t>Pectus excavatum</a:t>
            </a:r>
            <a:r>
              <a:rPr lang="en-PH" dirty="0"/>
              <a:t> (hollow chest) involves a concave depression of the sternum. </a:t>
            </a:r>
          </a:p>
          <a:p>
            <a:r>
              <a:rPr lang="en-PH" b="1" dirty="0"/>
              <a:t>Pectus carinatum</a:t>
            </a:r>
            <a:r>
              <a:rPr lang="en-PH" dirty="0"/>
              <a:t> (keel-shaped chest) involves an anterior projecting sternum. </a:t>
            </a:r>
          </a:p>
          <a:p>
            <a:r>
              <a:rPr lang="en-PH" dirty="0"/>
              <a:t>Both congenital deformities are often asymptomatic, but may impair cardiac and respiratory function depending on the severity.</a:t>
            </a:r>
          </a:p>
          <a:p>
            <a:endParaRPr lang="en-US" dirty="0"/>
          </a:p>
        </p:txBody>
      </p:sp>
      <p:sp>
        <p:nvSpPr>
          <p:cNvPr id="4" name="Rectangle 3">
            <a:extLst>
              <a:ext uri="{FF2B5EF4-FFF2-40B4-BE49-F238E27FC236}">
                <a16:creationId xmlns:a16="http://schemas.microsoft.com/office/drawing/2014/main" id="{CDF8F012-DEA1-7641-AA39-BEACD0DEA0A4}"/>
              </a:ext>
            </a:extLst>
          </p:cNvPr>
          <p:cNvSpPr/>
          <p:nvPr/>
        </p:nvSpPr>
        <p:spPr>
          <a:xfrm>
            <a:off x="10571919" y="6488668"/>
            <a:ext cx="1563761" cy="369332"/>
          </a:xfrm>
          <a:prstGeom prst="rect">
            <a:avLst/>
          </a:prstGeom>
        </p:spPr>
        <p:txBody>
          <a:bodyPr wrap="none">
            <a:spAutoFit/>
          </a:bodyPr>
          <a:lstStyle/>
          <a:p>
            <a:r>
              <a:rPr lang="en-US" dirty="0"/>
              <a:t>Danny Li, 2021</a:t>
            </a:r>
          </a:p>
        </p:txBody>
      </p:sp>
    </p:spTree>
    <p:extLst>
      <p:ext uri="{BB962C8B-B14F-4D97-AF65-F5344CB8AC3E}">
        <p14:creationId xmlns:p14="http://schemas.microsoft.com/office/powerpoint/2010/main" val="33089912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AC99DA-EFF8-5C41-93A4-9F919B614E82}"/>
              </a:ext>
            </a:extLst>
          </p:cNvPr>
          <p:cNvSpPr>
            <a:spLocks noGrp="1"/>
          </p:cNvSpPr>
          <p:nvPr>
            <p:ph type="title"/>
          </p:nvPr>
        </p:nvSpPr>
        <p:spPr/>
        <p:txBody>
          <a:bodyPr/>
          <a:lstStyle/>
          <a:p>
            <a:pPr algn="ctr"/>
            <a:r>
              <a:rPr lang="en-PH" b="1" dirty="0"/>
              <a:t>Limb malformations</a:t>
            </a:r>
            <a:endParaRPr lang="en-US" dirty="0"/>
          </a:p>
        </p:txBody>
      </p:sp>
      <p:sp>
        <p:nvSpPr>
          <p:cNvPr id="3" name="Content Placeholder 2">
            <a:extLst>
              <a:ext uri="{FF2B5EF4-FFF2-40B4-BE49-F238E27FC236}">
                <a16:creationId xmlns:a16="http://schemas.microsoft.com/office/drawing/2014/main" id="{E3CC7CCD-0877-E342-B8E6-F07C1164556D}"/>
              </a:ext>
            </a:extLst>
          </p:cNvPr>
          <p:cNvSpPr>
            <a:spLocks noGrp="1"/>
          </p:cNvSpPr>
          <p:nvPr>
            <p:ph idx="1"/>
          </p:nvPr>
        </p:nvSpPr>
        <p:spPr/>
        <p:txBody>
          <a:bodyPr>
            <a:normAutofit fontScale="77500" lnSpcReduction="20000"/>
          </a:bodyPr>
          <a:lstStyle/>
          <a:p>
            <a:r>
              <a:rPr lang="en-PH" dirty="0"/>
              <a:t>Malformations of the limbs vary greatly and can include defects in the entirety of the limb, the </a:t>
            </a:r>
            <a:r>
              <a:rPr lang="en-PH" u="sng" dirty="0">
                <a:hlinkClick r:id="rId3"/>
              </a:rPr>
              <a:t>hand</a:t>
            </a:r>
            <a:r>
              <a:rPr lang="en-PH" dirty="0"/>
              <a:t> or the </a:t>
            </a:r>
            <a:r>
              <a:rPr lang="en-PH" u="sng" dirty="0">
                <a:hlinkClick r:id="rId4"/>
              </a:rPr>
              <a:t>foot</a:t>
            </a:r>
            <a:r>
              <a:rPr lang="en-PH" dirty="0"/>
              <a:t>, and the digits. Malformation of the entire limbs include </a:t>
            </a:r>
            <a:r>
              <a:rPr lang="en-PH" dirty="0" err="1"/>
              <a:t>amelia</a:t>
            </a:r>
            <a:r>
              <a:rPr lang="en-PH" dirty="0"/>
              <a:t>, meromelia, phocomelia, and </a:t>
            </a:r>
            <a:r>
              <a:rPr lang="en-PH" dirty="0" err="1"/>
              <a:t>micromelia</a:t>
            </a:r>
            <a:r>
              <a:rPr lang="en-PH" dirty="0"/>
              <a:t>. </a:t>
            </a:r>
            <a:r>
              <a:rPr lang="en-PH" b="1" dirty="0"/>
              <a:t>Amelia</a:t>
            </a:r>
            <a:r>
              <a:rPr lang="en-PH" dirty="0"/>
              <a:t> (no limb) involves the complete absence of one or more limbs, whereas </a:t>
            </a:r>
            <a:r>
              <a:rPr lang="en-PH" b="1" dirty="0"/>
              <a:t>meromelia</a:t>
            </a:r>
            <a:r>
              <a:rPr lang="en-PH" dirty="0"/>
              <a:t> (part limb) involves a partial absence. </a:t>
            </a:r>
            <a:r>
              <a:rPr lang="en-PH" b="1" dirty="0"/>
              <a:t>Phocomelia</a:t>
            </a:r>
            <a:r>
              <a:rPr lang="en-PH" dirty="0"/>
              <a:t> (seal limb) involves the absence of long bones, resulting in rudimentary hands and feet attached to the trunk and </a:t>
            </a:r>
            <a:r>
              <a:rPr lang="en-PH" u="sng" dirty="0">
                <a:hlinkClick r:id="rId5"/>
              </a:rPr>
              <a:t>pelvis</a:t>
            </a:r>
            <a:r>
              <a:rPr lang="en-PH" dirty="0"/>
              <a:t>. </a:t>
            </a:r>
            <a:r>
              <a:rPr lang="en-PH" b="1" dirty="0" err="1"/>
              <a:t>Micromelia</a:t>
            </a:r>
            <a:r>
              <a:rPr lang="en-PH" dirty="0"/>
              <a:t> involves abnormally small limbs.</a:t>
            </a:r>
          </a:p>
          <a:p>
            <a:r>
              <a:rPr lang="en-PH" dirty="0"/>
              <a:t>Malformation of the hands and feet is known as </a:t>
            </a:r>
            <a:r>
              <a:rPr lang="en-PH" b="1" dirty="0"/>
              <a:t>cleft hand</a:t>
            </a:r>
            <a:r>
              <a:rPr lang="en-PH" dirty="0"/>
              <a:t> and</a:t>
            </a:r>
            <a:r>
              <a:rPr lang="en-PH" b="1" dirty="0"/>
              <a:t> cleft foot</a:t>
            </a:r>
            <a:r>
              <a:rPr lang="en-PH" dirty="0"/>
              <a:t>, which consist of an abnormal cleft between the second and fourth metacarpal or metatarsal bones and soft tissues. The third phalangeal and </a:t>
            </a:r>
            <a:r>
              <a:rPr lang="en-PH" u="sng" dirty="0">
                <a:hlinkClick r:id="rId6"/>
              </a:rPr>
              <a:t>metacarpal</a:t>
            </a:r>
            <a:r>
              <a:rPr lang="en-PH" dirty="0"/>
              <a:t> or metatarsal bones are almost always absent, resulting in the possible fusion of the adjacent digits.</a:t>
            </a:r>
          </a:p>
          <a:p>
            <a:r>
              <a:rPr lang="en-PH" dirty="0"/>
              <a:t>Malformations of digits include brachydactyly, syndactyly, polydactyly, and ectrodactyly. </a:t>
            </a:r>
            <a:r>
              <a:rPr lang="en-PH" b="1" dirty="0"/>
              <a:t>Brachydactyly</a:t>
            </a:r>
            <a:r>
              <a:rPr lang="en-PH" dirty="0"/>
              <a:t> involves shortened digits. </a:t>
            </a:r>
            <a:r>
              <a:rPr lang="en-PH" b="1" dirty="0"/>
              <a:t>Syndactyly</a:t>
            </a:r>
            <a:r>
              <a:rPr lang="en-PH" dirty="0"/>
              <a:t> involves the fusion of two or more digits. </a:t>
            </a:r>
            <a:r>
              <a:rPr lang="en-PH" b="1" dirty="0"/>
              <a:t>Polydactyly</a:t>
            </a:r>
            <a:r>
              <a:rPr lang="en-PH" dirty="0"/>
              <a:t> involves the presence of extra digits. </a:t>
            </a:r>
            <a:r>
              <a:rPr lang="en-PH" b="1" dirty="0"/>
              <a:t>Ectrodactyly</a:t>
            </a:r>
            <a:r>
              <a:rPr lang="en-PH" dirty="0"/>
              <a:t> involves the absence of a digit.</a:t>
            </a:r>
          </a:p>
          <a:p>
            <a:endParaRPr lang="en-US" dirty="0"/>
          </a:p>
        </p:txBody>
      </p:sp>
      <p:sp>
        <p:nvSpPr>
          <p:cNvPr id="4" name="Rectangle 3">
            <a:extLst>
              <a:ext uri="{FF2B5EF4-FFF2-40B4-BE49-F238E27FC236}">
                <a16:creationId xmlns:a16="http://schemas.microsoft.com/office/drawing/2014/main" id="{E120AF48-3FFF-C048-B3EE-17D8287FF4FE}"/>
              </a:ext>
            </a:extLst>
          </p:cNvPr>
          <p:cNvSpPr/>
          <p:nvPr/>
        </p:nvSpPr>
        <p:spPr>
          <a:xfrm>
            <a:off x="10571919" y="6488668"/>
            <a:ext cx="1563761" cy="369332"/>
          </a:xfrm>
          <a:prstGeom prst="rect">
            <a:avLst/>
          </a:prstGeom>
        </p:spPr>
        <p:txBody>
          <a:bodyPr wrap="none">
            <a:spAutoFit/>
          </a:bodyPr>
          <a:lstStyle/>
          <a:p>
            <a:r>
              <a:rPr lang="en-US" dirty="0"/>
              <a:t>Danny Li, 2021</a:t>
            </a:r>
          </a:p>
        </p:txBody>
      </p:sp>
    </p:spTree>
    <p:extLst>
      <p:ext uri="{BB962C8B-B14F-4D97-AF65-F5344CB8AC3E}">
        <p14:creationId xmlns:p14="http://schemas.microsoft.com/office/powerpoint/2010/main" val="83010259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10E4CC-E3B3-9146-86C1-39048093F8B5}"/>
              </a:ext>
            </a:extLst>
          </p:cNvPr>
          <p:cNvSpPr>
            <a:spLocks noGrp="1"/>
          </p:cNvSpPr>
          <p:nvPr>
            <p:ph type="title"/>
          </p:nvPr>
        </p:nvSpPr>
        <p:spPr/>
        <p:txBody>
          <a:bodyPr/>
          <a:lstStyle/>
          <a:p>
            <a:pPr algn="ctr"/>
            <a:r>
              <a:rPr lang="en-PH" b="1" dirty="0"/>
              <a:t>Skeletal muscle malformations</a:t>
            </a:r>
            <a:endParaRPr lang="en-US" dirty="0"/>
          </a:p>
        </p:txBody>
      </p:sp>
      <p:sp>
        <p:nvSpPr>
          <p:cNvPr id="3" name="Content Placeholder 2">
            <a:extLst>
              <a:ext uri="{FF2B5EF4-FFF2-40B4-BE49-F238E27FC236}">
                <a16:creationId xmlns:a16="http://schemas.microsoft.com/office/drawing/2014/main" id="{A76E0979-2DE9-BF42-86AD-6208A69E204F}"/>
              </a:ext>
            </a:extLst>
          </p:cNvPr>
          <p:cNvSpPr>
            <a:spLocks noGrp="1"/>
          </p:cNvSpPr>
          <p:nvPr>
            <p:ph idx="1"/>
          </p:nvPr>
        </p:nvSpPr>
        <p:spPr/>
        <p:txBody>
          <a:bodyPr>
            <a:normAutofit/>
          </a:bodyPr>
          <a:lstStyle/>
          <a:p>
            <a:r>
              <a:rPr lang="en-PH" dirty="0"/>
              <a:t>Malformations of skeletal muscle can result in certain conditions such as Poland sequence, prune belly syndrome and muscular dystrophy. </a:t>
            </a:r>
          </a:p>
          <a:p>
            <a:r>
              <a:rPr lang="en-PH" b="1" dirty="0"/>
              <a:t>Poland sequence</a:t>
            </a:r>
            <a:r>
              <a:rPr lang="en-PH" dirty="0"/>
              <a:t> involves the absence of the pectoralis minor, partial absence of the pectoralis major, the absence or displacement of the nipple and areola, and the accompanying presence of digital defects. </a:t>
            </a:r>
          </a:p>
          <a:p>
            <a:r>
              <a:rPr lang="en-PH" b="1" dirty="0"/>
              <a:t>Prune belly syndrome</a:t>
            </a:r>
            <a:r>
              <a:rPr lang="en-PH" dirty="0"/>
              <a:t> involves the partial or complete absence of abdominal muscles; this results with a very thin abdominal wall, making the internal organs visible and easy to palpate. </a:t>
            </a:r>
          </a:p>
          <a:p>
            <a:r>
              <a:rPr lang="en-PH" b="1" dirty="0"/>
              <a:t>Muscular dystrophy</a:t>
            </a:r>
            <a:r>
              <a:rPr lang="en-PH" dirty="0"/>
              <a:t> involves a group of inherited muscle diseases that cause progressive muscular atrophy and weakness.</a:t>
            </a:r>
          </a:p>
          <a:p>
            <a:endParaRPr lang="en-US" dirty="0"/>
          </a:p>
        </p:txBody>
      </p:sp>
      <p:sp>
        <p:nvSpPr>
          <p:cNvPr id="4" name="Rectangle 3">
            <a:extLst>
              <a:ext uri="{FF2B5EF4-FFF2-40B4-BE49-F238E27FC236}">
                <a16:creationId xmlns:a16="http://schemas.microsoft.com/office/drawing/2014/main" id="{5ACC6938-AB9E-364A-A591-8678ED130F38}"/>
              </a:ext>
            </a:extLst>
          </p:cNvPr>
          <p:cNvSpPr/>
          <p:nvPr/>
        </p:nvSpPr>
        <p:spPr>
          <a:xfrm>
            <a:off x="10628239" y="6492875"/>
            <a:ext cx="1563761" cy="369332"/>
          </a:xfrm>
          <a:prstGeom prst="rect">
            <a:avLst/>
          </a:prstGeom>
        </p:spPr>
        <p:txBody>
          <a:bodyPr wrap="none">
            <a:spAutoFit/>
          </a:bodyPr>
          <a:lstStyle/>
          <a:p>
            <a:r>
              <a:rPr lang="en-US" dirty="0"/>
              <a:t>Danny Li, 2021</a:t>
            </a:r>
          </a:p>
        </p:txBody>
      </p:sp>
    </p:spTree>
    <p:extLst>
      <p:ext uri="{BB962C8B-B14F-4D97-AF65-F5344CB8AC3E}">
        <p14:creationId xmlns:p14="http://schemas.microsoft.com/office/powerpoint/2010/main" val="295205309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C38D6183-B7DB-3A48-80F1-EDF36AAFD7F5}"/>
              </a:ext>
            </a:extLst>
          </p:cNvPr>
          <p:cNvSpPr>
            <a:spLocks noGrp="1"/>
          </p:cNvSpPr>
          <p:nvPr>
            <p:ph type="title"/>
          </p:nvPr>
        </p:nvSpPr>
        <p:spPr>
          <a:xfrm>
            <a:off x="838200" y="2364406"/>
            <a:ext cx="10515600" cy="1325563"/>
          </a:xfrm>
        </p:spPr>
        <p:txBody>
          <a:bodyPr/>
          <a:lstStyle/>
          <a:p>
            <a:pPr algn="ctr"/>
            <a:r>
              <a:rPr lang="en-US" b="1" dirty="0"/>
              <a:t>Thank you. </a:t>
            </a:r>
          </a:p>
        </p:txBody>
      </p:sp>
    </p:spTree>
    <p:extLst>
      <p:ext uri="{BB962C8B-B14F-4D97-AF65-F5344CB8AC3E}">
        <p14:creationId xmlns:p14="http://schemas.microsoft.com/office/powerpoint/2010/main" val="32083043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C54929-44CF-2046-9F9B-94C1644F6DCE}"/>
              </a:ext>
            </a:extLst>
          </p:cNvPr>
          <p:cNvSpPr>
            <a:spLocks noGrp="1"/>
          </p:cNvSpPr>
          <p:nvPr>
            <p:ph type="title"/>
          </p:nvPr>
        </p:nvSpPr>
        <p:spPr/>
        <p:txBody>
          <a:bodyPr/>
          <a:lstStyle/>
          <a:p>
            <a:r>
              <a:rPr lang="en-PH" dirty="0"/>
              <a:t>Bone formation can occur either by</a:t>
            </a:r>
            <a:endParaRPr lang="en-US" dirty="0"/>
          </a:p>
        </p:txBody>
      </p:sp>
      <p:sp>
        <p:nvSpPr>
          <p:cNvPr id="3" name="Content Placeholder 2">
            <a:extLst>
              <a:ext uri="{FF2B5EF4-FFF2-40B4-BE49-F238E27FC236}">
                <a16:creationId xmlns:a16="http://schemas.microsoft.com/office/drawing/2014/main" id="{B8474A62-856C-5E49-8F36-FBEC6474609B}"/>
              </a:ext>
            </a:extLst>
          </p:cNvPr>
          <p:cNvSpPr>
            <a:spLocks noGrp="1"/>
          </p:cNvSpPr>
          <p:nvPr>
            <p:ph idx="1"/>
          </p:nvPr>
        </p:nvSpPr>
        <p:spPr/>
        <p:txBody>
          <a:bodyPr/>
          <a:lstStyle/>
          <a:p>
            <a:r>
              <a:rPr lang="en-PH" dirty="0"/>
              <a:t>Intramembranous ossification – exemplified by formation of the cranial vault and many bones of the face.   </a:t>
            </a:r>
          </a:p>
          <a:p>
            <a:r>
              <a:rPr lang="en-PH" dirty="0"/>
              <a:t>Endochondral ossification - ex. Formation of the base of the skull, some bones of the face, bones of the limbs and girdles, vertebral column, ribs and sternum.</a:t>
            </a:r>
            <a:endParaRPr lang="en-US" dirty="0"/>
          </a:p>
        </p:txBody>
      </p:sp>
    </p:spTree>
    <p:extLst>
      <p:ext uri="{BB962C8B-B14F-4D97-AF65-F5344CB8AC3E}">
        <p14:creationId xmlns:p14="http://schemas.microsoft.com/office/powerpoint/2010/main" val="29845106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736F50-2EAC-D042-9965-3A63CF38F33A}"/>
              </a:ext>
            </a:extLst>
          </p:cNvPr>
          <p:cNvSpPr>
            <a:spLocks noGrp="1"/>
          </p:cNvSpPr>
          <p:nvPr>
            <p:ph type="title"/>
          </p:nvPr>
        </p:nvSpPr>
        <p:spPr/>
        <p:txBody>
          <a:bodyPr/>
          <a:lstStyle/>
          <a:p>
            <a:pPr algn="ctr"/>
            <a:r>
              <a:rPr lang="en-PH" dirty="0"/>
              <a:t>Development of the Limbs</a:t>
            </a:r>
            <a:endParaRPr lang="en-US" dirty="0"/>
          </a:p>
        </p:txBody>
      </p:sp>
      <p:sp>
        <p:nvSpPr>
          <p:cNvPr id="3" name="Content Placeholder 2">
            <a:extLst>
              <a:ext uri="{FF2B5EF4-FFF2-40B4-BE49-F238E27FC236}">
                <a16:creationId xmlns:a16="http://schemas.microsoft.com/office/drawing/2014/main" id="{889E8533-A04E-AA43-8052-DD0CD5009C48}"/>
              </a:ext>
            </a:extLst>
          </p:cNvPr>
          <p:cNvSpPr>
            <a:spLocks noGrp="1"/>
          </p:cNvSpPr>
          <p:nvPr>
            <p:ph idx="1"/>
          </p:nvPr>
        </p:nvSpPr>
        <p:spPr/>
        <p:txBody>
          <a:bodyPr/>
          <a:lstStyle/>
          <a:p>
            <a:r>
              <a:rPr lang="en-PH" dirty="0"/>
              <a:t>involves the inductive influences of the apical ectodermal ridge </a:t>
            </a:r>
          </a:p>
          <a:p>
            <a:r>
              <a:rPr lang="en-PH" dirty="0"/>
              <a:t>the formation of circular constrictions to separate parts of the limbs</a:t>
            </a:r>
          </a:p>
          <a:p>
            <a:r>
              <a:rPr lang="en-PH" dirty="0"/>
              <a:t>opposite rotations of the upper and lower limbs. </a:t>
            </a:r>
            <a:endParaRPr lang="en-US" dirty="0"/>
          </a:p>
        </p:txBody>
      </p:sp>
    </p:spTree>
    <p:extLst>
      <p:ext uri="{BB962C8B-B14F-4D97-AF65-F5344CB8AC3E}">
        <p14:creationId xmlns:p14="http://schemas.microsoft.com/office/powerpoint/2010/main" val="29074339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3FB6F2-C93F-DB40-B82D-EF8D508E6689}"/>
              </a:ext>
            </a:extLst>
          </p:cNvPr>
          <p:cNvSpPr>
            <a:spLocks noGrp="1"/>
          </p:cNvSpPr>
          <p:nvPr>
            <p:ph type="title"/>
          </p:nvPr>
        </p:nvSpPr>
        <p:spPr/>
        <p:txBody>
          <a:bodyPr/>
          <a:lstStyle/>
          <a:p>
            <a:pPr algn="ctr"/>
            <a:r>
              <a:rPr lang="en-PH" dirty="0"/>
              <a:t>Development of the Skeletal Muscle</a:t>
            </a:r>
            <a:endParaRPr lang="en-US" dirty="0"/>
          </a:p>
        </p:txBody>
      </p:sp>
      <p:sp>
        <p:nvSpPr>
          <p:cNvPr id="3" name="Content Placeholder 2">
            <a:extLst>
              <a:ext uri="{FF2B5EF4-FFF2-40B4-BE49-F238E27FC236}">
                <a16:creationId xmlns:a16="http://schemas.microsoft.com/office/drawing/2014/main" id="{AF6EB1DD-E8CC-F144-B1F8-EBEE8EF68FBF}"/>
              </a:ext>
            </a:extLst>
          </p:cNvPr>
          <p:cNvSpPr>
            <a:spLocks noGrp="1"/>
          </p:cNvSpPr>
          <p:nvPr>
            <p:ph idx="1"/>
          </p:nvPr>
        </p:nvSpPr>
        <p:spPr/>
        <p:txBody>
          <a:bodyPr/>
          <a:lstStyle/>
          <a:p>
            <a:r>
              <a:rPr lang="en-PH" dirty="0"/>
              <a:t>Involves the differentiation of myotome cells into myoblasts</a:t>
            </a:r>
            <a:endParaRPr lang="en-US" dirty="0"/>
          </a:p>
        </p:txBody>
      </p:sp>
    </p:spTree>
    <p:extLst>
      <p:ext uri="{BB962C8B-B14F-4D97-AF65-F5344CB8AC3E}">
        <p14:creationId xmlns:p14="http://schemas.microsoft.com/office/powerpoint/2010/main" val="31873669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7B121C-9706-2440-9D1F-64E603E5249F}"/>
              </a:ext>
            </a:extLst>
          </p:cNvPr>
          <p:cNvSpPr>
            <a:spLocks noGrp="1"/>
          </p:cNvSpPr>
          <p:nvPr>
            <p:ph type="title"/>
          </p:nvPr>
        </p:nvSpPr>
        <p:spPr/>
        <p:txBody>
          <a:bodyPr/>
          <a:lstStyle/>
          <a:p>
            <a:pPr algn="ctr"/>
            <a:r>
              <a:rPr lang="en-US" dirty="0"/>
              <a:t>Bone Formation</a:t>
            </a:r>
          </a:p>
        </p:txBody>
      </p:sp>
      <p:sp>
        <p:nvSpPr>
          <p:cNvPr id="3" name="Content Placeholder 2">
            <a:extLst>
              <a:ext uri="{FF2B5EF4-FFF2-40B4-BE49-F238E27FC236}">
                <a16:creationId xmlns:a16="http://schemas.microsoft.com/office/drawing/2014/main" id="{E210C454-B449-A34A-83C4-39D0DE06BD10}"/>
              </a:ext>
            </a:extLst>
          </p:cNvPr>
          <p:cNvSpPr>
            <a:spLocks noGrp="1"/>
          </p:cNvSpPr>
          <p:nvPr>
            <p:ph idx="1"/>
          </p:nvPr>
        </p:nvSpPr>
        <p:spPr/>
        <p:txBody>
          <a:bodyPr/>
          <a:lstStyle/>
          <a:p>
            <a:r>
              <a:rPr lang="en-PH" dirty="0"/>
              <a:t>The first stage of any type of bone formation involves a mesenchymal condensation, where cells become densely packed together.</a:t>
            </a:r>
          </a:p>
          <a:p>
            <a:r>
              <a:rPr lang="en-PH" dirty="0"/>
              <a:t> From this point on, there are two ways osteogenesis can occur: intramembranous ossification and endochondral ossification. </a:t>
            </a:r>
            <a:endParaRPr lang="en-US" dirty="0"/>
          </a:p>
        </p:txBody>
      </p:sp>
      <p:sp>
        <p:nvSpPr>
          <p:cNvPr id="4" name="Rectangle 3">
            <a:extLst>
              <a:ext uri="{FF2B5EF4-FFF2-40B4-BE49-F238E27FC236}">
                <a16:creationId xmlns:a16="http://schemas.microsoft.com/office/drawing/2014/main" id="{A69415B8-E35D-8E47-8362-B7A92F21243A}"/>
              </a:ext>
            </a:extLst>
          </p:cNvPr>
          <p:cNvSpPr/>
          <p:nvPr/>
        </p:nvSpPr>
        <p:spPr>
          <a:xfrm>
            <a:off x="10571919" y="6488668"/>
            <a:ext cx="1563761" cy="369332"/>
          </a:xfrm>
          <a:prstGeom prst="rect">
            <a:avLst/>
          </a:prstGeom>
        </p:spPr>
        <p:txBody>
          <a:bodyPr wrap="none">
            <a:spAutoFit/>
          </a:bodyPr>
          <a:lstStyle/>
          <a:p>
            <a:r>
              <a:rPr lang="en-US" dirty="0"/>
              <a:t>Danny Li, 2021</a:t>
            </a:r>
          </a:p>
        </p:txBody>
      </p:sp>
    </p:spTree>
    <p:extLst>
      <p:ext uri="{BB962C8B-B14F-4D97-AF65-F5344CB8AC3E}">
        <p14:creationId xmlns:p14="http://schemas.microsoft.com/office/powerpoint/2010/main" val="26998849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E80E0E-8718-FE48-B8E5-375D4370476C}"/>
              </a:ext>
            </a:extLst>
          </p:cNvPr>
          <p:cNvSpPr>
            <a:spLocks noGrp="1"/>
          </p:cNvSpPr>
          <p:nvPr>
            <p:ph type="title"/>
          </p:nvPr>
        </p:nvSpPr>
        <p:spPr/>
        <p:txBody>
          <a:bodyPr/>
          <a:lstStyle/>
          <a:p>
            <a:pPr algn="ctr"/>
            <a:r>
              <a:rPr lang="en-US" dirty="0"/>
              <a:t>Two Ways of Osteogenesis</a:t>
            </a:r>
          </a:p>
        </p:txBody>
      </p:sp>
      <p:sp>
        <p:nvSpPr>
          <p:cNvPr id="3" name="Content Placeholder 2">
            <a:extLst>
              <a:ext uri="{FF2B5EF4-FFF2-40B4-BE49-F238E27FC236}">
                <a16:creationId xmlns:a16="http://schemas.microsoft.com/office/drawing/2014/main" id="{66DBFD0E-3C73-1840-9DEB-6BCE147571CB}"/>
              </a:ext>
            </a:extLst>
          </p:cNvPr>
          <p:cNvSpPr>
            <a:spLocks noGrp="1"/>
          </p:cNvSpPr>
          <p:nvPr>
            <p:ph idx="1"/>
          </p:nvPr>
        </p:nvSpPr>
        <p:spPr/>
        <p:txBody>
          <a:bodyPr/>
          <a:lstStyle/>
          <a:p>
            <a:r>
              <a:rPr lang="en-PH" dirty="0"/>
              <a:t>Intramembranous ossification -  the process in which mesenchymal cells </a:t>
            </a:r>
            <a:r>
              <a:rPr lang="en-PH" dirty="0" err="1"/>
              <a:t>ensheathed</a:t>
            </a:r>
            <a:r>
              <a:rPr lang="en-PH" dirty="0"/>
              <a:t> in membranous tissue directly undergo ossification</a:t>
            </a:r>
          </a:p>
          <a:p>
            <a:r>
              <a:rPr lang="en-PH" dirty="0"/>
              <a:t>Endochondral ossification - the process in which mesenchymal cells first differentiate into cartilage models before undergoing ossification.</a:t>
            </a:r>
          </a:p>
          <a:p>
            <a:endParaRPr lang="en-US" dirty="0"/>
          </a:p>
        </p:txBody>
      </p:sp>
      <p:sp>
        <p:nvSpPr>
          <p:cNvPr id="4" name="Rectangle 3">
            <a:extLst>
              <a:ext uri="{FF2B5EF4-FFF2-40B4-BE49-F238E27FC236}">
                <a16:creationId xmlns:a16="http://schemas.microsoft.com/office/drawing/2014/main" id="{7ED6D6D2-1885-9041-AD2C-70C5628F2C53}"/>
              </a:ext>
            </a:extLst>
          </p:cNvPr>
          <p:cNvSpPr/>
          <p:nvPr/>
        </p:nvSpPr>
        <p:spPr>
          <a:xfrm>
            <a:off x="10459556" y="6488668"/>
            <a:ext cx="1563761" cy="369332"/>
          </a:xfrm>
          <a:prstGeom prst="rect">
            <a:avLst/>
          </a:prstGeom>
        </p:spPr>
        <p:txBody>
          <a:bodyPr wrap="none">
            <a:spAutoFit/>
          </a:bodyPr>
          <a:lstStyle/>
          <a:p>
            <a:r>
              <a:rPr lang="en-US" dirty="0"/>
              <a:t>Danny Li, 2021</a:t>
            </a:r>
          </a:p>
        </p:txBody>
      </p:sp>
    </p:spTree>
    <p:extLst>
      <p:ext uri="{BB962C8B-B14F-4D97-AF65-F5344CB8AC3E}">
        <p14:creationId xmlns:p14="http://schemas.microsoft.com/office/powerpoint/2010/main" val="393583951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319DBE91-3BDA-6A4E-AB2E-76CD9D96AC45}"/>
              </a:ext>
            </a:extLst>
          </p:cNvPr>
          <p:cNvSpPr>
            <a:spLocks noChangeArrowheads="1"/>
          </p:cNvSpPr>
          <p:nvPr/>
        </p:nvSpPr>
        <p:spPr bwMode="auto">
          <a:xfrm>
            <a:off x="2606431" y="171450"/>
            <a:ext cx="13159153" cy="475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pic>
        <p:nvPicPr>
          <p:cNvPr id="5121" name="Picture 12" descr="Endochondral ossification - histological slide">
            <a:extLst>
              <a:ext uri="{FF2B5EF4-FFF2-40B4-BE49-F238E27FC236}">
                <a16:creationId xmlns:a16="http://schemas.microsoft.com/office/drawing/2014/main" id="{E593D263-9351-E24C-948C-7D4E972D403E}"/>
              </a:ext>
            </a:extLst>
          </p:cNvPr>
          <p:cNvPicPr>
            <a:picLocks noChangeAspect="1" noChangeArrowheads="1"/>
          </p:cNvPicPr>
          <p:nvPr/>
        </p:nvPicPr>
        <p:blipFill>
          <a:blip r:embed="rId3" r:link="rId4">
            <a:extLst>
              <a:ext uri="{28A0092B-C50C-407E-A947-70E740481C1C}">
                <a14:useLocalDpi xmlns:a14="http://schemas.microsoft.com/office/drawing/2010/main" val="0"/>
              </a:ext>
            </a:extLst>
          </a:blip>
          <a:srcRect/>
          <a:stretch>
            <a:fillRect/>
          </a:stretch>
        </p:blipFill>
        <p:spPr bwMode="auto">
          <a:xfrm>
            <a:off x="2871788" y="171451"/>
            <a:ext cx="6443662" cy="6443662"/>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a:extLst>
              <a:ext uri="{FF2B5EF4-FFF2-40B4-BE49-F238E27FC236}">
                <a16:creationId xmlns:a16="http://schemas.microsoft.com/office/drawing/2014/main" id="{82C810F5-1A22-504A-8F86-7A4C04B5864C}"/>
              </a:ext>
            </a:extLst>
          </p:cNvPr>
          <p:cNvSpPr txBox="1"/>
          <p:nvPr/>
        </p:nvSpPr>
        <p:spPr>
          <a:xfrm>
            <a:off x="328613" y="2143125"/>
            <a:ext cx="2243137" cy="646331"/>
          </a:xfrm>
          <a:prstGeom prst="rect">
            <a:avLst/>
          </a:prstGeom>
          <a:noFill/>
        </p:spPr>
        <p:txBody>
          <a:bodyPr wrap="square" rtlCol="0">
            <a:spAutoFit/>
          </a:bodyPr>
          <a:lstStyle/>
          <a:p>
            <a:r>
              <a:rPr lang="en-US" dirty="0"/>
              <a:t>Endochondral Ossification</a:t>
            </a:r>
          </a:p>
        </p:txBody>
      </p:sp>
    </p:spTree>
    <p:extLst>
      <p:ext uri="{BB962C8B-B14F-4D97-AF65-F5344CB8AC3E}">
        <p14:creationId xmlns:p14="http://schemas.microsoft.com/office/powerpoint/2010/main" val="16144979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224</TotalTime>
  <Words>3405</Words>
  <Application>Microsoft Macintosh PowerPoint</Application>
  <PresentationFormat>Widescreen</PresentationFormat>
  <Paragraphs>198</Paragraphs>
  <Slides>37</Slides>
  <Notes>12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37</vt:i4>
      </vt:variant>
    </vt:vector>
  </HeadingPairs>
  <TitlesOfParts>
    <vt:vector size="41" baseType="lpstr">
      <vt:lpstr>Arial</vt:lpstr>
      <vt:lpstr>Calibri</vt:lpstr>
      <vt:lpstr>Calibri Light</vt:lpstr>
      <vt:lpstr>Office Theme</vt:lpstr>
      <vt:lpstr>Development of the Musculoskeletal System</vt:lpstr>
      <vt:lpstr>Divisions of the Skeletal System</vt:lpstr>
      <vt:lpstr>Three Sources of the Musculoskeletal System </vt:lpstr>
      <vt:lpstr>Bone formation can occur either by</vt:lpstr>
      <vt:lpstr>Development of the Limbs</vt:lpstr>
      <vt:lpstr>Development of the Skeletal Muscle</vt:lpstr>
      <vt:lpstr>Bone Formation</vt:lpstr>
      <vt:lpstr>Two Ways of Osteogenesis</vt:lpstr>
      <vt:lpstr>PowerPoint Presentation</vt:lpstr>
      <vt:lpstr>Types of Joints</vt:lpstr>
      <vt:lpstr>The Axial Skeleton </vt:lpstr>
      <vt:lpstr>PowerPoint Presentation</vt:lpstr>
      <vt:lpstr> Two Parts of the Skull</vt:lpstr>
      <vt:lpstr>Neurocranium</vt:lpstr>
      <vt:lpstr>Fontanelles</vt:lpstr>
      <vt:lpstr>Cartilaginous Part of the Neurocranium</vt:lpstr>
      <vt:lpstr>Structures Derived from the Chondrocranium</vt:lpstr>
      <vt:lpstr>The Viscerocranium</vt:lpstr>
      <vt:lpstr>PowerPoint Presentation</vt:lpstr>
      <vt:lpstr>The Vertebral Column</vt:lpstr>
      <vt:lpstr>Fate of the Notochord</vt:lpstr>
      <vt:lpstr>PowerPoint Presentation</vt:lpstr>
      <vt:lpstr>Ribs</vt:lpstr>
      <vt:lpstr> Sternum</vt:lpstr>
      <vt:lpstr>Limbs and appendicular system</vt:lpstr>
      <vt:lpstr>Skeletal Muscles</vt:lpstr>
      <vt:lpstr>PowerPoint Presentation</vt:lpstr>
      <vt:lpstr>PowerPoint Presentation</vt:lpstr>
      <vt:lpstr>PowerPoint Presentation</vt:lpstr>
      <vt:lpstr>Malformations</vt:lpstr>
      <vt:lpstr>Skull malformations</vt:lpstr>
      <vt:lpstr>Vertebral malformations</vt:lpstr>
      <vt:lpstr>Rib malformations</vt:lpstr>
      <vt:lpstr>Sternal malformations</vt:lpstr>
      <vt:lpstr>Limb malformations</vt:lpstr>
      <vt:lpstr>Skeletal muscle malformations</vt:lpstr>
      <vt:lpstr>Thank you.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adrian Leonardo</dc:creator>
  <cp:lastModifiedBy>adrian Leonardo</cp:lastModifiedBy>
  <cp:revision>35</cp:revision>
  <dcterms:created xsi:type="dcterms:W3CDTF">2021-12-07T07:41:43Z</dcterms:created>
  <dcterms:modified xsi:type="dcterms:W3CDTF">2021-12-11T09:51:12Z</dcterms:modified>
</cp:coreProperties>
</file>