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8" r:id="rId3"/>
    <p:sldId id="272" r:id="rId4"/>
    <p:sldId id="273" r:id="rId5"/>
    <p:sldId id="274" r:id="rId6"/>
    <p:sldId id="269" r:id="rId7"/>
    <p:sldId id="275" r:id="rId8"/>
    <p:sldId id="271" r:id="rId9"/>
    <p:sldId id="270" r:id="rId10"/>
    <p:sldId id="276" r:id="rId11"/>
    <p:sldId id="277" r:id="rId12"/>
    <p:sldId id="278" r:id="rId13"/>
    <p:sldId id="279" r:id="rId14"/>
    <p:sldId id="257" r:id="rId15"/>
    <p:sldId id="258" r:id="rId16"/>
    <p:sldId id="259" r:id="rId17"/>
    <p:sldId id="261" r:id="rId18"/>
    <p:sldId id="260" r:id="rId19"/>
    <p:sldId id="280" r:id="rId20"/>
    <p:sldId id="281" r:id="rId21"/>
    <p:sldId id="282" r:id="rId22"/>
    <p:sldId id="283" r:id="rId23"/>
    <p:sldId id="284" r:id="rId24"/>
    <p:sldId id="285" r:id="rId25"/>
    <p:sldId id="28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2785"/>
  </p:normalViewPr>
  <p:slideViewPr>
    <p:cSldViewPr>
      <p:cViewPr varScale="1">
        <p:scale>
          <a:sx n="77" d="100"/>
          <a:sy n="77" d="100"/>
        </p:scale>
        <p:origin x="2640"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EFA5E7-1D72-0E4C-8241-F40335311CD1}" type="datetimeFigureOut">
              <a:rPr lang="en-US" smtClean="0"/>
              <a:t>12/1/21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02F914-2BA0-F04B-AADC-A2FAD802D207}" type="slidenum">
              <a:rPr lang="en-US" smtClean="0"/>
              <a:t>‹#›</a:t>
            </a:fld>
            <a:endParaRPr lang="en-US"/>
          </a:p>
        </p:txBody>
      </p:sp>
    </p:spTree>
    <p:extLst>
      <p:ext uri="{BB962C8B-B14F-4D97-AF65-F5344CB8AC3E}">
        <p14:creationId xmlns:p14="http://schemas.microsoft.com/office/powerpoint/2010/main" val="984757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tandfonline.com/doi/full/10.4161/org.28026#F1"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www.tandfonline.com/doi/full/10.4161/org.28026" TargetMode="External"/><Relationship Id="rId4" Type="http://schemas.openxmlformats.org/officeDocument/2006/relationships/hyperlink" Target="https://www.tandfonline.com/doi/full/10.4161/org.28026#F2"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will include the skin and other derivatives in the lecture on endodermal derivatives.  </a:t>
            </a:r>
          </a:p>
        </p:txBody>
      </p:sp>
      <p:sp>
        <p:nvSpPr>
          <p:cNvPr id="4" name="Slide Number Placeholder 3"/>
          <p:cNvSpPr>
            <a:spLocks noGrp="1"/>
          </p:cNvSpPr>
          <p:nvPr>
            <p:ph type="sldNum" sz="quarter" idx="5"/>
          </p:nvPr>
        </p:nvSpPr>
        <p:spPr/>
        <p:txBody>
          <a:bodyPr/>
          <a:lstStyle/>
          <a:p>
            <a:fld id="{4702F914-2BA0-F04B-AADC-A2FAD802D207}" type="slidenum">
              <a:rPr lang="en-US" smtClean="0"/>
              <a:t>2</a:t>
            </a:fld>
            <a:endParaRPr lang="en-US"/>
          </a:p>
        </p:txBody>
      </p:sp>
    </p:spTree>
    <p:extLst>
      <p:ext uri="{BB962C8B-B14F-4D97-AF65-F5344CB8AC3E}">
        <p14:creationId xmlns:p14="http://schemas.microsoft.com/office/powerpoint/2010/main" val="3091337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dirty="0"/>
              <a:t>A series of well-designed surgical experiments demonstrated that the function of the organizer is to initiate directly or indirectly many of the differentiation processes in other areas of the embryo (induction), and at the sometime, to initiate in its own area a number of differentiation processes leading to the formation of the essential part of the axial system of the embryo. </a:t>
            </a:r>
            <a:endParaRPr lang="en-US" dirty="0"/>
          </a:p>
        </p:txBody>
      </p:sp>
      <p:sp>
        <p:nvSpPr>
          <p:cNvPr id="4" name="Slide Number Placeholder 3"/>
          <p:cNvSpPr>
            <a:spLocks noGrp="1"/>
          </p:cNvSpPr>
          <p:nvPr>
            <p:ph type="sldNum" sz="quarter" idx="5"/>
          </p:nvPr>
        </p:nvSpPr>
        <p:spPr/>
        <p:txBody>
          <a:bodyPr/>
          <a:lstStyle/>
          <a:p>
            <a:fld id="{4702F914-2BA0-F04B-AADC-A2FAD802D207}" type="slidenum">
              <a:rPr lang="en-US" smtClean="0"/>
              <a:t>5</a:t>
            </a:fld>
            <a:endParaRPr lang="en-US"/>
          </a:p>
        </p:txBody>
      </p:sp>
    </p:spTree>
    <p:extLst>
      <p:ext uri="{BB962C8B-B14F-4D97-AF65-F5344CB8AC3E}">
        <p14:creationId xmlns:p14="http://schemas.microsoft.com/office/powerpoint/2010/main" val="2267195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sz="1200" kern="1200" dirty="0">
                <a:solidFill>
                  <a:schemeClr val="tx1"/>
                </a:solidFill>
                <a:effectLst/>
                <a:latin typeface="+mn-lt"/>
                <a:ea typeface="+mn-ea"/>
                <a:cs typeface="+mn-cs"/>
              </a:rPr>
              <a:t>We have learned that even as early as in the fertilization stage, the anteroposterior and dorsoventral axes are already specified and established. But by the blastula stage of the amphibian embryo, the fates of the cells in different regions of the embryo are already specified. Then in the gastrula stage, the cells of the blastula undergo different kinds of movements to organize and establish the three germ layers from where the different organs of the animals will be derived from.</a:t>
            </a:r>
          </a:p>
          <a:p>
            <a:r>
              <a:rPr lang="en-PH" sz="1200" kern="1200" dirty="0">
                <a:solidFill>
                  <a:schemeClr val="tx1"/>
                </a:solidFill>
                <a:effectLst/>
                <a:latin typeface="+mn-lt"/>
                <a:ea typeface="+mn-ea"/>
                <a:cs typeface="+mn-cs"/>
              </a:rPr>
              <a:t>Genetic programs are also crucial in the formation of organs. Even before the egg is fertilized, genes that will encode for specific proteins essential for development are already in existence. But with the fertilization of the egg by the sperm, a new set of genetic programs (e.g. gene expression) for new set of proteins of development come into view.  These proteins released by group of cells act as chemical signals to adjacent cells or tissues to to set in motion a different pathway of differentiation, leading to the morphogenesis of tissues or  organs.</a:t>
            </a:r>
          </a:p>
          <a:p>
            <a:pPr marL="0" marR="0" lvl="0" indent="0" algn="l" defTabSz="914400" rtl="0" eaLnBrk="1" fontAlgn="auto" latinLnBrk="0" hangingPunct="1">
              <a:lnSpc>
                <a:spcPct val="100000"/>
              </a:lnSpc>
              <a:spcBef>
                <a:spcPts val="0"/>
              </a:spcBef>
              <a:spcAft>
                <a:spcPts val="0"/>
              </a:spcAft>
              <a:buClrTx/>
              <a:buSzTx/>
              <a:buFontTx/>
              <a:buNone/>
              <a:tabLst/>
              <a:defRPr/>
            </a:pPr>
            <a:r>
              <a:rPr lang="en-PH" sz="1200" kern="1200" dirty="0">
                <a:solidFill>
                  <a:schemeClr val="tx1"/>
                </a:solidFill>
                <a:effectLst/>
                <a:latin typeface="+mn-lt"/>
                <a:ea typeface="+mn-ea"/>
                <a:cs typeface="+mn-cs"/>
              </a:rPr>
              <a:t>Embryonic induction consists of an interaction between inducing and responding tissues that brings about alterations in the developmental pathway of the responding tissue. </a:t>
            </a:r>
            <a:endParaRPr lang="en-US" dirty="0"/>
          </a:p>
        </p:txBody>
      </p:sp>
      <p:sp>
        <p:nvSpPr>
          <p:cNvPr id="4" name="Slide Number Placeholder 3"/>
          <p:cNvSpPr>
            <a:spLocks noGrp="1"/>
          </p:cNvSpPr>
          <p:nvPr>
            <p:ph type="sldNum" sz="quarter" idx="5"/>
          </p:nvPr>
        </p:nvSpPr>
        <p:spPr/>
        <p:txBody>
          <a:bodyPr/>
          <a:lstStyle/>
          <a:p>
            <a:fld id="{4702F914-2BA0-F04B-AADC-A2FAD802D207}" type="slidenum">
              <a:rPr lang="en-US" smtClean="0"/>
              <a:t>6</a:t>
            </a:fld>
            <a:endParaRPr lang="en-US"/>
          </a:p>
        </p:txBody>
      </p:sp>
    </p:spTree>
    <p:extLst>
      <p:ext uri="{BB962C8B-B14F-4D97-AF65-F5344CB8AC3E}">
        <p14:creationId xmlns:p14="http://schemas.microsoft.com/office/powerpoint/2010/main" val="1861806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PH" sz="1200" kern="1200" dirty="0">
                <a:solidFill>
                  <a:schemeClr val="tx1"/>
                </a:solidFill>
                <a:effectLst/>
                <a:latin typeface="+mn-lt"/>
                <a:ea typeface="+mn-ea"/>
                <a:cs typeface="+mn-cs"/>
              </a:rPr>
              <a:t>Hilde Mangold  was a PhD candidate who conducted the organizer  experiment in 1921 under the direction of her graduate advisor, Hans Spemann at the University of Freiburg  in Freiburg, Germany. The discovery of the Spemann-Mangold organizer introduced the concept of induction  in embryonic development. Now integral to the field of developmental biology, induction  is the process by which the identity of certain cells influences the developmental fate of surrounding cells. Spemann received the Nobel Prize in Medicine in 1935 for his work in describing the process of induction  in amphibians. The Spemann-Mangold organizer  drew the attention of embryologists, and it spurred numerous experiments on the nature of induction in many types of developing embryos.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PH" sz="1200" kern="1200" dirty="0">
                <a:solidFill>
                  <a:schemeClr val="tx1"/>
                </a:solidFill>
                <a:effectLst/>
                <a:latin typeface="+mn-lt"/>
                <a:ea typeface="+mn-ea"/>
                <a:cs typeface="+mn-cs"/>
              </a:rPr>
              <a:t>The discovery by Hans Spemann of the “organizer” tissue and its ability to induce the formation of the amphibian embryo’s neural tube inspired leading embryologists to attempt to elucidate embryonic induction’s underlying mechanisms. Since then several studies have described several developmental model system to better understand the role of specific signaling molecules, the interplay of different signals and tissue interactions in regulating tissue induction and patterning events. Different groups of workers set out to subject embryonic amphibian tissues and inductive adult organs to various extraction methods in the hope that the active agents could be isolated and chemically identified. In addition, a large number of well characterized chemical compounds were tested.</a:t>
            </a:r>
          </a:p>
          <a:p>
            <a:endParaRPr lang="en-US" dirty="0"/>
          </a:p>
        </p:txBody>
      </p:sp>
      <p:sp>
        <p:nvSpPr>
          <p:cNvPr id="4" name="Slide Number Placeholder 3"/>
          <p:cNvSpPr>
            <a:spLocks noGrp="1"/>
          </p:cNvSpPr>
          <p:nvPr>
            <p:ph type="sldNum" sz="quarter" idx="5"/>
          </p:nvPr>
        </p:nvSpPr>
        <p:spPr/>
        <p:txBody>
          <a:bodyPr/>
          <a:lstStyle/>
          <a:p>
            <a:fld id="{4702F914-2BA0-F04B-AADC-A2FAD802D207}" type="slidenum">
              <a:rPr lang="en-US" smtClean="0"/>
              <a:t>8</a:t>
            </a:fld>
            <a:endParaRPr lang="en-US"/>
          </a:p>
        </p:txBody>
      </p:sp>
    </p:spTree>
    <p:extLst>
      <p:ext uri="{BB962C8B-B14F-4D97-AF65-F5344CB8AC3E}">
        <p14:creationId xmlns:p14="http://schemas.microsoft.com/office/powerpoint/2010/main" val="1773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sz="1200" kern="1200" dirty="0">
                <a:solidFill>
                  <a:schemeClr val="tx1"/>
                </a:solidFill>
                <a:effectLst/>
                <a:latin typeface="+mn-lt"/>
                <a:ea typeface="+mn-ea"/>
                <a:cs typeface="+mn-cs"/>
              </a:rPr>
              <a:t>As a young biologist Hans Spemann began work in 1894 at Würzburg as a doctoral student and teacher, and was the favorite pupil of Theodor </a:t>
            </a:r>
            <a:r>
              <a:rPr lang="en-PH" sz="1200" kern="1200" dirty="0" err="1">
                <a:solidFill>
                  <a:schemeClr val="tx1"/>
                </a:solidFill>
                <a:effectLst/>
                <a:latin typeface="+mn-lt"/>
                <a:ea typeface="+mn-ea"/>
                <a:cs typeface="+mn-cs"/>
              </a:rPr>
              <a:t>Boveri</a:t>
            </a:r>
            <a:r>
              <a:rPr lang="en-PH" sz="1200" kern="1200" dirty="0">
                <a:solidFill>
                  <a:schemeClr val="tx1"/>
                </a:solidFill>
                <a:effectLst/>
                <a:latin typeface="+mn-lt"/>
                <a:ea typeface="+mn-ea"/>
                <a:cs typeface="+mn-cs"/>
              </a:rPr>
              <a:t>. It was there, just after taking his doctorate, that he married Clara Binder. After 14 y at Würzburg, Spemann became professor at Rostock (1908–1914). He spent the years of World War I as director of the Kaiser Wilhelm Institute of Biology in Berlin-</a:t>
            </a:r>
            <a:r>
              <a:rPr lang="en-PH" sz="1200" kern="1200" dirty="0" err="1">
                <a:solidFill>
                  <a:schemeClr val="tx1"/>
                </a:solidFill>
                <a:effectLst/>
                <a:latin typeface="+mn-lt"/>
                <a:ea typeface="+mn-ea"/>
                <a:cs typeface="+mn-cs"/>
              </a:rPr>
              <a:t>Dahlem</a:t>
            </a:r>
            <a:r>
              <a:rPr lang="en-PH" sz="1200" kern="1200" dirty="0">
                <a:solidFill>
                  <a:schemeClr val="tx1"/>
                </a:solidFill>
                <a:effectLst/>
                <a:latin typeface="+mn-lt"/>
                <a:ea typeface="+mn-ea"/>
                <a:cs typeface="+mn-cs"/>
              </a:rPr>
              <a:t>; and in 1919 he succeeded Weismann as professor at Freiburg </a:t>
            </a:r>
            <a:r>
              <a:rPr lang="en-PH" sz="1200" kern="1200" dirty="0" err="1">
                <a:solidFill>
                  <a:schemeClr val="tx1"/>
                </a:solidFill>
                <a:effectLst/>
                <a:latin typeface="+mn-lt"/>
                <a:ea typeface="+mn-ea"/>
                <a:cs typeface="+mn-cs"/>
              </a:rPr>
              <a:t>im</a:t>
            </a:r>
            <a:r>
              <a:rPr lang="en-PH" sz="1200" kern="1200" dirty="0">
                <a:solidFill>
                  <a:schemeClr val="tx1"/>
                </a:solidFill>
                <a:effectLst/>
                <a:latin typeface="+mn-lt"/>
                <a:ea typeface="+mn-ea"/>
                <a:cs typeface="+mn-cs"/>
              </a:rPr>
              <a:t> Breisgau. He remained at Freiburg for the rest of his life, retiring in 1938.</a:t>
            </a:r>
          </a:p>
          <a:p>
            <a:r>
              <a:rPr lang="en-PH" sz="1200" kern="1200" dirty="0">
                <a:solidFill>
                  <a:schemeClr val="tx1"/>
                </a:solidFill>
                <a:effectLst/>
                <a:latin typeface="+mn-lt"/>
                <a:ea typeface="+mn-ea"/>
                <a:cs typeface="+mn-cs"/>
              </a:rPr>
              <a:t>In 1924, Spemann and his assistant Hilde </a:t>
            </a:r>
            <a:r>
              <a:rPr lang="en-PH" sz="1200" kern="1200" dirty="0" err="1">
                <a:solidFill>
                  <a:schemeClr val="tx1"/>
                </a:solidFill>
                <a:effectLst/>
                <a:latin typeface="+mn-lt"/>
                <a:ea typeface="+mn-ea"/>
                <a:cs typeface="+mn-cs"/>
              </a:rPr>
              <a:t>Pröscholdt</a:t>
            </a:r>
            <a:r>
              <a:rPr lang="en-PH" sz="1200" kern="1200" dirty="0">
                <a:solidFill>
                  <a:schemeClr val="tx1"/>
                </a:solidFill>
                <a:effectLst/>
                <a:latin typeface="+mn-lt"/>
                <a:ea typeface="+mn-ea"/>
                <a:cs typeface="+mn-cs"/>
              </a:rPr>
              <a:t> Mangold (</a:t>
            </a:r>
            <a:r>
              <a:rPr lang="en-PH" sz="1200" u="sng" kern="1200" dirty="0">
                <a:solidFill>
                  <a:schemeClr val="tx1"/>
                </a:solidFill>
                <a:effectLst/>
                <a:latin typeface="+mn-lt"/>
                <a:ea typeface="+mn-ea"/>
                <a:cs typeface="+mn-cs"/>
                <a:hlinkClick r:id="rId3"/>
              </a:rPr>
              <a:t>Fig. 1</a:t>
            </a:r>
            <a:r>
              <a:rPr lang="en-PH" sz="1200" kern="1200" dirty="0">
                <a:solidFill>
                  <a:schemeClr val="tx1"/>
                </a:solidFill>
                <a:effectLst/>
                <a:latin typeface="+mn-lt"/>
                <a:ea typeface="+mn-ea"/>
                <a:cs typeface="+mn-cs"/>
              </a:rPr>
              <a:t>) published the results of their work in “W. Roux Archive </a:t>
            </a:r>
            <a:r>
              <a:rPr lang="en-PH" sz="1200" kern="1200" dirty="0" err="1">
                <a:solidFill>
                  <a:schemeClr val="tx1"/>
                </a:solidFill>
                <a:effectLst/>
                <a:latin typeface="+mn-lt"/>
                <a:ea typeface="+mn-ea"/>
                <a:cs typeface="+mn-cs"/>
              </a:rPr>
              <a:t>für</a:t>
            </a:r>
            <a:r>
              <a:rPr lang="en-PH" sz="1200" kern="1200" dirty="0">
                <a:solidFill>
                  <a:schemeClr val="tx1"/>
                </a:solidFill>
                <a:effectLst/>
                <a:latin typeface="+mn-lt"/>
                <a:ea typeface="+mn-ea"/>
                <a:cs typeface="+mn-cs"/>
              </a:rPr>
              <a:t> </a:t>
            </a:r>
            <a:r>
              <a:rPr lang="en-PH" sz="1200" kern="1200" dirty="0" err="1">
                <a:solidFill>
                  <a:schemeClr val="tx1"/>
                </a:solidFill>
                <a:effectLst/>
                <a:latin typeface="+mn-lt"/>
                <a:ea typeface="+mn-ea"/>
                <a:cs typeface="+mn-cs"/>
              </a:rPr>
              <a:t>Entwicklungsmekanik</a:t>
            </a:r>
            <a:r>
              <a:rPr lang="en-PH" sz="1200" kern="1200" dirty="0">
                <a:solidFill>
                  <a:schemeClr val="tx1"/>
                </a:solidFill>
                <a:effectLst/>
                <a:latin typeface="+mn-lt"/>
                <a:ea typeface="+mn-ea"/>
                <a:cs typeface="+mn-cs"/>
              </a:rPr>
              <a:t> der </a:t>
            </a:r>
            <a:r>
              <a:rPr lang="en-PH" sz="1200" kern="1200" dirty="0" err="1">
                <a:solidFill>
                  <a:schemeClr val="tx1"/>
                </a:solidFill>
                <a:effectLst/>
                <a:latin typeface="+mn-lt"/>
                <a:ea typeface="+mn-ea"/>
                <a:cs typeface="+mn-cs"/>
              </a:rPr>
              <a:t>Organismen</a:t>
            </a:r>
            <a:r>
              <a:rPr lang="en-PH" sz="1200" kern="1200" dirty="0">
                <a:solidFill>
                  <a:schemeClr val="tx1"/>
                </a:solidFill>
                <a:effectLst/>
                <a:latin typeface="+mn-lt"/>
                <a:ea typeface="+mn-ea"/>
                <a:cs typeface="+mn-cs"/>
              </a:rPr>
              <a:t>,” at the time the most prestigious journal in the field of experimental embryology (</a:t>
            </a:r>
            <a:r>
              <a:rPr lang="en-PH" sz="1200" u="sng" kern="1200" dirty="0">
                <a:solidFill>
                  <a:schemeClr val="tx1"/>
                </a:solidFill>
                <a:effectLst/>
                <a:latin typeface="+mn-lt"/>
                <a:ea typeface="+mn-ea"/>
                <a:cs typeface="+mn-cs"/>
                <a:hlinkClick r:id="rId4"/>
              </a:rPr>
              <a:t>Fig. 2</a:t>
            </a:r>
            <a:r>
              <a:rPr lang="en-PH" sz="1200" kern="1200" dirty="0">
                <a:solidFill>
                  <a:schemeClr val="tx1"/>
                </a:solidFill>
                <a:effectLst/>
                <a:latin typeface="+mn-lt"/>
                <a:ea typeface="+mn-ea"/>
                <a:cs typeface="+mn-cs"/>
              </a:rPr>
              <a:t>).</a:t>
            </a:r>
            <a:r>
              <a:rPr lang="en-PH" sz="1200" u="sng" kern="1200" baseline="30000" dirty="0">
                <a:solidFill>
                  <a:schemeClr val="tx1"/>
                </a:solidFill>
                <a:effectLst/>
                <a:latin typeface="+mn-lt"/>
                <a:ea typeface="+mn-ea"/>
                <a:cs typeface="+mn-cs"/>
                <a:hlinkClick r:id="rId5"/>
              </a:rPr>
              <a:t>1</a:t>
            </a:r>
            <a:r>
              <a:rPr lang="en-PH" sz="1200" u="sng" kern="1200" dirty="0">
                <a:solidFill>
                  <a:schemeClr val="tx1"/>
                </a:solidFill>
                <a:effectLst/>
                <a:latin typeface="+mn-lt"/>
                <a:ea typeface="+mn-ea"/>
                <a:cs typeface="+mn-cs"/>
                <a:hlinkClick r:id="rId5"/>
              </a:rPr>
              <a:t> They showed that a partial second embryo could be induced by grafting one small region of a newt embryo onto a new site on another embryo and a supernumerary neural plate developed at the site of the graft. Only a narrow central part of this was of the donor origin. This small region they called the “organizer,” since it seemed to be responsible for the organization of a complete embryonic body. </a:t>
            </a:r>
            <a:endParaRPr lang="en-PH"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PH" sz="1200" kern="1200" dirty="0">
                <a:solidFill>
                  <a:schemeClr val="tx1"/>
                </a:solidFill>
                <a:effectLst/>
                <a:latin typeface="+mn-lt"/>
                <a:ea typeface="+mn-ea"/>
                <a:cs typeface="+mn-cs"/>
              </a:rPr>
              <a:t>In 1935, Spemann received the Nobel prize for Physiology or Medicine, the only one ever to be awarded to an embryologist. Unfortunately, Hilde Mangold had died earlier at the age of only 26, in a kitchen stove accident while warming milk for her recently born baby. In 1938, Spemann published is famous book “Embryonic Development and Induction.”</a:t>
            </a:r>
          </a:p>
          <a:p>
            <a:endParaRPr lang="en-US" dirty="0"/>
          </a:p>
        </p:txBody>
      </p:sp>
      <p:sp>
        <p:nvSpPr>
          <p:cNvPr id="4" name="Slide Number Placeholder 3"/>
          <p:cNvSpPr>
            <a:spLocks noGrp="1"/>
          </p:cNvSpPr>
          <p:nvPr>
            <p:ph type="sldNum" sz="quarter" idx="5"/>
          </p:nvPr>
        </p:nvSpPr>
        <p:spPr/>
        <p:txBody>
          <a:bodyPr/>
          <a:lstStyle/>
          <a:p>
            <a:fld id="{4702F914-2BA0-F04B-AADC-A2FAD802D207}" type="slidenum">
              <a:rPr lang="en-US" smtClean="0"/>
              <a:t>9</a:t>
            </a:fld>
            <a:endParaRPr lang="en-US"/>
          </a:p>
        </p:txBody>
      </p:sp>
    </p:spTree>
    <p:extLst>
      <p:ext uri="{BB962C8B-B14F-4D97-AF65-F5344CB8AC3E}">
        <p14:creationId xmlns:p14="http://schemas.microsoft.com/office/powerpoint/2010/main" val="106480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PH" sz="1200" kern="1200" dirty="0">
                <a:solidFill>
                  <a:schemeClr val="tx1"/>
                </a:solidFill>
                <a:effectLst/>
                <a:latin typeface="+mn-lt"/>
                <a:ea typeface="+mn-ea"/>
                <a:cs typeface="+mn-cs"/>
              </a:rPr>
              <a:t>A graft, taken from near the blastopore of a pigmented amphibian embryo, is transplanted to a different site in an un-pigmented embryo; the transplant initiates a secondary invagination and gastrulation, which eventually results in an entire secondary larva. The graft derived tissues are perfectly integrated anatomically with host cells as shown in the transparent view of the secondary tail region (bottom right).</a:t>
            </a:r>
          </a:p>
          <a:p>
            <a:pPr marL="0" marR="0" lvl="0" indent="0" algn="l" defTabSz="914400" rtl="0" eaLnBrk="1" fontAlgn="auto" latinLnBrk="0" hangingPunct="1">
              <a:lnSpc>
                <a:spcPct val="100000"/>
              </a:lnSpc>
              <a:spcBef>
                <a:spcPts val="0"/>
              </a:spcBef>
              <a:spcAft>
                <a:spcPts val="0"/>
              </a:spcAft>
              <a:buClrTx/>
              <a:buSzTx/>
              <a:buFontTx/>
              <a:buNone/>
              <a:tabLst/>
              <a:defRPr/>
            </a:pPr>
            <a:r>
              <a:rPr lang="en-PH" sz="1200" kern="1200" dirty="0">
                <a:solidFill>
                  <a:schemeClr val="tx1"/>
                </a:solidFill>
                <a:effectLst/>
                <a:latin typeface="+mn-lt"/>
                <a:ea typeface="+mn-ea"/>
                <a:cs typeface="+mn-cs"/>
              </a:rPr>
              <a:t>The participation of a dorsal blastopore lip in the program of development of a new embryo may be regarded in three significant aspects: (1) Formation of axial structures and establishment of the plane of bilateral symmetry; (2) Redetermination of fate for the party of host cells and their inclusion in the structures induced by the transplant; (3) Induction of the nervous system.</a:t>
            </a:r>
          </a:p>
          <a:p>
            <a:r>
              <a:rPr lang="en-PH" sz="1200" kern="1200" dirty="0">
                <a:solidFill>
                  <a:schemeClr val="tx1"/>
                </a:solidFill>
                <a:effectLst/>
                <a:latin typeface="+mn-lt"/>
                <a:ea typeface="+mn-ea"/>
                <a:cs typeface="+mn-cs"/>
              </a:rPr>
              <a:t>Spemann referred to the dorsal lip cells and their derivatives (notochord, prechordal mesoderm) as the organizer because they induced the host's ventral tissues to change their fates to form a neural tube and dorsal mesodermal tissue (such as </a:t>
            </a:r>
            <a:r>
              <a:rPr lang="en-PH" sz="1200" kern="1200" dirty="0" err="1">
                <a:solidFill>
                  <a:schemeClr val="tx1"/>
                </a:solidFill>
                <a:effectLst/>
                <a:latin typeface="+mn-lt"/>
                <a:ea typeface="+mn-ea"/>
                <a:cs typeface="+mn-cs"/>
              </a:rPr>
              <a:t>somites</a:t>
            </a:r>
            <a:r>
              <a:rPr lang="en-PH" sz="1200" kern="1200" dirty="0">
                <a:solidFill>
                  <a:schemeClr val="tx1"/>
                </a:solidFill>
                <a:effectLst/>
                <a:latin typeface="+mn-lt"/>
                <a:ea typeface="+mn-ea"/>
                <a:cs typeface="+mn-cs"/>
              </a:rPr>
              <a:t>), and they organized host and donor tissues into a secondary embryo with clear anterior-posterior and dorsal-ventral axes. He proposed that during normal development, these cells organize the dorsal ectoderm into a neural tube and transform the flanking mesoderm into the anterior-posterior body axis.</a:t>
            </a:r>
          </a:p>
          <a:p>
            <a:r>
              <a:rPr lang="en-PH" sz="1200" kern="1200" dirty="0">
                <a:solidFill>
                  <a:schemeClr val="tx1"/>
                </a:solidFill>
                <a:effectLst/>
                <a:latin typeface="+mn-lt"/>
                <a:ea typeface="+mn-ea"/>
                <a:cs typeface="+mn-cs"/>
              </a:rPr>
              <a:t>Because the fate of the transplanted cells could therefore be traced during development, Spemann and Mangold were able to demonstrate that the graft became notochord, yet induced neighboring cells to change fates. These neighboring cells adopted differentiation pathways that were more dorsal, and produced tissues such as the central nervous system, </a:t>
            </a:r>
            <a:r>
              <a:rPr lang="en-PH" sz="1200" kern="1200" dirty="0" err="1">
                <a:solidFill>
                  <a:schemeClr val="tx1"/>
                </a:solidFill>
                <a:effectLst/>
                <a:latin typeface="+mn-lt"/>
                <a:ea typeface="+mn-ea"/>
                <a:cs typeface="+mn-cs"/>
              </a:rPr>
              <a:t>somites</a:t>
            </a:r>
            <a:r>
              <a:rPr lang="en-PH" sz="1200" kern="1200" dirty="0">
                <a:solidFill>
                  <a:schemeClr val="tx1"/>
                </a:solidFill>
                <a:effectLst/>
                <a:latin typeface="+mn-lt"/>
                <a:ea typeface="+mn-ea"/>
                <a:cs typeface="+mn-cs"/>
              </a:rPr>
              <a:t> and kidneys.</a:t>
            </a:r>
          </a:p>
          <a:p>
            <a:endParaRPr lang="en-US" dirty="0"/>
          </a:p>
        </p:txBody>
      </p:sp>
      <p:sp>
        <p:nvSpPr>
          <p:cNvPr id="4" name="Slide Number Placeholder 3"/>
          <p:cNvSpPr>
            <a:spLocks noGrp="1"/>
          </p:cNvSpPr>
          <p:nvPr>
            <p:ph type="sldNum" sz="quarter" idx="5"/>
          </p:nvPr>
        </p:nvSpPr>
        <p:spPr/>
        <p:txBody>
          <a:bodyPr/>
          <a:lstStyle/>
          <a:p>
            <a:fld id="{4702F914-2BA0-F04B-AADC-A2FAD802D207}" type="slidenum">
              <a:rPr lang="en-US" smtClean="0"/>
              <a:t>10</a:t>
            </a:fld>
            <a:endParaRPr lang="en-US"/>
          </a:p>
        </p:txBody>
      </p:sp>
    </p:spTree>
    <p:extLst>
      <p:ext uri="{BB962C8B-B14F-4D97-AF65-F5344CB8AC3E}">
        <p14:creationId xmlns:p14="http://schemas.microsoft.com/office/powerpoint/2010/main" val="767382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sz="1200" b="1" kern="1200" dirty="0">
                <a:solidFill>
                  <a:schemeClr val="tx1"/>
                </a:solidFill>
                <a:effectLst/>
                <a:latin typeface="+mn-lt"/>
                <a:ea typeface="+mn-ea"/>
                <a:cs typeface="+mn-cs"/>
              </a:rPr>
              <a:t>Brain and Cerebellum</a:t>
            </a:r>
            <a:endParaRPr lang="en-PH" sz="1200" kern="1200" dirty="0">
              <a:solidFill>
                <a:schemeClr val="tx1"/>
              </a:solidFill>
              <a:effectLst/>
              <a:latin typeface="+mn-lt"/>
              <a:ea typeface="+mn-ea"/>
              <a:cs typeface="+mn-cs"/>
            </a:endParaRPr>
          </a:p>
          <a:p>
            <a:r>
              <a:rPr lang="en-PH" sz="1200" kern="1200" dirty="0">
                <a:solidFill>
                  <a:schemeClr val="tx1"/>
                </a:solidFill>
                <a:effectLst/>
                <a:latin typeface="+mn-lt"/>
                <a:ea typeface="+mn-ea"/>
                <a:cs typeface="+mn-cs"/>
              </a:rPr>
              <a:t>In the fifth week of development, swellings appear at the cranial end of the neural tube. Three </a:t>
            </a:r>
            <a:r>
              <a:rPr lang="en-PH" sz="1200" b="1" kern="1200" dirty="0">
                <a:solidFill>
                  <a:schemeClr val="tx1"/>
                </a:solidFill>
                <a:effectLst/>
                <a:latin typeface="+mn-lt"/>
                <a:ea typeface="+mn-ea"/>
                <a:cs typeface="+mn-cs"/>
              </a:rPr>
              <a:t>primitive vesicles</a:t>
            </a:r>
            <a:r>
              <a:rPr lang="en-PH" sz="1200" kern="1200" dirty="0">
                <a:solidFill>
                  <a:schemeClr val="tx1"/>
                </a:solidFill>
                <a:effectLst/>
                <a:latin typeface="+mn-lt"/>
                <a:ea typeface="+mn-ea"/>
                <a:cs typeface="+mn-cs"/>
              </a:rPr>
              <a:t> appear first, and subsequently these develop into five secondary vesicles.</a:t>
            </a:r>
          </a:p>
          <a:p>
            <a:r>
              <a:rPr lang="en-PH" sz="1200" kern="1200" dirty="0">
                <a:solidFill>
                  <a:schemeClr val="tx1"/>
                </a:solidFill>
                <a:effectLst/>
                <a:latin typeface="+mn-lt"/>
                <a:ea typeface="+mn-ea"/>
                <a:cs typeface="+mn-cs"/>
              </a:rPr>
              <a:t>These vesicles will give rise to all the structures of the brain and cerebellum, as well as the ventricular system shown in the table below:</a:t>
            </a:r>
          </a:p>
          <a:p>
            <a:endParaRPr lang="en-US" dirty="0"/>
          </a:p>
        </p:txBody>
      </p:sp>
      <p:sp>
        <p:nvSpPr>
          <p:cNvPr id="4" name="Slide Number Placeholder 3"/>
          <p:cNvSpPr>
            <a:spLocks noGrp="1"/>
          </p:cNvSpPr>
          <p:nvPr>
            <p:ph type="sldNum" sz="quarter" idx="5"/>
          </p:nvPr>
        </p:nvSpPr>
        <p:spPr/>
        <p:txBody>
          <a:bodyPr/>
          <a:lstStyle/>
          <a:p>
            <a:fld id="{4702F914-2BA0-F04B-AADC-A2FAD802D207}" type="slidenum">
              <a:rPr lang="en-US" smtClean="0"/>
              <a:t>20</a:t>
            </a:fld>
            <a:endParaRPr lang="en-US"/>
          </a:p>
        </p:txBody>
      </p:sp>
    </p:spTree>
    <p:extLst>
      <p:ext uri="{BB962C8B-B14F-4D97-AF65-F5344CB8AC3E}">
        <p14:creationId xmlns:p14="http://schemas.microsoft.com/office/powerpoint/2010/main" val="2428272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PH" sz="1200" kern="1200" dirty="0">
                <a:solidFill>
                  <a:schemeClr val="tx1"/>
                </a:solidFill>
                <a:effectLst/>
                <a:latin typeface="+mn-lt"/>
                <a:ea typeface="+mn-ea"/>
                <a:cs typeface="+mn-cs"/>
              </a:rPr>
              <a:t>Meanwhile, </a:t>
            </a:r>
            <a:r>
              <a:rPr lang="en-PH" sz="1200" kern="1200" dirty="0" err="1">
                <a:solidFill>
                  <a:schemeClr val="tx1"/>
                </a:solidFill>
                <a:effectLst/>
                <a:latin typeface="+mn-lt"/>
                <a:ea typeface="+mn-ea"/>
                <a:cs typeface="+mn-cs"/>
              </a:rPr>
              <a:t>neuroderm</a:t>
            </a:r>
            <a:r>
              <a:rPr lang="en-PH" sz="1200" kern="1200" dirty="0">
                <a:solidFill>
                  <a:schemeClr val="tx1"/>
                </a:solidFill>
                <a:effectLst/>
                <a:latin typeface="+mn-lt"/>
                <a:ea typeface="+mn-ea"/>
                <a:cs typeface="+mn-cs"/>
              </a:rPr>
              <a:t> cells begin to differentiate into </a:t>
            </a:r>
            <a:r>
              <a:rPr lang="en-PH" sz="1200" kern="1200" dirty="0" err="1">
                <a:solidFill>
                  <a:schemeClr val="tx1"/>
                </a:solidFill>
                <a:effectLst/>
                <a:latin typeface="+mn-lt"/>
                <a:ea typeface="+mn-ea"/>
                <a:cs typeface="+mn-cs"/>
              </a:rPr>
              <a:t>neurones</a:t>
            </a:r>
            <a:r>
              <a:rPr lang="en-PH" sz="1200" kern="1200" dirty="0">
                <a:solidFill>
                  <a:schemeClr val="tx1"/>
                </a:solidFill>
                <a:effectLst/>
                <a:latin typeface="+mn-lt"/>
                <a:ea typeface="+mn-ea"/>
                <a:cs typeface="+mn-cs"/>
              </a:rPr>
              <a:t> and glial cells. </a:t>
            </a:r>
            <a:r>
              <a:rPr lang="en-PH" sz="1200" b="1" kern="1200" dirty="0" err="1">
                <a:solidFill>
                  <a:schemeClr val="tx1"/>
                </a:solidFill>
                <a:effectLst/>
                <a:latin typeface="+mn-lt"/>
                <a:ea typeface="+mn-ea"/>
                <a:cs typeface="+mn-cs"/>
              </a:rPr>
              <a:t>Neurones</a:t>
            </a:r>
            <a:r>
              <a:rPr lang="en-PH" sz="1200" b="1" kern="1200" dirty="0">
                <a:solidFill>
                  <a:schemeClr val="tx1"/>
                </a:solidFill>
                <a:effectLst/>
                <a:latin typeface="+mn-lt"/>
                <a:ea typeface="+mn-ea"/>
                <a:cs typeface="+mn-cs"/>
              </a:rPr>
              <a:t> </a:t>
            </a:r>
            <a:r>
              <a:rPr lang="en-PH" sz="1200" kern="1200" dirty="0">
                <a:solidFill>
                  <a:schemeClr val="tx1"/>
                </a:solidFill>
                <a:effectLst/>
                <a:latin typeface="+mn-lt"/>
                <a:ea typeface="+mn-ea"/>
                <a:cs typeface="+mn-cs"/>
              </a:rPr>
              <a:t>migrate throughout the brain, and once they have reached their final destination they develop axons and dendrites, forming synapses.</a:t>
            </a:r>
          </a:p>
          <a:p>
            <a:r>
              <a:rPr lang="en-PH" sz="1200" b="1" kern="1200" dirty="0">
                <a:solidFill>
                  <a:schemeClr val="tx1"/>
                </a:solidFill>
                <a:effectLst/>
                <a:latin typeface="+mn-lt"/>
                <a:ea typeface="+mn-ea"/>
                <a:cs typeface="+mn-cs"/>
              </a:rPr>
              <a:t>Spinal Cord</a:t>
            </a:r>
            <a:endParaRPr lang="en-PH" sz="1200" kern="1200" dirty="0">
              <a:solidFill>
                <a:schemeClr val="tx1"/>
              </a:solidFill>
              <a:effectLst/>
              <a:latin typeface="+mn-lt"/>
              <a:ea typeface="+mn-ea"/>
              <a:cs typeface="+mn-cs"/>
            </a:endParaRPr>
          </a:p>
          <a:p>
            <a:r>
              <a:rPr lang="en-PH" sz="1200" kern="1200" dirty="0">
                <a:solidFill>
                  <a:schemeClr val="tx1"/>
                </a:solidFill>
                <a:effectLst/>
                <a:latin typeface="+mn-lt"/>
                <a:ea typeface="+mn-ea"/>
                <a:cs typeface="+mn-cs"/>
              </a:rPr>
              <a:t>Whilst the cranial end of the neural tube forms the brain and cerebellum, the caudal end develops to form the </a:t>
            </a:r>
            <a:r>
              <a:rPr lang="en-PH" sz="1200" b="1" kern="1200" dirty="0">
                <a:solidFill>
                  <a:schemeClr val="tx1"/>
                </a:solidFill>
                <a:effectLst/>
                <a:latin typeface="+mn-lt"/>
                <a:ea typeface="+mn-ea"/>
                <a:cs typeface="+mn-cs"/>
              </a:rPr>
              <a:t>spinal cord</a:t>
            </a:r>
            <a:r>
              <a:rPr lang="en-PH" sz="1200" kern="1200" dirty="0">
                <a:solidFill>
                  <a:schemeClr val="tx1"/>
                </a:solidFill>
                <a:effectLst/>
                <a:latin typeface="+mn-lt"/>
                <a:ea typeface="+mn-ea"/>
                <a:cs typeface="+mn-cs"/>
              </a:rPr>
              <a:t>.</a:t>
            </a:r>
          </a:p>
          <a:p>
            <a:r>
              <a:rPr lang="en-PH" sz="1200" kern="1200" dirty="0">
                <a:solidFill>
                  <a:schemeClr val="tx1"/>
                </a:solidFill>
                <a:effectLst/>
                <a:latin typeface="+mn-lt"/>
                <a:ea typeface="+mn-ea"/>
                <a:cs typeface="+mn-cs"/>
              </a:rPr>
              <a:t>Cells on the dorsal side form the alar plate, which subsequently becomes the </a:t>
            </a:r>
            <a:r>
              <a:rPr lang="en-PH" sz="1200" b="1" kern="1200" dirty="0">
                <a:solidFill>
                  <a:schemeClr val="tx1"/>
                </a:solidFill>
                <a:effectLst/>
                <a:latin typeface="+mn-lt"/>
                <a:ea typeface="+mn-ea"/>
                <a:cs typeface="+mn-cs"/>
              </a:rPr>
              <a:t>dorsal horn</a:t>
            </a:r>
            <a:r>
              <a:rPr lang="en-PH" sz="1200" kern="1200" dirty="0">
                <a:solidFill>
                  <a:schemeClr val="tx1"/>
                </a:solidFill>
                <a:effectLst/>
                <a:latin typeface="+mn-lt"/>
                <a:ea typeface="+mn-ea"/>
                <a:cs typeface="+mn-cs"/>
              </a:rPr>
              <a:t> (posterior). Cells at the ventral end form the basal plate, which then becomes the ventral horn (anterior).</a:t>
            </a:r>
          </a:p>
          <a:p>
            <a:r>
              <a:rPr lang="en-PH" sz="1200" b="1" kern="1200" dirty="0">
                <a:solidFill>
                  <a:schemeClr val="tx1"/>
                </a:solidFill>
                <a:effectLst/>
                <a:latin typeface="+mn-lt"/>
                <a:ea typeface="+mn-ea"/>
                <a:cs typeface="+mn-cs"/>
              </a:rPr>
              <a:t>After Birth</a:t>
            </a:r>
            <a:endParaRPr lang="en-PH" sz="1200" kern="1200" dirty="0">
              <a:solidFill>
                <a:schemeClr val="tx1"/>
              </a:solidFill>
              <a:effectLst/>
              <a:latin typeface="+mn-lt"/>
              <a:ea typeface="+mn-ea"/>
              <a:cs typeface="+mn-cs"/>
            </a:endParaRPr>
          </a:p>
          <a:p>
            <a:r>
              <a:rPr lang="en-PH" sz="1200" kern="1200" dirty="0">
                <a:solidFill>
                  <a:schemeClr val="tx1"/>
                </a:solidFill>
                <a:effectLst/>
                <a:latin typeface="+mn-lt"/>
                <a:ea typeface="+mn-ea"/>
                <a:cs typeface="+mn-cs"/>
              </a:rPr>
              <a:t>Development of the central nervous system continues for many years after birth. Synapses form and new connections appear, increasing in number throughout childhood and into adulthood.</a:t>
            </a:r>
          </a:p>
          <a:p>
            <a:r>
              <a:rPr lang="en-PH" sz="1200" kern="1200" dirty="0">
                <a:solidFill>
                  <a:schemeClr val="tx1"/>
                </a:solidFill>
                <a:effectLst/>
                <a:latin typeface="+mn-lt"/>
                <a:ea typeface="+mn-ea"/>
                <a:cs typeface="+mn-cs"/>
              </a:rPr>
              <a:t>Only synapses and pathways that are used survive into adulthood; the process of </a:t>
            </a:r>
            <a:r>
              <a:rPr lang="en-PH" sz="1200" b="1" kern="1200" dirty="0">
                <a:solidFill>
                  <a:schemeClr val="tx1"/>
                </a:solidFill>
                <a:effectLst/>
                <a:latin typeface="+mn-lt"/>
                <a:ea typeface="+mn-ea"/>
                <a:cs typeface="+mn-cs"/>
              </a:rPr>
              <a:t>synaptic pruning</a:t>
            </a:r>
            <a:r>
              <a:rPr lang="en-PH" sz="1200" kern="1200" dirty="0">
                <a:solidFill>
                  <a:schemeClr val="tx1"/>
                </a:solidFill>
                <a:effectLst/>
                <a:latin typeface="+mn-lt"/>
                <a:ea typeface="+mn-ea"/>
                <a:cs typeface="+mn-cs"/>
              </a:rPr>
              <a:t> allows unused synapses to be eliminated.</a:t>
            </a:r>
          </a:p>
          <a:p>
            <a:r>
              <a:rPr lang="en-PH"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4702F914-2BA0-F04B-AADC-A2FAD802D207}" type="slidenum">
              <a:rPr lang="en-US" smtClean="0"/>
              <a:t>21</a:t>
            </a:fld>
            <a:endParaRPr lang="en-US"/>
          </a:p>
        </p:txBody>
      </p:sp>
    </p:spTree>
    <p:extLst>
      <p:ext uri="{BB962C8B-B14F-4D97-AF65-F5344CB8AC3E}">
        <p14:creationId xmlns:p14="http://schemas.microsoft.com/office/powerpoint/2010/main" val="1100238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P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PH"/>
          </a:p>
        </p:txBody>
      </p:sp>
      <p:sp>
        <p:nvSpPr>
          <p:cNvPr id="4" name="Date Placeholder 3"/>
          <p:cNvSpPr>
            <a:spLocks noGrp="1"/>
          </p:cNvSpPr>
          <p:nvPr>
            <p:ph type="dt" sz="half" idx="10"/>
          </p:nvPr>
        </p:nvSpPr>
        <p:spPr/>
        <p:txBody>
          <a:bodyPr/>
          <a:lstStyle/>
          <a:p>
            <a:fld id="{E981B672-5675-4BA1-887A-8D280C4D8E0D}" type="datetimeFigureOut">
              <a:rPr lang="en-PH" smtClean="0"/>
              <a:t>01/12/2021</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3E42844-F35B-4E94-A2CB-973DCADA5E12}" type="slidenum">
              <a:rPr lang="en-PH" smtClean="0"/>
              <a:t>‹#›</a:t>
            </a:fld>
            <a:endParaRPr lang="en-PH"/>
          </a:p>
        </p:txBody>
      </p:sp>
    </p:spTree>
    <p:extLst>
      <p:ext uri="{BB962C8B-B14F-4D97-AF65-F5344CB8AC3E}">
        <p14:creationId xmlns:p14="http://schemas.microsoft.com/office/powerpoint/2010/main" val="951093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PH"/>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p:cNvSpPr>
            <a:spLocks noGrp="1"/>
          </p:cNvSpPr>
          <p:nvPr>
            <p:ph type="dt" sz="half" idx="10"/>
          </p:nvPr>
        </p:nvSpPr>
        <p:spPr/>
        <p:txBody>
          <a:bodyPr/>
          <a:lstStyle/>
          <a:p>
            <a:fld id="{E981B672-5675-4BA1-887A-8D280C4D8E0D}" type="datetimeFigureOut">
              <a:rPr lang="en-PH" smtClean="0"/>
              <a:t>01/12/2021</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3E42844-F35B-4E94-A2CB-973DCADA5E12}" type="slidenum">
              <a:rPr lang="en-PH" smtClean="0"/>
              <a:t>‹#›</a:t>
            </a:fld>
            <a:endParaRPr lang="en-PH"/>
          </a:p>
        </p:txBody>
      </p:sp>
    </p:spTree>
    <p:extLst>
      <p:ext uri="{BB962C8B-B14F-4D97-AF65-F5344CB8AC3E}">
        <p14:creationId xmlns:p14="http://schemas.microsoft.com/office/powerpoint/2010/main" val="1757000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P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p:cNvSpPr>
            <a:spLocks noGrp="1"/>
          </p:cNvSpPr>
          <p:nvPr>
            <p:ph type="dt" sz="half" idx="10"/>
          </p:nvPr>
        </p:nvSpPr>
        <p:spPr/>
        <p:txBody>
          <a:bodyPr/>
          <a:lstStyle/>
          <a:p>
            <a:fld id="{E981B672-5675-4BA1-887A-8D280C4D8E0D}" type="datetimeFigureOut">
              <a:rPr lang="en-PH" smtClean="0"/>
              <a:t>01/12/2021</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3E42844-F35B-4E94-A2CB-973DCADA5E12}" type="slidenum">
              <a:rPr lang="en-PH" smtClean="0"/>
              <a:t>‹#›</a:t>
            </a:fld>
            <a:endParaRPr lang="en-PH"/>
          </a:p>
        </p:txBody>
      </p:sp>
    </p:spTree>
    <p:extLst>
      <p:ext uri="{BB962C8B-B14F-4D97-AF65-F5344CB8AC3E}">
        <p14:creationId xmlns:p14="http://schemas.microsoft.com/office/powerpoint/2010/main" val="1410464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PH"/>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p:cNvSpPr>
            <a:spLocks noGrp="1"/>
          </p:cNvSpPr>
          <p:nvPr>
            <p:ph type="dt" sz="half" idx="10"/>
          </p:nvPr>
        </p:nvSpPr>
        <p:spPr/>
        <p:txBody>
          <a:bodyPr/>
          <a:lstStyle/>
          <a:p>
            <a:fld id="{E981B672-5675-4BA1-887A-8D280C4D8E0D}" type="datetimeFigureOut">
              <a:rPr lang="en-PH" smtClean="0"/>
              <a:t>01/12/2021</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3E42844-F35B-4E94-A2CB-973DCADA5E12}" type="slidenum">
              <a:rPr lang="en-PH" smtClean="0"/>
              <a:t>‹#›</a:t>
            </a:fld>
            <a:endParaRPr lang="en-PH"/>
          </a:p>
        </p:txBody>
      </p:sp>
    </p:spTree>
    <p:extLst>
      <p:ext uri="{BB962C8B-B14F-4D97-AF65-F5344CB8AC3E}">
        <p14:creationId xmlns:p14="http://schemas.microsoft.com/office/powerpoint/2010/main" val="86703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P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81B672-5675-4BA1-887A-8D280C4D8E0D}" type="datetimeFigureOut">
              <a:rPr lang="en-PH" smtClean="0"/>
              <a:t>01/12/2021</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3E42844-F35B-4E94-A2CB-973DCADA5E12}" type="slidenum">
              <a:rPr lang="en-PH" smtClean="0"/>
              <a:t>‹#›</a:t>
            </a:fld>
            <a:endParaRPr lang="en-PH"/>
          </a:p>
        </p:txBody>
      </p:sp>
    </p:spTree>
    <p:extLst>
      <p:ext uri="{BB962C8B-B14F-4D97-AF65-F5344CB8AC3E}">
        <p14:creationId xmlns:p14="http://schemas.microsoft.com/office/powerpoint/2010/main" val="1236013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P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Date Placeholder 4"/>
          <p:cNvSpPr>
            <a:spLocks noGrp="1"/>
          </p:cNvSpPr>
          <p:nvPr>
            <p:ph type="dt" sz="half" idx="10"/>
          </p:nvPr>
        </p:nvSpPr>
        <p:spPr/>
        <p:txBody>
          <a:bodyPr/>
          <a:lstStyle/>
          <a:p>
            <a:fld id="{E981B672-5675-4BA1-887A-8D280C4D8E0D}" type="datetimeFigureOut">
              <a:rPr lang="en-PH" smtClean="0"/>
              <a:t>01/12/2021</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43E42844-F35B-4E94-A2CB-973DCADA5E12}" type="slidenum">
              <a:rPr lang="en-PH" smtClean="0"/>
              <a:t>‹#›</a:t>
            </a:fld>
            <a:endParaRPr lang="en-PH"/>
          </a:p>
        </p:txBody>
      </p:sp>
    </p:spTree>
    <p:extLst>
      <p:ext uri="{BB962C8B-B14F-4D97-AF65-F5344CB8AC3E}">
        <p14:creationId xmlns:p14="http://schemas.microsoft.com/office/powerpoint/2010/main" val="1951684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P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7" name="Date Placeholder 6"/>
          <p:cNvSpPr>
            <a:spLocks noGrp="1"/>
          </p:cNvSpPr>
          <p:nvPr>
            <p:ph type="dt" sz="half" idx="10"/>
          </p:nvPr>
        </p:nvSpPr>
        <p:spPr/>
        <p:txBody>
          <a:bodyPr/>
          <a:lstStyle/>
          <a:p>
            <a:fld id="{E981B672-5675-4BA1-887A-8D280C4D8E0D}" type="datetimeFigureOut">
              <a:rPr lang="en-PH" smtClean="0"/>
              <a:t>01/12/2021</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43E42844-F35B-4E94-A2CB-973DCADA5E12}" type="slidenum">
              <a:rPr lang="en-PH" smtClean="0"/>
              <a:t>‹#›</a:t>
            </a:fld>
            <a:endParaRPr lang="en-PH"/>
          </a:p>
        </p:txBody>
      </p:sp>
    </p:spTree>
    <p:extLst>
      <p:ext uri="{BB962C8B-B14F-4D97-AF65-F5344CB8AC3E}">
        <p14:creationId xmlns:p14="http://schemas.microsoft.com/office/powerpoint/2010/main" val="2911848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PH"/>
          </a:p>
        </p:txBody>
      </p:sp>
      <p:sp>
        <p:nvSpPr>
          <p:cNvPr id="3" name="Date Placeholder 2"/>
          <p:cNvSpPr>
            <a:spLocks noGrp="1"/>
          </p:cNvSpPr>
          <p:nvPr>
            <p:ph type="dt" sz="half" idx="10"/>
          </p:nvPr>
        </p:nvSpPr>
        <p:spPr/>
        <p:txBody>
          <a:bodyPr/>
          <a:lstStyle/>
          <a:p>
            <a:fld id="{E981B672-5675-4BA1-887A-8D280C4D8E0D}" type="datetimeFigureOut">
              <a:rPr lang="en-PH" smtClean="0"/>
              <a:t>01/12/2021</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43E42844-F35B-4E94-A2CB-973DCADA5E12}" type="slidenum">
              <a:rPr lang="en-PH" smtClean="0"/>
              <a:t>‹#›</a:t>
            </a:fld>
            <a:endParaRPr lang="en-PH"/>
          </a:p>
        </p:txBody>
      </p:sp>
    </p:spTree>
    <p:extLst>
      <p:ext uri="{BB962C8B-B14F-4D97-AF65-F5344CB8AC3E}">
        <p14:creationId xmlns:p14="http://schemas.microsoft.com/office/powerpoint/2010/main" val="3292423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1B672-5675-4BA1-887A-8D280C4D8E0D}" type="datetimeFigureOut">
              <a:rPr lang="en-PH" smtClean="0"/>
              <a:t>01/12/2021</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43E42844-F35B-4E94-A2CB-973DCADA5E12}" type="slidenum">
              <a:rPr lang="en-PH" smtClean="0"/>
              <a:t>‹#›</a:t>
            </a:fld>
            <a:endParaRPr lang="en-PH"/>
          </a:p>
        </p:txBody>
      </p:sp>
    </p:spTree>
    <p:extLst>
      <p:ext uri="{BB962C8B-B14F-4D97-AF65-F5344CB8AC3E}">
        <p14:creationId xmlns:p14="http://schemas.microsoft.com/office/powerpoint/2010/main" val="1698568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P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81B672-5675-4BA1-887A-8D280C4D8E0D}" type="datetimeFigureOut">
              <a:rPr lang="en-PH" smtClean="0"/>
              <a:t>01/12/2021</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43E42844-F35B-4E94-A2CB-973DCADA5E12}" type="slidenum">
              <a:rPr lang="en-PH" smtClean="0"/>
              <a:t>‹#›</a:t>
            </a:fld>
            <a:endParaRPr lang="en-PH"/>
          </a:p>
        </p:txBody>
      </p:sp>
    </p:spTree>
    <p:extLst>
      <p:ext uri="{BB962C8B-B14F-4D97-AF65-F5344CB8AC3E}">
        <p14:creationId xmlns:p14="http://schemas.microsoft.com/office/powerpoint/2010/main" val="311416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P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81B672-5675-4BA1-887A-8D280C4D8E0D}" type="datetimeFigureOut">
              <a:rPr lang="en-PH" smtClean="0"/>
              <a:t>01/12/2021</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43E42844-F35B-4E94-A2CB-973DCADA5E12}" type="slidenum">
              <a:rPr lang="en-PH" smtClean="0"/>
              <a:t>‹#›</a:t>
            </a:fld>
            <a:endParaRPr lang="en-PH"/>
          </a:p>
        </p:txBody>
      </p:sp>
    </p:spTree>
    <p:extLst>
      <p:ext uri="{BB962C8B-B14F-4D97-AF65-F5344CB8AC3E}">
        <p14:creationId xmlns:p14="http://schemas.microsoft.com/office/powerpoint/2010/main" val="933392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PH"/>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81B672-5675-4BA1-887A-8D280C4D8E0D}" type="datetimeFigureOut">
              <a:rPr lang="en-PH" smtClean="0"/>
              <a:t>01/12/2021</a:t>
            </a:fld>
            <a:endParaRPr lang="en-P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E42844-F35B-4E94-A2CB-973DCADA5E12}" type="slidenum">
              <a:rPr lang="en-PH" smtClean="0"/>
              <a:t>‹#›</a:t>
            </a:fld>
            <a:endParaRPr lang="en-PH"/>
          </a:p>
        </p:txBody>
      </p:sp>
    </p:spTree>
    <p:extLst>
      <p:ext uri="{BB962C8B-B14F-4D97-AF65-F5344CB8AC3E}">
        <p14:creationId xmlns:p14="http://schemas.microsoft.com/office/powerpoint/2010/main" val="1956506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tandfonline.com/doi/full/10.4161/org.28026"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teachmeanatomy.info/wp-content/uploads/The-Five-Secondary-Brain-Vesicles.jpg"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teachmeanatomy.info/wp-content/uploads/Types-of-Spina-Bifida.png"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tandfonline.com/doi/full/10.4161/org.2802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ohn Merril\Downloads\brain_anatomy_medical_head_skull_digital_3_d_x_ray_xray_psychedelic_1024x76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9753600" cy="73152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04800" y="457200"/>
            <a:ext cx="9753600" cy="5943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6" name="TextBox 5"/>
          <p:cNvSpPr txBox="1"/>
          <p:nvPr/>
        </p:nvSpPr>
        <p:spPr>
          <a:xfrm>
            <a:off x="152400" y="762000"/>
            <a:ext cx="8991600" cy="2431435"/>
          </a:xfrm>
          <a:prstGeom prst="rect">
            <a:avLst/>
          </a:prstGeom>
          <a:noFill/>
        </p:spPr>
        <p:txBody>
          <a:bodyPr wrap="square" rtlCol="0">
            <a:spAutoFit/>
          </a:bodyPr>
          <a:lstStyle/>
          <a:p>
            <a:pPr algn="ctr"/>
            <a:r>
              <a:rPr lang="en-PH" sz="4000" dirty="0">
                <a:solidFill>
                  <a:schemeClr val="bg1"/>
                </a:solidFill>
                <a:effectLst>
                  <a:glow rad="254000">
                    <a:schemeClr val="tx2">
                      <a:lumMod val="75000"/>
                      <a:alpha val="80000"/>
                    </a:schemeClr>
                  </a:glow>
                </a:effectLst>
                <a:latin typeface="Franklin Gothic Book" pitchFamily="34" charset="0"/>
              </a:rPr>
              <a:t>Neurulation, Formation of the Nervous System, Sense Organs, Skin and other Ectodermal Derivatives</a:t>
            </a:r>
          </a:p>
          <a:p>
            <a:pPr algn="ctr"/>
            <a:endParaRPr lang="en-PH" sz="3200" dirty="0">
              <a:solidFill>
                <a:schemeClr val="bg1"/>
              </a:solidFill>
              <a:effectLst>
                <a:glow rad="254000">
                  <a:schemeClr val="tx2">
                    <a:lumMod val="75000"/>
                    <a:alpha val="80000"/>
                  </a:schemeClr>
                </a:glow>
              </a:effectLst>
              <a:latin typeface="Franklin Gothic Book" pitchFamily="34" charset="0"/>
            </a:endParaRPr>
          </a:p>
        </p:txBody>
      </p:sp>
      <p:sp>
        <p:nvSpPr>
          <p:cNvPr id="2" name="TextBox 1">
            <a:extLst>
              <a:ext uri="{FF2B5EF4-FFF2-40B4-BE49-F238E27FC236}">
                <a16:creationId xmlns:a16="http://schemas.microsoft.com/office/drawing/2014/main" id="{C6A8EA5E-7991-F445-8F25-C849BB423406}"/>
              </a:ext>
            </a:extLst>
          </p:cNvPr>
          <p:cNvSpPr txBox="1"/>
          <p:nvPr/>
        </p:nvSpPr>
        <p:spPr>
          <a:xfrm>
            <a:off x="457200" y="5638800"/>
            <a:ext cx="2819400" cy="369332"/>
          </a:xfrm>
          <a:prstGeom prst="rect">
            <a:avLst/>
          </a:prstGeom>
          <a:noFill/>
        </p:spPr>
        <p:txBody>
          <a:bodyPr wrap="square" rtlCol="0">
            <a:spAutoFit/>
          </a:bodyPr>
          <a:lstStyle/>
          <a:p>
            <a:r>
              <a:rPr lang="en-US" dirty="0">
                <a:solidFill>
                  <a:schemeClr val="bg1"/>
                </a:solidFill>
              </a:rPr>
              <a:t>Lydia R. Leonardo, DrPH</a:t>
            </a:r>
          </a:p>
        </p:txBody>
      </p:sp>
    </p:spTree>
    <p:extLst>
      <p:ext uri="{BB962C8B-B14F-4D97-AF65-F5344CB8AC3E}">
        <p14:creationId xmlns:p14="http://schemas.microsoft.com/office/powerpoint/2010/main" val="2487478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2">
            <a:hlinkClick r:id="rId3"/>
            <a:extLst>
              <a:ext uri="{FF2B5EF4-FFF2-40B4-BE49-F238E27FC236}">
                <a16:creationId xmlns:a16="http://schemas.microsoft.com/office/drawing/2014/main" id="{683CA9FE-6CE7-6645-94E9-FBFD811B95D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9144000" cy="617415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66B7CAD3-3113-7F4F-A299-C2CCA76AE1C8}"/>
              </a:ext>
            </a:extLst>
          </p:cNvPr>
          <p:cNvSpPr>
            <a:spLocks noChangeArrowheads="1"/>
          </p:cNvSpPr>
          <p:nvPr/>
        </p:nvSpPr>
        <p:spPr bwMode="auto">
          <a:xfrm>
            <a:off x="0" y="447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sng" strike="noStrike" cap="none" normalizeH="0" baseline="0">
                <a:ln>
                  <a:noFill/>
                </a:ln>
                <a:solidFill>
                  <a:srgbClr val="FFFFFF"/>
                </a:solidFill>
                <a:effectLst/>
                <a:latin typeface="Open Sans" panose="020B0606030504020204" pitchFamily="34" charset="0"/>
                <a:ea typeface="Times New Roman" panose="02020603050405020304" pitchFamily="18" charset="0"/>
                <a:cs typeface="Times New Roman" panose="02020603050405020304" pitchFamily="18" charset="0"/>
                <a:hlinkClick r:id="rId3"/>
              </a:rPr>
              <a:t>Display full size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3">
            <a:extLst>
              <a:ext uri="{FF2B5EF4-FFF2-40B4-BE49-F238E27FC236}">
                <a16:creationId xmlns:a16="http://schemas.microsoft.com/office/drawing/2014/main" id="{F3C8E7D5-4571-5F4C-AB0D-F5C352BB955F}"/>
              </a:ext>
            </a:extLst>
          </p:cNvPr>
          <p:cNvSpPr/>
          <p:nvPr/>
        </p:nvSpPr>
        <p:spPr>
          <a:xfrm>
            <a:off x="1905000" y="87868"/>
            <a:ext cx="6031203" cy="461665"/>
          </a:xfrm>
          <a:prstGeom prst="rect">
            <a:avLst/>
          </a:prstGeom>
        </p:spPr>
        <p:txBody>
          <a:bodyPr wrap="none">
            <a:spAutoFit/>
          </a:bodyPr>
          <a:lstStyle/>
          <a:p>
            <a:r>
              <a:rPr lang="en-PH" sz="2400" b="1" dirty="0"/>
              <a:t>The Spemann-Mangold organizer experiment</a:t>
            </a:r>
            <a:endParaRPr lang="en-US" sz="2400" b="1" dirty="0"/>
          </a:p>
        </p:txBody>
      </p:sp>
      <p:sp>
        <p:nvSpPr>
          <p:cNvPr id="2" name="Rectangle 1">
            <a:extLst>
              <a:ext uri="{FF2B5EF4-FFF2-40B4-BE49-F238E27FC236}">
                <a16:creationId xmlns:a16="http://schemas.microsoft.com/office/drawing/2014/main" id="{E4D334DE-2806-8140-843D-843430AED9C6}"/>
              </a:ext>
            </a:extLst>
          </p:cNvPr>
          <p:cNvSpPr/>
          <p:nvPr/>
        </p:nvSpPr>
        <p:spPr>
          <a:xfrm>
            <a:off x="6400800" y="6435436"/>
            <a:ext cx="2525756" cy="369332"/>
          </a:xfrm>
          <a:prstGeom prst="rect">
            <a:avLst/>
          </a:prstGeom>
        </p:spPr>
        <p:txBody>
          <a:bodyPr wrap="none">
            <a:spAutoFit/>
          </a:bodyPr>
          <a:lstStyle/>
          <a:p>
            <a:r>
              <a:rPr lang="en-US" dirty="0" err="1"/>
              <a:t>Ribatti</a:t>
            </a:r>
            <a:r>
              <a:rPr lang="en-US" dirty="0"/>
              <a:t>, Domenico (2014)</a:t>
            </a:r>
          </a:p>
        </p:txBody>
      </p:sp>
    </p:spTree>
    <p:extLst>
      <p:ext uri="{BB962C8B-B14F-4D97-AF65-F5344CB8AC3E}">
        <p14:creationId xmlns:p14="http://schemas.microsoft.com/office/powerpoint/2010/main" val="1538328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9A340-77F2-0740-9ADB-3BEC118149DF}"/>
              </a:ext>
            </a:extLst>
          </p:cNvPr>
          <p:cNvSpPr>
            <a:spLocks noGrp="1"/>
          </p:cNvSpPr>
          <p:nvPr>
            <p:ph type="title"/>
          </p:nvPr>
        </p:nvSpPr>
        <p:spPr/>
        <p:txBody>
          <a:bodyPr>
            <a:normAutofit fontScale="90000"/>
          </a:bodyPr>
          <a:lstStyle/>
          <a:p>
            <a:r>
              <a:rPr lang="en-PH" dirty="0"/>
              <a:t>Transplantation Experiment of Spemann and Mangold </a:t>
            </a:r>
            <a:endParaRPr lang="en-US" dirty="0"/>
          </a:p>
        </p:txBody>
      </p:sp>
      <p:sp>
        <p:nvSpPr>
          <p:cNvPr id="3" name="Content Placeholder 2">
            <a:extLst>
              <a:ext uri="{FF2B5EF4-FFF2-40B4-BE49-F238E27FC236}">
                <a16:creationId xmlns:a16="http://schemas.microsoft.com/office/drawing/2014/main" id="{730023B1-2F29-614A-8E5B-9789E173B674}"/>
              </a:ext>
            </a:extLst>
          </p:cNvPr>
          <p:cNvSpPr>
            <a:spLocks noGrp="1"/>
          </p:cNvSpPr>
          <p:nvPr>
            <p:ph idx="1"/>
          </p:nvPr>
        </p:nvSpPr>
        <p:spPr/>
        <p:txBody>
          <a:bodyPr>
            <a:normAutofit fontScale="77500" lnSpcReduction="20000"/>
          </a:bodyPr>
          <a:lstStyle/>
          <a:p>
            <a:r>
              <a:rPr lang="en-PH" dirty="0"/>
              <a:t>Has shown that the cells in the DLB have an extraordinary role in the formation of the dorsal mesoderm, particularly the notochord and some pharyngeal endoderm. </a:t>
            </a:r>
          </a:p>
          <a:p>
            <a:r>
              <a:rPr lang="en-PH" dirty="0"/>
              <a:t>Cells of the DLB have been referred to as the </a:t>
            </a:r>
            <a:r>
              <a:rPr lang="en-PH" b="1" dirty="0"/>
              <a:t>Spemann organizer</a:t>
            </a:r>
            <a:r>
              <a:rPr lang="en-PH" dirty="0"/>
              <a:t> since the cells here induces the formation of the CNS. </a:t>
            </a:r>
          </a:p>
          <a:p>
            <a:r>
              <a:rPr lang="en-PH" dirty="0"/>
              <a:t>One important chemical that was later known to be the cause of the induction of the CNS is </a:t>
            </a:r>
            <a:r>
              <a:rPr lang="en-PH" b="1" dirty="0"/>
              <a:t>chordin </a:t>
            </a:r>
            <a:r>
              <a:rPr lang="en-PH" dirty="0"/>
              <a:t>(encoded by the gene </a:t>
            </a:r>
            <a:r>
              <a:rPr lang="en-PH" i="1" dirty="0"/>
              <a:t>chordin</a:t>
            </a:r>
            <a:r>
              <a:rPr lang="en-PH" dirty="0"/>
              <a:t>). </a:t>
            </a:r>
          </a:p>
          <a:p>
            <a:r>
              <a:rPr lang="en-PH" dirty="0"/>
              <a:t>Before the CNS is induced to form, chordin is a protein that </a:t>
            </a:r>
            <a:r>
              <a:rPr lang="en-PH" dirty="0" err="1"/>
              <a:t>dorsalizes</a:t>
            </a:r>
            <a:r>
              <a:rPr lang="en-PH" dirty="0"/>
              <a:t> early vertebrate embryonic tissues binds to </a:t>
            </a:r>
            <a:r>
              <a:rPr lang="en-PH" b="1" dirty="0"/>
              <a:t>bone morphogenetic proteins (BMPs</a:t>
            </a:r>
            <a:r>
              <a:rPr lang="en-PH" dirty="0"/>
              <a:t>) that may be involved also in organogenesis </a:t>
            </a:r>
            <a:endParaRPr lang="en-US" dirty="0"/>
          </a:p>
        </p:txBody>
      </p:sp>
      <p:sp>
        <p:nvSpPr>
          <p:cNvPr id="4" name="Rectangle 3">
            <a:extLst>
              <a:ext uri="{FF2B5EF4-FFF2-40B4-BE49-F238E27FC236}">
                <a16:creationId xmlns:a16="http://schemas.microsoft.com/office/drawing/2014/main" id="{471FA992-5BBE-1A49-BB98-CE75E9EBA74E}"/>
              </a:ext>
            </a:extLst>
          </p:cNvPr>
          <p:cNvSpPr/>
          <p:nvPr/>
        </p:nvSpPr>
        <p:spPr>
          <a:xfrm>
            <a:off x="6609931" y="6398696"/>
            <a:ext cx="2525756" cy="369332"/>
          </a:xfrm>
          <a:prstGeom prst="rect">
            <a:avLst/>
          </a:prstGeom>
        </p:spPr>
        <p:txBody>
          <a:bodyPr wrap="none">
            <a:spAutoFit/>
          </a:bodyPr>
          <a:lstStyle/>
          <a:p>
            <a:r>
              <a:rPr lang="en-US" dirty="0" err="1"/>
              <a:t>Ribatti</a:t>
            </a:r>
            <a:r>
              <a:rPr lang="en-US" dirty="0"/>
              <a:t>, Domenico (2014)</a:t>
            </a:r>
          </a:p>
        </p:txBody>
      </p:sp>
    </p:spTree>
    <p:extLst>
      <p:ext uri="{BB962C8B-B14F-4D97-AF65-F5344CB8AC3E}">
        <p14:creationId xmlns:p14="http://schemas.microsoft.com/office/powerpoint/2010/main" val="3186724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B72B1-F942-264B-8748-E576C03B2D8D}"/>
              </a:ext>
            </a:extLst>
          </p:cNvPr>
          <p:cNvSpPr>
            <a:spLocks noGrp="1"/>
          </p:cNvSpPr>
          <p:nvPr>
            <p:ph type="title"/>
          </p:nvPr>
        </p:nvSpPr>
        <p:spPr/>
        <p:txBody>
          <a:bodyPr/>
          <a:lstStyle/>
          <a:p>
            <a:r>
              <a:rPr lang="en-US" dirty="0"/>
              <a:t>Neurulation</a:t>
            </a:r>
          </a:p>
        </p:txBody>
      </p:sp>
      <p:sp>
        <p:nvSpPr>
          <p:cNvPr id="3" name="Content Placeholder 2">
            <a:extLst>
              <a:ext uri="{FF2B5EF4-FFF2-40B4-BE49-F238E27FC236}">
                <a16:creationId xmlns:a16="http://schemas.microsoft.com/office/drawing/2014/main" id="{EBF6C6B8-9D26-644F-8522-FAC03FF594E6}"/>
              </a:ext>
            </a:extLst>
          </p:cNvPr>
          <p:cNvSpPr>
            <a:spLocks noGrp="1"/>
          </p:cNvSpPr>
          <p:nvPr>
            <p:ph idx="1"/>
          </p:nvPr>
        </p:nvSpPr>
        <p:spPr/>
        <p:txBody>
          <a:bodyPr/>
          <a:lstStyle/>
          <a:p>
            <a:r>
              <a:rPr lang="en-PH" b="1" dirty="0"/>
              <a:t>first induction event in animal development </a:t>
            </a:r>
            <a:endParaRPr lang="en-PH" dirty="0"/>
          </a:p>
          <a:p>
            <a:r>
              <a:rPr lang="en-PH" dirty="0"/>
              <a:t>The organs first formed in the early vertebrate embryos are the notochord,  brain and spinal cord. </a:t>
            </a:r>
          </a:p>
          <a:p>
            <a:r>
              <a:rPr lang="en-PH" dirty="0"/>
              <a:t>The notochord is first formed from the mesodermal cells of the DLB or the mesodermal cells of the </a:t>
            </a:r>
            <a:r>
              <a:rPr lang="en-PH" b="1" dirty="0" err="1"/>
              <a:t>Hensen’s</a:t>
            </a:r>
            <a:r>
              <a:rPr lang="en-PH" b="1" dirty="0"/>
              <a:t> node</a:t>
            </a:r>
            <a:r>
              <a:rPr lang="en-PH" dirty="0"/>
              <a:t> of amniotes called the </a:t>
            </a:r>
            <a:r>
              <a:rPr lang="en-PH" b="1" dirty="0"/>
              <a:t>chordamesoderm</a:t>
            </a:r>
            <a:r>
              <a:rPr lang="en-PH" dirty="0"/>
              <a:t>. </a:t>
            </a:r>
          </a:p>
          <a:p>
            <a:endParaRPr lang="en-US" dirty="0"/>
          </a:p>
        </p:txBody>
      </p:sp>
    </p:spTree>
    <p:extLst>
      <p:ext uri="{BB962C8B-B14F-4D97-AF65-F5344CB8AC3E}">
        <p14:creationId xmlns:p14="http://schemas.microsoft.com/office/powerpoint/2010/main" val="1556102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530BD-E652-364D-BBFE-E63DCF514A1B}"/>
              </a:ext>
            </a:extLst>
          </p:cNvPr>
          <p:cNvSpPr>
            <a:spLocks noGrp="1"/>
          </p:cNvSpPr>
          <p:nvPr>
            <p:ph type="title"/>
          </p:nvPr>
        </p:nvSpPr>
        <p:spPr/>
        <p:txBody>
          <a:bodyPr/>
          <a:lstStyle/>
          <a:p>
            <a:r>
              <a:rPr lang="en-US" dirty="0"/>
              <a:t>Counterpart of the DLB</a:t>
            </a:r>
          </a:p>
        </p:txBody>
      </p:sp>
      <p:sp>
        <p:nvSpPr>
          <p:cNvPr id="3" name="Content Placeholder 2">
            <a:extLst>
              <a:ext uri="{FF2B5EF4-FFF2-40B4-BE49-F238E27FC236}">
                <a16:creationId xmlns:a16="http://schemas.microsoft.com/office/drawing/2014/main" id="{4D949FF5-0551-4746-8553-0F28D640DBEB}"/>
              </a:ext>
            </a:extLst>
          </p:cNvPr>
          <p:cNvSpPr>
            <a:spLocks noGrp="1"/>
          </p:cNvSpPr>
          <p:nvPr>
            <p:ph idx="1"/>
          </p:nvPr>
        </p:nvSpPr>
        <p:spPr/>
        <p:txBody>
          <a:bodyPr>
            <a:normAutofit fontScale="77500" lnSpcReduction="20000"/>
          </a:bodyPr>
          <a:lstStyle/>
          <a:p>
            <a:r>
              <a:rPr lang="en-PH" dirty="0"/>
              <a:t>Further movement (by ingression) of the cells from the surface epiblast results to a thickened structure at the anterior end of the primitive streak called the </a:t>
            </a:r>
            <a:r>
              <a:rPr lang="en-PH" b="1" dirty="0" err="1"/>
              <a:t>Hensen’s</a:t>
            </a:r>
            <a:r>
              <a:rPr lang="en-PH" b="1" dirty="0"/>
              <a:t> node. </a:t>
            </a:r>
          </a:p>
          <a:p>
            <a:r>
              <a:rPr lang="en-PH" dirty="0"/>
              <a:t>The aggregate of cells in this thickened knot are destined to form the </a:t>
            </a:r>
            <a:r>
              <a:rPr lang="en-PH" b="1" dirty="0"/>
              <a:t>notochord. </a:t>
            </a:r>
            <a:r>
              <a:rPr lang="en-PH" dirty="0"/>
              <a:t>Notochord, if you recall, is made of cartilage-like cells that serves as a flexible axial support in all chordate embryos. It grows forward along the length of the embryo as a cylindrical rod of cells. </a:t>
            </a:r>
          </a:p>
          <a:p>
            <a:r>
              <a:rPr lang="en-PH" dirty="0"/>
              <a:t>At this point, we can generalize that where the DLB in amphibians or the </a:t>
            </a:r>
            <a:r>
              <a:rPr lang="en-PH" dirty="0" err="1"/>
              <a:t>Hensen’s</a:t>
            </a:r>
            <a:r>
              <a:rPr lang="en-PH" dirty="0"/>
              <a:t> node in amniotes, establishes the posterior end of the embryo since the notochord develops anterior to these structures.</a:t>
            </a:r>
          </a:p>
          <a:p>
            <a:endParaRPr lang="en-US" dirty="0"/>
          </a:p>
        </p:txBody>
      </p:sp>
    </p:spTree>
    <p:extLst>
      <p:ext uri="{BB962C8B-B14F-4D97-AF65-F5344CB8AC3E}">
        <p14:creationId xmlns:p14="http://schemas.microsoft.com/office/powerpoint/2010/main" val="2514373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ohn Merril\Downloads\brain_anatomy_medical_head_skull_digital_3_d_x_ray_xray_psychedelic_1024x76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9753600" cy="73152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18655" y="914400"/>
            <a:ext cx="9753600" cy="571500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3" name="TextBox 2"/>
          <p:cNvSpPr txBox="1"/>
          <p:nvPr/>
        </p:nvSpPr>
        <p:spPr>
          <a:xfrm>
            <a:off x="1828800" y="0"/>
            <a:ext cx="5334000" cy="369332"/>
          </a:xfrm>
          <a:prstGeom prst="rect">
            <a:avLst/>
          </a:prstGeom>
          <a:noFill/>
        </p:spPr>
        <p:txBody>
          <a:bodyPr wrap="square" rtlCol="0">
            <a:spAutoFit/>
          </a:bodyPr>
          <a:lstStyle/>
          <a:p>
            <a:pPr algn="ctr"/>
            <a:endParaRPr lang="en-PH" dirty="0"/>
          </a:p>
        </p:txBody>
      </p:sp>
      <p:sp>
        <p:nvSpPr>
          <p:cNvPr id="4" name="TextBox 3"/>
          <p:cNvSpPr txBox="1"/>
          <p:nvPr/>
        </p:nvSpPr>
        <p:spPr>
          <a:xfrm>
            <a:off x="2057400" y="0"/>
            <a:ext cx="5486400" cy="830997"/>
          </a:xfrm>
          <a:prstGeom prst="rect">
            <a:avLst/>
          </a:prstGeom>
          <a:noFill/>
        </p:spPr>
        <p:txBody>
          <a:bodyPr wrap="square" rtlCol="0">
            <a:spAutoFit/>
          </a:bodyPr>
          <a:lstStyle/>
          <a:p>
            <a:pPr algn="ctr"/>
            <a:r>
              <a:rPr lang="en-PH" sz="4800" dirty="0">
                <a:solidFill>
                  <a:schemeClr val="bg1"/>
                </a:solidFill>
                <a:latin typeface="Franklin Gothic Book" pitchFamily="34" charset="0"/>
              </a:rPr>
              <a:t>NEURULATION</a:t>
            </a:r>
          </a:p>
        </p:txBody>
      </p:sp>
      <p:sp>
        <p:nvSpPr>
          <p:cNvPr id="5" name="TextBox 4"/>
          <p:cNvSpPr txBox="1"/>
          <p:nvPr/>
        </p:nvSpPr>
        <p:spPr>
          <a:xfrm>
            <a:off x="152400" y="1066800"/>
            <a:ext cx="8839200" cy="4832092"/>
          </a:xfrm>
          <a:prstGeom prst="rect">
            <a:avLst/>
          </a:prstGeom>
          <a:noFill/>
        </p:spPr>
        <p:txBody>
          <a:bodyPr wrap="square" rtlCol="0">
            <a:spAutoFit/>
          </a:bodyPr>
          <a:lstStyle/>
          <a:p>
            <a:pPr marL="285750" indent="-285750">
              <a:buFont typeface="Arial" pitchFamily="34" charset="0"/>
              <a:buChar char="•"/>
            </a:pPr>
            <a:r>
              <a:rPr lang="en-PH" sz="2800" dirty="0">
                <a:solidFill>
                  <a:schemeClr val="bg1"/>
                </a:solidFill>
                <a:effectLst>
                  <a:glow rad="127000">
                    <a:schemeClr val="tx1">
                      <a:alpha val="50000"/>
                    </a:schemeClr>
                  </a:glow>
                </a:effectLst>
                <a:latin typeface="Franklin Gothic Book" pitchFamily="34" charset="0"/>
              </a:rPr>
              <a:t>Is defined as the process which gives rise to the neural tube in the development of the embryo</a:t>
            </a:r>
          </a:p>
          <a:p>
            <a:pPr marL="285750" indent="-285750">
              <a:buFont typeface="Arial" pitchFamily="34" charset="0"/>
              <a:buChar char="•"/>
            </a:pPr>
            <a:endParaRPr lang="en-PH" sz="2800" dirty="0">
              <a:solidFill>
                <a:schemeClr val="bg1"/>
              </a:solidFill>
              <a:effectLst>
                <a:glow rad="127000">
                  <a:schemeClr val="tx1">
                    <a:alpha val="50000"/>
                  </a:schemeClr>
                </a:glow>
              </a:effectLst>
              <a:latin typeface="Franklin Gothic Book" pitchFamily="34" charset="0"/>
            </a:endParaRPr>
          </a:p>
          <a:p>
            <a:pPr marL="285750" indent="-285750">
              <a:buFont typeface="Arial" pitchFamily="34" charset="0"/>
              <a:buChar char="•"/>
            </a:pPr>
            <a:r>
              <a:rPr lang="en-PH" sz="2800" dirty="0">
                <a:solidFill>
                  <a:schemeClr val="bg1"/>
                </a:solidFill>
                <a:effectLst>
                  <a:glow rad="127000">
                    <a:schemeClr val="tx1">
                      <a:alpha val="50000"/>
                    </a:schemeClr>
                  </a:glow>
                </a:effectLst>
                <a:latin typeface="Franklin Gothic Book" pitchFamily="34" charset="0"/>
              </a:rPr>
              <a:t>The neural tube gives rise to the central nervous system</a:t>
            </a:r>
          </a:p>
          <a:p>
            <a:pPr marL="285750" indent="-285750">
              <a:buFont typeface="Arial" pitchFamily="34" charset="0"/>
              <a:buChar char="•"/>
            </a:pPr>
            <a:endParaRPr lang="en-PH" sz="2800" dirty="0">
              <a:solidFill>
                <a:schemeClr val="bg1"/>
              </a:solidFill>
              <a:effectLst>
                <a:glow rad="127000">
                  <a:schemeClr val="tx1">
                    <a:alpha val="50000"/>
                  </a:schemeClr>
                </a:glow>
              </a:effectLst>
              <a:latin typeface="Franklin Gothic Book" pitchFamily="34" charset="0"/>
            </a:endParaRPr>
          </a:p>
          <a:p>
            <a:endParaRPr lang="en-PH" sz="2800" dirty="0">
              <a:solidFill>
                <a:schemeClr val="bg1"/>
              </a:solidFill>
              <a:effectLst>
                <a:glow rad="127000">
                  <a:schemeClr val="tx1">
                    <a:alpha val="50000"/>
                  </a:schemeClr>
                </a:glow>
              </a:effectLst>
              <a:latin typeface="Franklin Gothic Book" pitchFamily="34" charset="0"/>
            </a:endParaRPr>
          </a:p>
          <a:p>
            <a:pPr marL="285750" indent="-285750">
              <a:buFont typeface="Arial" pitchFamily="34" charset="0"/>
              <a:buChar char="•"/>
            </a:pPr>
            <a:r>
              <a:rPr lang="en-PH" sz="2800" dirty="0">
                <a:solidFill>
                  <a:schemeClr val="bg1"/>
                </a:solidFill>
                <a:effectLst>
                  <a:glow rad="127000">
                    <a:schemeClr val="tx1">
                      <a:alpha val="50000"/>
                    </a:schemeClr>
                  </a:glow>
                </a:effectLst>
                <a:latin typeface="Franklin Gothic Book" pitchFamily="34" charset="0"/>
              </a:rPr>
              <a:t>Also gives rise to the neural crest cells, which migrates from the dorsal side of the tube to give rise to different  cell types</a:t>
            </a:r>
          </a:p>
          <a:p>
            <a:pPr marL="285750" indent="-285750">
              <a:buFont typeface="Arial" pitchFamily="34" charset="0"/>
              <a:buChar char="•"/>
            </a:pPr>
            <a:endParaRPr lang="en-PH" sz="2800" dirty="0">
              <a:solidFill>
                <a:schemeClr val="bg1"/>
              </a:solidFill>
              <a:latin typeface="Franklin Gothic Book" pitchFamily="34" charset="0"/>
            </a:endParaRPr>
          </a:p>
          <a:p>
            <a:endParaRPr lang="en-PH" sz="2800" dirty="0">
              <a:solidFill>
                <a:schemeClr val="bg1"/>
              </a:solidFill>
              <a:latin typeface="Franklin Gothic Book" pitchFamily="34" charset="0"/>
            </a:endParaRPr>
          </a:p>
        </p:txBody>
      </p:sp>
    </p:spTree>
    <p:extLst>
      <p:ext uri="{BB962C8B-B14F-4D97-AF65-F5344CB8AC3E}">
        <p14:creationId xmlns:p14="http://schemas.microsoft.com/office/powerpoint/2010/main" val="433397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ohn Merril\Downloads\brain_anatomy_medical_head_skull_digital_3_d_x_ray_xray_psychedelic_1024x76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9753600" cy="73152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4799" y="914400"/>
            <a:ext cx="9739744" cy="571500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3" name="TextBox 2"/>
          <p:cNvSpPr txBox="1"/>
          <p:nvPr/>
        </p:nvSpPr>
        <p:spPr>
          <a:xfrm>
            <a:off x="1828800" y="0"/>
            <a:ext cx="5334000" cy="369332"/>
          </a:xfrm>
          <a:prstGeom prst="rect">
            <a:avLst/>
          </a:prstGeom>
          <a:noFill/>
        </p:spPr>
        <p:txBody>
          <a:bodyPr wrap="square" rtlCol="0">
            <a:spAutoFit/>
          </a:bodyPr>
          <a:lstStyle/>
          <a:p>
            <a:pPr algn="ctr"/>
            <a:endParaRPr lang="en-PH" dirty="0"/>
          </a:p>
        </p:txBody>
      </p:sp>
      <p:sp>
        <p:nvSpPr>
          <p:cNvPr id="4" name="TextBox 3"/>
          <p:cNvSpPr txBox="1"/>
          <p:nvPr/>
        </p:nvSpPr>
        <p:spPr>
          <a:xfrm>
            <a:off x="2057400" y="0"/>
            <a:ext cx="5486400" cy="830997"/>
          </a:xfrm>
          <a:prstGeom prst="rect">
            <a:avLst/>
          </a:prstGeom>
          <a:noFill/>
        </p:spPr>
        <p:txBody>
          <a:bodyPr wrap="square" rtlCol="0">
            <a:spAutoFit/>
          </a:bodyPr>
          <a:lstStyle/>
          <a:p>
            <a:pPr algn="ctr"/>
            <a:r>
              <a:rPr lang="en-PH" sz="4800" dirty="0">
                <a:solidFill>
                  <a:schemeClr val="bg1"/>
                </a:solidFill>
                <a:latin typeface="Franklin Gothic Book" pitchFamily="34" charset="0"/>
              </a:rPr>
              <a:t>NEURULATION</a:t>
            </a:r>
          </a:p>
        </p:txBody>
      </p:sp>
      <p:sp>
        <p:nvSpPr>
          <p:cNvPr id="5" name="TextBox 4"/>
          <p:cNvSpPr txBox="1"/>
          <p:nvPr/>
        </p:nvSpPr>
        <p:spPr>
          <a:xfrm>
            <a:off x="152400" y="1066800"/>
            <a:ext cx="8839200" cy="954107"/>
          </a:xfrm>
          <a:prstGeom prst="rect">
            <a:avLst/>
          </a:prstGeom>
          <a:noFill/>
        </p:spPr>
        <p:txBody>
          <a:bodyPr wrap="square" rtlCol="0">
            <a:spAutoFit/>
          </a:bodyPr>
          <a:lstStyle/>
          <a:p>
            <a:endParaRPr lang="en-PH" sz="2800" dirty="0">
              <a:solidFill>
                <a:schemeClr val="bg1"/>
              </a:solidFill>
              <a:latin typeface="Franklin Gothic Book" pitchFamily="34" charset="0"/>
            </a:endParaRPr>
          </a:p>
          <a:p>
            <a:endParaRPr lang="en-PH" sz="2800" dirty="0">
              <a:solidFill>
                <a:schemeClr val="bg1"/>
              </a:solidFill>
              <a:latin typeface="Franklin Gothic Book"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752600"/>
            <a:ext cx="2933700" cy="284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505200" y="1143000"/>
            <a:ext cx="5638800" cy="4832092"/>
          </a:xfrm>
          <a:prstGeom prst="rect">
            <a:avLst/>
          </a:prstGeom>
          <a:noFill/>
        </p:spPr>
        <p:txBody>
          <a:bodyPr wrap="square" rtlCol="0">
            <a:spAutoFit/>
          </a:bodyPr>
          <a:lstStyle/>
          <a:p>
            <a:pPr marL="285750" indent="-285750">
              <a:buFont typeface="Arial" pitchFamily="34" charset="0"/>
              <a:buChar char="•"/>
            </a:pPr>
            <a:r>
              <a:rPr lang="en-PH" sz="2800" dirty="0">
                <a:solidFill>
                  <a:schemeClr val="bg1"/>
                </a:solidFill>
                <a:effectLst>
                  <a:glow rad="127000">
                    <a:schemeClr val="tx1">
                      <a:alpha val="50000"/>
                    </a:schemeClr>
                  </a:glow>
                </a:effectLst>
                <a:latin typeface="Franklin Gothic Book" pitchFamily="34" charset="0"/>
              </a:rPr>
              <a:t>First in </a:t>
            </a:r>
            <a:r>
              <a:rPr lang="en-PH" sz="2800" dirty="0" err="1">
                <a:solidFill>
                  <a:schemeClr val="bg1"/>
                </a:solidFill>
                <a:effectLst>
                  <a:glow rad="127000">
                    <a:schemeClr val="tx1">
                      <a:alpha val="50000"/>
                    </a:schemeClr>
                  </a:glow>
                </a:effectLst>
                <a:latin typeface="Franklin Gothic Book" pitchFamily="34" charset="0"/>
              </a:rPr>
              <a:t>neurulation</a:t>
            </a:r>
            <a:r>
              <a:rPr lang="en-PH" sz="2800" dirty="0">
                <a:solidFill>
                  <a:schemeClr val="bg1"/>
                </a:solidFill>
                <a:effectLst>
                  <a:glow rad="127000">
                    <a:schemeClr val="tx1">
                      <a:alpha val="50000"/>
                    </a:schemeClr>
                  </a:glow>
                </a:effectLst>
                <a:latin typeface="Franklin Gothic Book" pitchFamily="34" charset="0"/>
              </a:rPr>
              <a:t> is the formation of the neural plate</a:t>
            </a:r>
          </a:p>
          <a:p>
            <a:pPr marL="285750" indent="-285750">
              <a:buFont typeface="Arial" pitchFamily="34" charset="0"/>
              <a:buChar char="•"/>
            </a:pPr>
            <a:endParaRPr lang="en-PH" sz="2800" dirty="0">
              <a:solidFill>
                <a:schemeClr val="bg1"/>
              </a:solidFill>
              <a:effectLst>
                <a:glow rad="127000">
                  <a:schemeClr val="tx1">
                    <a:alpha val="50000"/>
                  </a:schemeClr>
                </a:glow>
              </a:effectLst>
              <a:latin typeface="Franklin Gothic Book" pitchFamily="34" charset="0"/>
            </a:endParaRPr>
          </a:p>
          <a:p>
            <a:pPr marL="285750" indent="-285750">
              <a:buFont typeface="Arial" pitchFamily="34" charset="0"/>
              <a:buChar char="•"/>
            </a:pPr>
            <a:r>
              <a:rPr lang="en-PH" sz="2800" dirty="0">
                <a:solidFill>
                  <a:schemeClr val="bg1"/>
                </a:solidFill>
                <a:effectLst>
                  <a:glow rad="127000">
                    <a:schemeClr val="tx1">
                      <a:alpha val="50000"/>
                    </a:schemeClr>
                  </a:glow>
                </a:effectLst>
                <a:latin typeface="Franklin Gothic Book" pitchFamily="34" charset="0"/>
              </a:rPr>
              <a:t>The neural plate is a result of the dorsal thickening of the ectodermal cells</a:t>
            </a:r>
          </a:p>
          <a:p>
            <a:pPr marL="285750" indent="-285750">
              <a:buFont typeface="Arial" pitchFamily="34" charset="0"/>
              <a:buChar char="•"/>
            </a:pPr>
            <a:endParaRPr lang="en-PH" sz="2800" dirty="0">
              <a:solidFill>
                <a:schemeClr val="bg1"/>
              </a:solidFill>
              <a:effectLst>
                <a:glow rad="127000">
                  <a:schemeClr val="tx1">
                    <a:alpha val="50000"/>
                  </a:schemeClr>
                </a:glow>
              </a:effectLst>
              <a:latin typeface="Franklin Gothic Book" pitchFamily="34" charset="0"/>
            </a:endParaRPr>
          </a:p>
          <a:p>
            <a:pPr marL="285750" indent="-285750">
              <a:buFont typeface="Arial" pitchFamily="34" charset="0"/>
              <a:buChar char="•"/>
            </a:pPr>
            <a:r>
              <a:rPr lang="en-PH" sz="2800" dirty="0">
                <a:solidFill>
                  <a:schemeClr val="bg1"/>
                </a:solidFill>
                <a:effectLst>
                  <a:glow rad="127000">
                    <a:schemeClr val="tx1">
                      <a:alpha val="50000"/>
                    </a:schemeClr>
                  </a:glow>
                </a:effectLst>
                <a:latin typeface="Franklin Gothic Book" pitchFamily="34" charset="0"/>
              </a:rPr>
              <a:t>Folding begins in the neural plate (formation of neural folds)</a:t>
            </a:r>
          </a:p>
          <a:p>
            <a:pPr marL="285750" indent="-285750">
              <a:buFont typeface="Arial" pitchFamily="34" charset="0"/>
              <a:buChar char="•"/>
            </a:pPr>
            <a:endParaRPr lang="en-PH" sz="2800" dirty="0">
              <a:solidFill>
                <a:schemeClr val="bg1"/>
              </a:solidFill>
              <a:effectLst>
                <a:glow rad="127000">
                  <a:schemeClr val="tx1">
                    <a:alpha val="50000"/>
                  </a:schemeClr>
                </a:glow>
              </a:effectLst>
              <a:latin typeface="Franklin Gothic Book" pitchFamily="34" charset="0"/>
            </a:endParaRPr>
          </a:p>
          <a:p>
            <a:pPr marL="285750" indent="-285750">
              <a:buFont typeface="Arial" pitchFamily="34" charset="0"/>
              <a:buChar char="•"/>
            </a:pPr>
            <a:endParaRPr lang="en-PH" sz="2800" dirty="0">
              <a:solidFill>
                <a:schemeClr val="bg1"/>
              </a:solidFill>
              <a:latin typeface="Franklin Gothic Book" pitchFamily="34" charset="0"/>
            </a:endParaRPr>
          </a:p>
        </p:txBody>
      </p:sp>
    </p:spTree>
    <p:extLst>
      <p:ext uri="{BB962C8B-B14F-4D97-AF65-F5344CB8AC3E}">
        <p14:creationId xmlns:p14="http://schemas.microsoft.com/office/powerpoint/2010/main" val="928393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ohn Merril\Downloads\brain_anatomy_medical_head_skull_digital_3_d_x_ray_xray_psychedelic_1024x76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9753600" cy="73152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4799" y="914400"/>
            <a:ext cx="9739744" cy="571500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3" name="TextBox 2"/>
          <p:cNvSpPr txBox="1"/>
          <p:nvPr/>
        </p:nvSpPr>
        <p:spPr>
          <a:xfrm>
            <a:off x="1828800" y="0"/>
            <a:ext cx="5334000" cy="369332"/>
          </a:xfrm>
          <a:prstGeom prst="rect">
            <a:avLst/>
          </a:prstGeom>
          <a:noFill/>
        </p:spPr>
        <p:txBody>
          <a:bodyPr wrap="square" rtlCol="0">
            <a:spAutoFit/>
          </a:bodyPr>
          <a:lstStyle/>
          <a:p>
            <a:pPr algn="ctr"/>
            <a:endParaRPr lang="en-PH" dirty="0"/>
          </a:p>
        </p:txBody>
      </p:sp>
      <p:sp>
        <p:nvSpPr>
          <p:cNvPr id="4" name="TextBox 3"/>
          <p:cNvSpPr txBox="1"/>
          <p:nvPr/>
        </p:nvSpPr>
        <p:spPr>
          <a:xfrm>
            <a:off x="2057400" y="0"/>
            <a:ext cx="5486400" cy="830997"/>
          </a:xfrm>
          <a:prstGeom prst="rect">
            <a:avLst/>
          </a:prstGeom>
          <a:noFill/>
        </p:spPr>
        <p:txBody>
          <a:bodyPr wrap="square" rtlCol="0">
            <a:spAutoFit/>
          </a:bodyPr>
          <a:lstStyle/>
          <a:p>
            <a:pPr algn="ctr"/>
            <a:r>
              <a:rPr lang="en-PH" sz="4800" dirty="0">
                <a:solidFill>
                  <a:schemeClr val="bg1"/>
                </a:solidFill>
                <a:latin typeface="Franklin Gothic Book" pitchFamily="34" charset="0"/>
              </a:rPr>
              <a:t>NEURULATION</a:t>
            </a:r>
          </a:p>
        </p:txBody>
      </p:sp>
      <p:sp>
        <p:nvSpPr>
          <p:cNvPr id="5" name="TextBox 4"/>
          <p:cNvSpPr txBox="1"/>
          <p:nvPr/>
        </p:nvSpPr>
        <p:spPr>
          <a:xfrm>
            <a:off x="152400" y="1066800"/>
            <a:ext cx="8839200" cy="954107"/>
          </a:xfrm>
          <a:prstGeom prst="rect">
            <a:avLst/>
          </a:prstGeom>
          <a:noFill/>
        </p:spPr>
        <p:txBody>
          <a:bodyPr wrap="square" rtlCol="0">
            <a:spAutoFit/>
          </a:bodyPr>
          <a:lstStyle/>
          <a:p>
            <a:endParaRPr lang="en-PH" sz="2800" dirty="0">
              <a:solidFill>
                <a:schemeClr val="bg1"/>
              </a:solidFill>
              <a:latin typeface="Franklin Gothic Book" pitchFamily="34" charset="0"/>
            </a:endParaRPr>
          </a:p>
          <a:p>
            <a:endParaRPr lang="en-PH" sz="2800" dirty="0">
              <a:solidFill>
                <a:schemeClr val="bg1"/>
              </a:solidFill>
              <a:latin typeface="Franklin Gothic Book" pitchFamily="34" charset="0"/>
            </a:endParaRPr>
          </a:p>
        </p:txBody>
      </p:sp>
      <p:sp>
        <p:nvSpPr>
          <p:cNvPr id="6" name="TextBox 5"/>
          <p:cNvSpPr txBox="1"/>
          <p:nvPr/>
        </p:nvSpPr>
        <p:spPr>
          <a:xfrm>
            <a:off x="3505200" y="1143000"/>
            <a:ext cx="5638800" cy="4832092"/>
          </a:xfrm>
          <a:prstGeom prst="rect">
            <a:avLst/>
          </a:prstGeom>
          <a:noFill/>
        </p:spPr>
        <p:txBody>
          <a:bodyPr wrap="square" rtlCol="0">
            <a:spAutoFit/>
          </a:bodyPr>
          <a:lstStyle/>
          <a:p>
            <a:pPr marL="285750" indent="-285750">
              <a:buFont typeface="Arial" pitchFamily="34" charset="0"/>
              <a:buChar char="•"/>
            </a:pPr>
            <a:r>
              <a:rPr lang="en-PH" sz="2800" dirty="0">
                <a:solidFill>
                  <a:schemeClr val="bg1"/>
                </a:solidFill>
                <a:effectLst>
                  <a:glow rad="127000">
                    <a:schemeClr val="tx1">
                      <a:alpha val="50000"/>
                    </a:schemeClr>
                  </a:glow>
                </a:effectLst>
                <a:latin typeface="Franklin Gothic Book" pitchFamily="34" charset="0"/>
              </a:rPr>
              <a:t>The subsequent folding of the neural plate gives rise to the neural tube</a:t>
            </a:r>
          </a:p>
          <a:p>
            <a:endParaRPr lang="en-PH" sz="2800" dirty="0">
              <a:solidFill>
                <a:schemeClr val="bg1"/>
              </a:solidFill>
              <a:effectLst>
                <a:glow rad="127000">
                  <a:schemeClr val="tx1">
                    <a:alpha val="50000"/>
                  </a:schemeClr>
                </a:glow>
              </a:effectLst>
              <a:latin typeface="Franklin Gothic Book" pitchFamily="34" charset="0"/>
            </a:endParaRPr>
          </a:p>
          <a:p>
            <a:pPr marL="285750" indent="-285750">
              <a:buFont typeface="Arial" pitchFamily="34" charset="0"/>
              <a:buChar char="•"/>
            </a:pPr>
            <a:r>
              <a:rPr lang="en-PH" sz="2800" dirty="0">
                <a:solidFill>
                  <a:schemeClr val="bg1"/>
                </a:solidFill>
                <a:effectLst>
                  <a:glow rad="127000">
                    <a:schemeClr val="tx1">
                      <a:alpha val="50000"/>
                    </a:schemeClr>
                  </a:glow>
                </a:effectLst>
                <a:latin typeface="Franklin Gothic Book" pitchFamily="34" charset="0"/>
              </a:rPr>
              <a:t>The neural tube pinches off the ectodermal cells to become a separate structure</a:t>
            </a:r>
          </a:p>
          <a:p>
            <a:pPr marL="285750" indent="-285750">
              <a:buFont typeface="Arial" pitchFamily="34" charset="0"/>
              <a:buChar char="•"/>
            </a:pPr>
            <a:endParaRPr lang="en-PH" sz="2800" dirty="0">
              <a:solidFill>
                <a:schemeClr val="bg1"/>
              </a:solidFill>
              <a:effectLst>
                <a:glow rad="127000">
                  <a:schemeClr val="tx1">
                    <a:alpha val="50000"/>
                  </a:schemeClr>
                </a:glow>
              </a:effectLst>
              <a:latin typeface="Franklin Gothic Book" pitchFamily="34" charset="0"/>
            </a:endParaRPr>
          </a:p>
          <a:p>
            <a:pPr marL="285750" indent="-285750">
              <a:buFont typeface="Arial" pitchFamily="34" charset="0"/>
              <a:buChar char="•"/>
            </a:pPr>
            <a:r>
              <a:rPr lang="en-PH" sz="2800" dirty="0">
                <a:solidFill>
                  <a:schemeClr val="bg1"/>
                </a:solidFill>
                <a:effectLst>
                  <a:glow rad="127000">
                    <a:schemeClr val="tx1">
                      <a:alpha val="50000"/>
                    </a:schemeClr>
                  </a:glow>
                </a:effectLst>
                <a:latin typeface="Franklin Gothic Book" pitchFamily="34" charset="0"/>
              </a:rPr>
              <a:t>Neural crest cells form a layer between them</a:t>
            </a:r>
          </a:p>
          <a:p>
            <a:pPr marL="285750" indent="-285750">
              <a:buFont typeface="Arial" pitchFamily="34" charset="0"/>
              <a:buChar char="•"/>
            </a:pPr>
            <a:endParaRPr lang="en-PH" sz="2800" dirty="0">
              <a:solidFill>
                <a:schemeClr val="bg1"/>
              </a:solidFill>
              <a:latin typeface="Franklin Gothic Book"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066800"/>
            <a:ext cx="2409825" cy="531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6236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ohn Merril\Downloads\brain_anatomy_medical_head_skull_digital_3_d_x_ray_xray_psychedelic_1024x76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9753600" cy="73152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4799" y="914400"/>
            <a:ext cx="9739744" cy="571500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3" name="TextBox 2"/>
          <p:cNvSpPr txBox="1"/>
          <p:nvPr/>
        </p:nvSpPr>
        <p:spPr>
          <a:xfrm>
            <a:off x="1828800" y="0"/>
            <a:ext cx="5334000" cy="369332"/>
          </a:xfrm>
          <a:prstGeom prst="rect">
            <a:avLst/>
          </a:prstGeom>
          <a:noFill/>
        </p:spPr>
        <p:txBody>
          <a:bodyPr wrap="square" rtlCol="0">
            <a:spAutoFit/>
          </a:bodyPr>
          <a:lstStyle/>
          <a:p>
            <a:pPr algn="ctr"/>
            <a:endParaRPr lang="en-PH" dirty="0"/>
          </a:p>
        </p:txBody>
      </p:sp>
      <p:sp>
        <p:nvSpPr>
          <p:cNvPr id="4" name="TextBox 3"/>
          <p:cNvSpPr txBox="1"/>
          <p:nvPr/>
        </p:nvSpPr>
        <p:spPr>
          <a:xfrm>
            <a:off x="2057400" y="0"/>
            <a:ext cx="5486400" cy="830997"/>
          </a:xfrm>
          <a:prstGeom prst="rect">
            <a:avLst/>
          </a:prstGeom>
          <a:noFill/>
        </p:spPr>
        <p:txBody>
          <a:bodyPr wrap="square" rtlCol="0">
            <a:spAutoFit/>
          </a:bodyPr>
          <a:lstStyle/>
          <a:p>
            <a:pPr algn="ctr"/>
            <a:r>
              <a:rPr lang="en-PH" sz="4800" dirty="0">
                <a:solidFill>
                  <a:schemeClr val="bg1"/>
                </a:solidFill>
                <a:latin typeface="Franklin Gothic Book" pitchFamily="34" charset="0"/>
              </a:rPr>
              <a:t>NEURULATION</a:t>
            </a:r>
          </a:p>
        </p:txBody>
      </p:sp>
      <p:sp>
        <p:nvSpPr>
          <p:cNvPr id="5" name="TextBox 4"/>
          <p:cNvSpPr txBox="1"/>
          <p:nvPr/>
        </p:nvSpPr>
        <p:spPr>
          <a:xfrm>
            <a:off x="152400" y="1066800"/>
            <a:ext cx="8839200" cy="954107"/>
          </a:xfrm>
          <a:prstGeom prst="rect">
            <a:avLst/>
          </a:prstGeom>
          <a:noFill/>
        </p:spPr>
        <p:txBody>
          <a:bodyPr wrap="square" rtlCol="0">
            <a:spAutoFit/>
          </a:bodyPr>
          <a:lstStyle/>
          <a:p>
            <a:endParaRPr lang="en-PH" sz="2800" dirty="0">
              <a:solidFill>
                <a:schemeClr val="bg1"/>
              </a:solidFill>
              <a:latin typeface="Franklin Gothic Book" pitchFamily="34" charset="0"/>
            </a:endParaRPr>
          </a:p>
          <a:p>
            <a:endParaRPr lang="en-PH" sz="2800" dirty="0">
              <a:solidFill>
                <a:schemeClr val="bg1"/>
              </a:solidFill>
              <a:latin typeface="Franklin Gothic Book" pitchFamily="34" charset="0"/>
            </a:endParaRPr>
          </a:p>
        </p:txBody>
      </p:sp>
      <p:sp>
        <p:nvSpPr>
          <p:cNvPr id="6" name="TextBox 5"/>
          <p:cNvSpPr txBox="1"/>
          <p:nvPr/>
        </p:nvSpPr>
        <p:spPr>
          <a:xfrm>
            <a:off x="152400" y="1143000"/>
            <a:ext cx="8991600" cy="4770537"/>
          </a:xfrm>
          <a:prstGeom prst="rect">
            <a:avLst/>
          </a:prstGeom>
          <a:noFill/>
        </p:spPr>
        <p:txBody>
          <a:bodyPr wrap="square" rtlCol="0">
            <a:spAutoFit/>
          </a:bodyPr>
          <a:lstStyle/>
          <a:p>
            <a:pPr marL="285750" indent="-285750">
              <a:buFont typeface="Arial" pitchFamily="34" charset="0"/>
              <a:buChar char="•"/>
            </a:pPr>
            <a:r>
              <a:rPr lang="en-PH" sz="2800" dirty="0">
                <a:solidFill>
                  <a:schemeClr val="bg1"/>
                </a:solidFill>
                <a:effectLst>
                  <a:glow rad="127000">
                    <a:schemeClr val="tx1">
                      <a:alpha val="50000"/>
                    </a:schemeClr>
                  </a:glow>
                </a:effectLst>
                <a:latin typeface="Franklin Gothic Book" pitchFamily="34" charset="0"/>
              </a:rPr>
              <a:t>The ectodermal cells are subdivided into the epidermal ectoderm and the neural ectoderm cells</a:t>
            </a:r>
          </a:p>
          <a:p>
            <a:pPr marL="285750" indent="-285750">
              <a:buFont typeface="Arial" pitchFamily="34" charset="0"/>
              <a:buChar char="•"/>
            </a:pPr>
            <a:endParaRPr lang="en-PH" sz="2800" dirty="0">
              <a:solidFill>
                <a:schemeClr val="bg1"/>
              </a:solidFill>
              <a:effectLst>
                <a:glow rad="127000">
                  <a:schemeClr val="tx1">
                    <a:alpha val="50000"/>
                  </a:schemeClr>
                </a:glow>
              </a:effectLst>
              <a:latin typeface="Franklin Gothic Book" pitchFamily="34" charset="0"/>
            </a:endParaRPr>
          </a:p>
          <a:p>
            <a:pPr marL="285750" indent="-285750">
              <a:buFont typeface="Arial" pitchFamily="34" charset="0"/>
              <a:buChar char="•"/>
            </a:pPr>
            <a:r>
              <a:rPr lang="en-PH" sz="2800" dirty="0">
                <a:solidFill>
                  <a:schemeClr val="bg1"/>
                </a:solidFill>
                <a:effectLst>
                  <a:glow rad="127000">
                    <a:schemeClr val="tx1">
                      <a:alpha val="50000"/>
                    </a:schemeClr>
                  </a:glow>
                </a:effectLst>
                <a:latin typeface="Franklin Gothic Book" pitchFamily="34" charset="0"/>
              </a:rPr>
              <a:t>Derivatives of the epidermal ectoderm include:</a:t>
            </a:r>
          </a:p>
          <a:p>
            <a:pPr marL="742950" lvl="1" indent="-285750">
              <a:buFont typeface="Arial" pitchFamily="34" charset="0"/>
              <a:buChar char="•"/>
            </a:pPr>
            <a:r>
              <a:rPr lang="en-PH" sz="2400" dirty="0">
                <a:solidFill>
                  <a:schemeClr val="bg1"/>
                </a:solidFill>
                <a:effectLst>
                  <a:glow rad="127000">
                    <a:schemeClr val="tx1">
                      <a:alpha val="50000"/>
                    </a:schemeClr>
                  </a:glow>
                </a:effectLst>
                <a:latin typeface="Franklin Gothic Book" pitchFamily="34" charset="0"/>
              </a:rPr>
              <a:t>Epidermis and appendages (hair, glands, nails)</a:t>
            </a:r>
          </a:p>
          <a:p>
            <a:pPr marL="742950" lvl="1" indent="-285750">
              <a:buFont typeface="Arial" pitchFamily="34" charset="0"/>
              <a:buChar char="•"/>
            </a:pPr>
            <a:r>
              <a:rPr lang="en-PH" sz="2400" dirty="0">
                <a:solidFill>
                  <a:schemeClr val="bg1"/>
                </a:solidFill>
                <a:effectLst>
                  <a:glow rad="127000">
                    <a:schemeClr val="tx1">
                      <a:alpha val="50000"/>
                    </a:schemeClr>
                  </a:glow>
                </a:effectLst>
                <a:latin typeface="Franklin Gothic Book" pitchFamily="34" charset="0"/>
              </a:rPr>
              <a:t>Cornea</a:t>
            </a:r>
          </a:p>
          <a:p>
            <a:pPr marL="742950" lvl="1" indent="-285750">
              <a:buFont typeface="Arial" pitchFamily="34" charset="0"/>
              <a:buChar char="•"/>
            </a:pPr>
            <a:r>
              <a:rPr lang="en-PH" sz="2400" dirty="0" err="1">
                <a:solidFill>
                  <a:schemeClr val="bg1"/>
                </a:solidFill>
                <a:effectLst>
                  <a:glow rad="127000">
                    <a:schemeClr val="tx1">
                      <a:alpha val="50000"/>
                    </a:schemeClr>
                  </a:glow>
                </a:effectLst>
                <a:latin typeface="Franklin Gothic Book" pitchFamily="34" charset="0"/>
              </a:rPr>
              <a:t>Otocyst</a:t>
            </a:r>
            <a:r>
              <a:rPr lang="en-PH" sz="2400" dirty="0">
                <a:solidFill>
                  <a:schemeClr val="bg1"/>
                </a:solidFill>
                <a:effectLst>
                  <a:glow rad="127000">
                    <a:schemeClr val="tx1">
                      <a:alpha val="50000"/>
                    </a:schemeClr>
                  </a:glow>
                </a:effectLst>
                <a:latin typeface="Franklin Gothic Book" pitchFamily="34" charset="0"/>
              </a:rPr>
              <a:t> (inner ear cell)</a:t>
            </a:r>
          </a:p>
          <a:p>
            <a:pPr marL="742950" lvl="1" indent="-285750">
              <a:buFont typeface="Arial" pitchFamily="34" charset="0"/>
              <a:buChar char="•"/>
            </a:pPr>
            <a:r>
              <a:rPr lang="en-PH" sz="2400" dirty="0">
                <a:solidFill>
                  <a:schemeClr val="bg1"/>
                </a:solidFill>
                <a:effectLst>
                  <a:glow rad="127000">
                    <a:schemeClr val="tx1">
                      <a:alpha val="50000"/>
                    </a:schemeClr>
                  </a:glow>
                </a:effectLst>
                <a:latin typeface="Franklin Gothic Book" pitchFamily="34" charset="0"/>
              </a:rPr>
              <a:t>Lining of outer part of both ends of gut (anus and mouth linings)</a:t>
            </a:r>
          </a:p>
          <a:p>
            <a:pPr marL="742950" lvl="1" indent="-285750">
              <a:buFont typeface="Arial" pitchFamily="34" charset="0"/>
              <a:buChar char="•"/>
            </a:pPr>
            <a:r>
              <a:rPr lang="en-PH" sz="2400" dirty="0" err="1">
                <a:solidFill>
                  <a:schemeClr val="bg1"/>
                </a:solidFill>
                <a:effectLst>
                  <a:glow rad="127000">
                    <a:schemeClr val="tx1">
                      <a:alpha val="50000"/>
                    </a:schemeClr>
                  </a:glow>
                </a:effectLst>
                <a:latin typeface="Franklin Gothic Book" pitchFamily="34" charset="0"/>
              </a:rPr>
              <a:t>Ameloblasts</a:t>
            </a:r>
            <a:r>
              <a:rPr lang="en-PH" sz="2400" dirty="0">
                <a:solidFill>
                  <a:schemeClr val="bg1"/>
                </a:solidFill>
                <a:effectLst>
                  <a:glow rad="127000">
                    <a:schemeClr val="tx1">
                      <a:alpha val="50000"/>
                    </a:schemeClr>
                  </a:glow>
                </a:effectLst>
                <a:latin typeface="Franklin Gothic Book" pitchFamily="34" charset="0"/>
              </a:rPr>
              <a:t> (makes tooth enamel)</a:t>
            </a:r>
          </a:p>
          <a:p>
            <a:pPr marL="742950" lvl="1" indent="-285750">
              <a:buFont typeface="Arial" pitchFamily="34" charset="0"/>
              <a:buChar char="•"/>
            </a:pPr>
            <a:r>
              <a:rPr lang="en-PH" sz="2400" dirty="0">
                <a:solidFill>
                  <a:schemeClr val="bg1"/>
                </a:solidFill>
                <a:effectLst>
                  <a:glow rad="127000">
                    <a:schemeClr val="tx1">
                      <a:alpha val="50000"/>
                    </a:schemeClr>
                  </a:glow>
                </a:effectLst>
                <a:latin typeface="Franklin Gothic Book" pitchFamily="34" charset="0"/>
              </a:rPr>
              <a:t>Tongue covering</a:t>
            </a:r>
          </a:p>
          <a:p>
            <a:pPr marL="742950" lvl="1" indent="-285750">
              <a:buFont typeface="Arial" pitchFamily="34" charset="0"/>
              <a:buChar char="•"/>
            </a:pPr>
            <a:r>
              <a:rPr lang="en-PH" sz="2400" dirty="0">
                <a:solidFill>
                  <a:schemeClr val="bg1"/>
                </a:solidFill>
                <a:effectLst>
                  <a:glow rad="127000">
                    <a:schemeClr val="tx1">
                      <a:alpha val="50000"/>
                    </a:schemeClr>
                  </a:glow>
                </a:effectLst>
                <a:latin typeface="Franklin Gothic Book" pitchFamily="34" charset="0"/>
              </a:rPr>
              <a:t>Part of salivary gland</a:t>
            </a:r>
          </a:p>
        </p:txBody>
      </p:sp>
    </p:spTree>
    <p:extLst>
      <p:ext uri="{BB962C8B-B14F-4D97-AF65-F5344CB8AC3E}">
        <p14:creationId xmlns:p14="http://schemas.microsoft.com/office/powerpoint/2010/main" val="1608954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ohn Merril\Downloads\brain_anatomy_medical_head_skull_digital_3_d_x_ray_xray_psychedelic_1024x76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9753600" cy="73152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4799" y="914400"/>
            <a:ext cx="9739744" cy="571500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3" name="TextBox 2"/>
          <p:cNvSpPr txBox="1"/>
          <p:nvPr/>
        </p:nvSpPr>
        <p:spPr>
          <a:xfrm>
            <a:off x="1828800" y="0"/>
            <a:ext cx="5334000" cy="369332"/>
          </a:xfrm>
          <a:prstGeom prst="rect">
            <a:avLst/>
          </a:prstGeom>
          <a:noFill/>
        </p:spPr>
        <p:txBody>
          <a:bodyPr wrap="square" rtlCol="0">
            <a:spAutoFit/>
          </a:bodyPr>
          <a:lstStyle/>
          <a:p>
            <a:pPr algn="ctr"/>
            <a:endParaRPr lang="en-PH" dirty="0"/>
          </a:p>
        </p:txBody>
      </p:sp>
      <p:sp>
        <p:nvSpPr>
          <p:cNvPr id="4" name="TextBox 3"/>
          <p:cNvSpPr txBox="1"/>
          <p:nvPr/>
        </p:nvSpPr>
        <p:spPr>
          <a:xfrm>
            <a:off x="-1025236" y="-6388"/>
            <a:ext cx="5486400" cy="830997"/>
          </a:xfrm>
          <a:prstGeom prst="rect">
            <a:avLst/>
          </a:prstGeom>
          <a:noFill/>
        </p:spPr>
        <p:txBody>
          <a:bodyPr wrap="square" rtlCol="0">
            <a:spAutoFit/>
          </a:bodyPr>
          <a:lstStyle/>
          <a:p>
            <a:pPr algn="ctr"/>
            <a:r>
              <a:rPr lang="en-PH" sz="4800" dirty="0">
                <a:solidFill>
                  <a:schemeClr val="bg1"/>
                </a:solidFill>
                <a:latin typeface="Franklin Gothic Book" pitchFamily="34" charset="0"/>
              </a:rPr>
              <a:t>NEURULATION</a:t>
            </a:r>
          </a:p>
        </p:txBody>
      </p:sp>
      <p:sp>
        <p:nvSpPr>
          <p:cNvPr id="5" name="TextBox 4"/>
          <p:cNvSpPr txBox="1"/>
          <p:nvPr/>
        </p:nvSpPr>
        <p:spPr>
          <a:xfrm>
            <a:off x="152400" y="1066800"/>
            <a:ext cx="8839200" cy="954107"/>
          </a:xfrm>
          <a:prstGeom prst="rect">
            <a:avLst/>
          </a:prstGeom>
          <a:noFill/>
        </p:spPr>
        <p:txBody>
          <a:bodyPr wrap="square" rtlCol="0">
            <a:spAutoFit/>
          </a:bodyPr>
          <a:lstStyle/>
          <a:p>
            <a:endParaRPr lang="en-PH" sz="2800" dirty="0">
              <a:solidFill>
                <a:schemeClr val="bg1"/>
              </a:solidFill>
              <a:latin typeface="Franklin Gothic Book" pitchFamily="34" charset="0"/>
            </a:endParaRPr>
          </a:p>
          <a:p>
            <a:endParaRPr lang="en-PH" sz="2800" dirty="0">
              <a:solidFill>
                <a:schemeClr val="bg1"/>
              </a:solidFill>
              <a:latin typeface="Franklin Gothic Book" pitchFamily="34" charset="0"/>
            </a:endParaRPr>
          </a:p>
        </p:txBody>
      </p:sp>
      <p:sp>
        <p:nvSpPr>
          <p:cNvPr id="6" name="TextBox 5"/>
          <p:cNvSpPr txBox="1"/>
          <p:nvPr/>
        </p:nvSpPr>
        <p:spPr>
          <a:xfrm>
            <a:off x="3574473" y="55222"/>
            <a:ext cx="5638800" cy="6370975"/>
          </a:xfrm>
          <a:prstGeom prst="rect">
            <a:avLst/>
          </a:prstGeom>
          <a:noFill/>
        </p:spPr>
        <p:txBody>
          <a:bodyPr wrap="square" rtlCol="0">
            <a:spAutoFit/>
          </a:bodyPr>
          <a:lstStyle/>
          <a:p>
            <a:pPr marL="285750" indent="-285750" algn="just">
              <a:buFont typeface="Arial" pitchFamily="34" charset="0"/>
              <a:buChar char="•"/>
            </a:pPr>
            <a:r>
              <a:rPr lang="en-PH" sz="2400" dirty="0">
                <a:solidFill>
                  <a:schemeClr val="bg1"/>
                </a:solidFill>
                <a:effectLst>
                  <a:glow rad="127000">
                    <a:schemeClr val="tx1">
                      <a:alpha val="50000"/>
                    </a:schemeClr>
                  </a:glow>
                </a:effectLst>
                <a:latin typeface="Franklin Gothic Book" pitchFamily="34" charset="0"/>
              </a:rPr>
              <a:t>The neural crest cells are sometimes termed as the “4</a:t>
            </a:r>
            <a:r>
              <a:rPr lang="en-PH" sz="2400" baseline="30000" dirty="0">
                <a:solidFill>
                  <a:schemeClr val="bg1"/>
                </a:solidFill>
                <a:effectLst>
                  <a:glow rad="127000">
                    <a:schemeClr val="tx1">
                      <a:alpha val="50000"/>
                    </a:schemeClr>
                  </a:glow>
                </a:effectLst>
                <a:latin typeface="Franklin Gothic Book" pitchFamily="34" charset="0"/>
              </a:rPr>
              <a:t>th</a:t>
            </a:r>
            <a:r>
              <a:rPr lang="en-PH" sz="2400" dirty="0">
                <a:solidFill>
                  <a:schemeClr val="bg1"/>
                </a:solidFill>
                <a:effectLst>
                  <a:glow rad="127000">
                    <a:schemeClr val="tx1">
                      <a:alpha val="50000"/>
                    </a:schemeClr>
                  </a:glow>
                </a:effectLst>
                <a:latin typeface="Franklin Gothic Book" pitchFamily="34" charset="0"/>
              </a:rPr>
              <a:t> germ layer” because of its abundance of derivatives</a:t>
            </a:r>
          </a:p>
          <a:p>
            <a:pPr marL="285750" indent="-285750" algn="just">
              <a:buFont typeface="Arial" pitchFamily="34" charset="0"/>
              <a:buChar char="•"/>
            </a:pPr>
            <a:endParaRPr lang="en-PH" sz="2400" dirty="0">
              <a:solidFill>
                <a:schemeClr val="bg1"/>
              </a:solidFill>
              <a:effectLst>
                <a:glow rad="127000">
                  <a:schemeClr val="tx1">
                    <a:alpha val="50000"/>
                  </a:schemeClr>
                </a:glow>
              </a:effectLst>
              <a:latin typeface="Franklin Gothic Book" pitchFamily="34" charset="0"/>
            </a:endParaRPr>
          </a:p>
          <a:p>
            <a:pPr marL="285750" indent="-285750" algn="just">
              <a:buFont typeface="Arial" pitchFamily="34" charset="0"/>
              <a:buChar char="•"/>
            </a:pPr>
            <a:r>
              <a:rPr lang="en-PH" sz="2400" dirty="0">
                <a:solidFill>
                  <a:schemeClr val="bg1"/>
                </a:solidFill>
                <a:effectLst>
                  <a:glow rad="127000">
                    <a:schemeClr val="tx1">
                      <a:alpha val="50000"/>
                    </a:schemeClr>
                  </a:glow>
                </a:effectLst>
                <a:latin typeface="Franklin Gothic Book" pitchFamily="34" charset="0"/>
              </a:rPr>
              <a:t>These derivatives include:</a:t>
            </a:r>
          </a:p>
          <a:p>
            <a:pPr marL="742950" lvl="1" indent="-285750" algn="just">
              <a:buFont typeface="Arial" pitchFamily="34" charset="0"/>
              <a:buChar char="•"/>
            </a:pPr>
            <a:r>
              <a:rPr lang="en-PH" sz="2400" dirty="0">
                <a:solidFill>
                  <a:schemeClr val="bg1"/>
                </a:solidFill>
                <a:effectLst>
                  <a:glow rad="127000">
                    <a:schemeClr val="tx1">
                      <a:alpha val="50000"/>
                    </a:schemeClr>
                  </a:glow>
                </a:effectLst>
                <a:latin typeface="Franklin Gothic Book" pitchFamily="34" charset="0"/>
              </a:rPr>
              <a:t>PNS ganglia</a:t>
            </a:r>
          </a:p>
          <a:p>
            <a:pPr marL="742950" lvl="1" indent="-285750" algn="just">
              <a:buFont typeface="Arial" pitchFamily="34" charset="0"/>
              <a:buChar char="•"/>
            </a:pPr>
            <a:r>
              <a:rPr lang="en-PH" sz="2400" dirty="0" err="1">
                <a:solidFill>
                  <a:schemeClr val="bg1"/>
                </a:solidFill>
                <a:effectLst>
                  <a:glow rad="127000">
                    <a:schemeClr val="tx1">
                      <a:alpha val="50000"/>
                    </a:schemeClr>
                  </a:glow>
                </a:effectLst>
                <a:latin typeface="Franklin Gothic Book" pitchFamily="34" charset="0"/>
              </a:rPr>
              <a:t>Myenteric</a:t>
            </a:r>
            <a:r>
              <a:rPr lang="en-PH" sz="2400" dirty="0">
                <a:solidFill>
                  <a:schemeClr val="bg1"/>
                </a:solidFill>
                <a:effectLst>
                  <a:glow rad="127000">
                    <a:schemeClr val="tx1">
                      <a:alpha val="50000"/>
                    </a:schemeClr>
                  </a:glow>
                </a:effectLst>
                <a:latin typeface="Franklin Gothic Book" pitchFamily="34" charset="0"/>
              </a:rPr>
              <a:t> and </a:t>
            </a:r>
            <a:r>
              <a:rPr lang="en-PH" sz="2400" dirty="0" err="1">
                <a:solidFill>
                  <a:schemeClr val="bg1"/>
                </a:solidFill>
                <a:effectLst>
                  <a:glow rad="127000">
                    <a:schemeClr val="tx1">
                      <a:alpha val="50000"/>
                    </a:schemeClr>
                  </a:glow>
                </a:effectLst>
                <a:latin typeface="Franklin Gothic Book" pitchFamily="34" charset="0"/>
              </a:rPr>
              <a:t>submucosal</a:t>
            </a:r>
            <a:r>
              <a:rPr lang="en-PH" sz="2400" dirty="0">
                <a:solidFill>
                  <a:schemeClr val="bg1"/>
                </a:solidFill>
                <a:effectLst>
                  <a:glow rad="127000">
                    <a:schemeClr val="tx1">
                      <a:alpha val="50000"/>
                    </a:schemeClr>
                  </a:glow>
                </a:effectLst>
                <a:latin typeface="Franklin Gothic Book" pitchFamily="34" charset="0"/>
              </a:rPr>
              <a:t> plexus in GI tract</a:t>
            </a:r>
          </a:p>
          <a:p>
            <a:pPr marL="742950" lvl="1" indent="-285750" algn="just">
              <a:buFont typeface="Arial" pitchFamily="34" charset="0"/>
              <a:buChar char="•"/>
            </a:pPr>
            <a:r>
              <a:rPr lang="en-PH" sz="2400" dirty="0">
                <a:solidFill>
                  <a:schemeClr val="bg1"/>
                </a:solidFill>
                <a:effectLst>
                  <a:glow rad="127000">
                    <a:schemeClr val="tx1">
                      <a:alpha val="50000"/>
                    </a:schemeClr>
                  </a:glow>
                </a:effectLst>
                <a:latin typeface="Franklin Gothic Book" pitchFamily="34" charset="0"/>
              </a:rPr>
              <a:t>Schwann cells (myelination of PNS)</a:t>
            </a:r>
          </a:p>
          <a:p>
            <a:pPr marL="742950" lvl="1" indent="-285750" algn="just">
              <a:buFont typeface="Arial" pitchFamily="34" charset="0"/>
              <a:buChar char="•"/>
            </a:pPr>
            <a:r>
              <a:rPr lang="en-PH" sz="2400" dirty="0">
                <a:solidFill>
                  <a:schemeClr val="bg1"/>
                </a:solidFill>
                <a:effectLst>
                  <a:glow rad="127000">
                    <a:schemeClr val="tx1">
                      <a:alpha val="50000"/>
                    </a:schemeClr>
                  </a:glow>
                </a:effectLst>
                <a:latin typeface="Franklin Gothic Book" pitchFamily="34" charset="0"/>
              </a:rPr>
              <a:t>Adrenal Medulla (part of kidney)</a:t>
            </a:r>
          </a:p>
          <a:p>
            <a:pPr marL="742950" lvl="1" indent="-285750" algn="just">
              <a:buFont typeface="Arial" pitchFamily="34" charset="0"/>
              <a:buChar char="•"/>
            </a:pPr>
            <a:r>
              <a:rPr lang="en-PH" sz="2400" dirty="0">
                <a:solidFill>
                  <a:schemeClr val="bg1"/>
                </a:solidFill>
                <a:effectLst>
                  <a:glow rad="127000">
                    <a:schemeClr val="tx1">
                      <a:alpha val="50000"/>
                    </a:schemeClr>
                  </a:glow>
                </a:effectLst>
                <a:latin typeface="Franklin Gothic Book" pitchFamily="34" charset="0"/>
              </a:rPr>
              <a:t>Odontoblasts (production of dentin)</a:t>
            </a:r>
          </a:p>
          <a:p>
            <a:pPr marL="742950" lvl="1" indent="-285750" algn="just">
              <a:buFont typeface="Arial" pitchFamily="34" charset="0"/>
              <a:buChar char="•"/>
            </a:pPr>
            <a:r>
              <a:rPr lang="en-PH" sz="2400" dirty="0">
                <a:solidFill>
                  <a:schemeClr val="bg1"/>
                </a:solidFill>
                <a:effectLst>
                  <a:glow rad="127000">
                    <a:schemeClr val="tx1">
                      <a:alpha val="50000"/>
                    </a:schemeClr>
                  </a:glow>
                </a:effectLst>
                <a:latin typeface="Franklin Gothic Book" pitchFamily="34" charset="0"/>
              </a:rPr>
              <a:t>Melanocytes (pigment cells)</a:t>
            </a:r>
          </a:p>
          <a:p>
            <a:pPr marL="742950" lvl="1" indent="-285750" algn="just">
              <a:buFont typeface="Arial" pitchFamily="34" charset="0"/>
              <a:buChar char="•"/>
            </a:pPr>
            <a:r>
              <a:rPr lang="en-PH" sz="2400" dirty="0">
                <a:solidFill>
                  <a:schemeClr val="bg1"/>
                </a:solidFill>
                <a:effectLst>
                  <a:glow rad="127000">
                    <a:schemeClr val="tx1">
                      <a:alpha val="50000"/>
                    </a:schemeClr>
                  </a:glow>
                </a:effectLst>
                <a:latin typeface="Franklin Gothic Book" pitchFamily="34" charset="0"/>
              </a:rPr>
              <a:t>CT-type derivatives in head and neck</a:t>
            </a:r>
          </a:p>
          <a:p>
            <a:pPr marL="742950" lvl="1" indent="-285750" algn="just">
              <a:buFont typeface="Arial" pitchFamily="34" charset="0"/>
              <a:buChar char="•"/>
            </a:pPr>
            <a:r>
              <a:rPr lang="en-PH" sz="2400" dirty="0">
                <a:solidFill>
                  <a:schemeClr val="bg1"/>
                </a:solidFill>
                <a:effectLst>
                  <a:glow rad="127000">
                    <a:schemeClr val="tx1">
                      <a:alpha val="50000"/>
                    </a:schemeClr>
                  </a:glow>
                </a:effectLst>
                <a:latin typeface="Franklin Gothic Book" pitchFamily="34" charset="0"/>
              </a:rPr>
              <a:t>Neural Crest = forms the peripheral nervous system, facial cartilages and bones and corresponding connective tissues</a:t>
            </a:r>
            <a:endParaRPr lang="en-PH" sz="2400" dirty="0">
              <a:solidFill>
                <a:schemeClr val="bg1"/>
              </a:solidFill>
              <a:latin typeface="Franklin Gothic Book" pitchFamily="34"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673" y="1425606"/>
            <a:ext cx="3733800" cy="451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4953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C2983-F326-D341-943B-8A13AC6034E4}"/>
              </a:ext>
            </a:extLst>
          </p:cNvPr>
          <p:cNvSpPr>
            <a:spLocks noGrp="1"/>
          </p:cNvSpPr>
          <p:nvPr>
            <p:ph type="title"/>
          </p:nvPr>
        </p:nvSpPr>
        <p:spPr>
          <a:xfrm>
            <a:off x="457200" y="2590800"/>
            <a:ext cx="8229600" cy="1143000"/>
          </a:xfrm>
        </p:spPr>
        <p:txBody>
          <a:bodyPr>
            <a:normAutofit fontScale="90000"/>
          </a:bodyPr>
          <a:lstStyle/>
          <a:p>
            <a:br>
              <a:rPr lang="en-PH" b="1" dirty="0"/>
            </a:br>
            <a:r>
              <a:rPr lang="en-PH" b="1" dirty="0"/>
              <a:t>Later Development of the Brain</a:t>
            </a:r>
            <a:br>
              <a:rPr lang="en-PH" dirty="0"/>
            </a:br>
            <a:endParaRPr lang="en-US" dirty="0"/>
          </a:p>
        </p:txBody>
      </p:sp>
    </p:spTree>
    <p:extLst>
      <p:ext uri="{BB962C8B-B14F-4D97-AF65-F5344CB8AC3E}">
        <p14:creationId xmlns:p14="http://schemas.microsoft.com/office/powerpoint/2010/main" val="2045087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6F9BD-5E06-2C42-911C-9B7FA713833D}"/>
              </a:ext>
            </a:extLst>
          </p:cNvPr>
          <p:cNvSpPr>
            <a:spLocks noGrp="1"/>
          </p:cNvSpPr>
          <p:nvPr>
            <p:ph type="title"/>
          </p:nvPr>
        </p:nvSpPr>
        <p:spPr/>
        <p:txBody>
          <a:bodyPr/>
          <a:lstStyle/>
          <a:p>
            <a:r>
              <a:rPr lang="en-US" dirty="0"/>
              <a:t>Organogenesis</a:t>
            </a:r>
          </a:p>
        </p:txBody>
      </p:sp>
      <p:sp>
        <p:nvSpPr>
          <p:cNvPr id="3" name="Content Placeholder 2">
            <a:extLst>
              <a:ext uri="{FF2B5EF4-FFF2-40B4-BE49-F238E27FC236}">
                <a16:creationId xmlns:a16="http://schemas.microsoft.com/office/drawing/2014/main" id="{AC2246FA-683E-6E44-AAF8-24CB4E5A1753}"/>
              </a:ext>
            </a:extLst>
          </p:cNvPr>
          <p:cNvSpPr>
            <a:spLocks noGrp="1"/>
          </p:cNvSpPr>
          <p:nvPr>
            <p:ph idx="1"/>
          </p:nvPr>
        </p:nvSpPr>
        <p:spPr/>
        <p:txBody>
          <a:bodyPr>
            <a:normAutofit fontScale="92500"/>
          </a:bodyPr>
          <a:lstStyle/>
          <a:p>
            <a:r>
              <a:rPr lang="en-PH" b="1" dirty="0"/>
              <a:t>Ectoderm</a:t>
            </a:r>
            <a:r>
              <a:rPr lang="en-PH" dirty="0"/>
              <a:t> </a:t>
            </a:r>
            <a:r>
              <a:rPr lang="en-PH" dirty="0">
                <a:sym typeface="Wingdings" pitchFamily="2" charset="2"/>
              </a:rPr>
              <a:t></a:t>
            </a:r>
            <a:r>
              <a:rPr lang="en-PH" dirty="0"/>
              <a:t>the </a:t>
            </a:r>
            <a:r>
              <a:rPr lang="en-PH" i="1" dirty="0"/>
              <a:t>epidermis of the skin, nervous system, sense organs and a few other cell types. </a:t>
            </a:r>
          </a:p>
          <a:p>
            <a:r>
              <a:rPr lang="en-PH" b="1" dirty="0"/>
              <a:t>Endoderm </a:t>
            </a:r>
            <a:r>
              <a:rPr lang="en-PH" b="1" dirty="0">
                <a:sym typeface="Wingdings" pitchFamily="2" charset="2"/>
              </a:rPr>
              <a:t></a:t>
            </a:r>
            <a:r>
              <a:rPr lang="en-PH" b="1" dirty="0"/>
              <a:t> </a:t>
            </a:r>
            <a:r>
              <a:rPr lang="en-PH" dirty="0"/>
              <a:t>tissues that </a:t>
            </a:r>
            <a:r>
              <a:rPr lang="en-PH" i="1" dirty="0"/>
              <a:t>line the digestive tract and organs that develop as outgrowths of the digestive tract (including the liver</a:t>
            </a:r>
            <a:r>
              <a:rPr lang="en-PH" dirty="0"/>
              <a:t>, </a:t>
            </a:r>
            <a:r>
              <a:rPr lang="en-PH" i="1" dirty="0"/>
              <a:t>pancreas, and lungs</a:t>
            </a:r>
            <a:r>
              <a:rPr lang="en-PH" dirty="0"/>
              <a:t>)</a:t>
            </a:r>
            <a:r>
              <a:rPr lang="en-PH" i="1" dirty="0"/>
              <a:t>.</a:t>
            </a:r>
          </a:p>
          <a:p>
            <a:r>
              <a:rPr lang="en-PH" b="1" dirty="0"/>
              <a:t>Mesoderm</a:t>
            </a:r>
            <a:r>
              <a:rPr lang="en-PH" dirty="0"/>
              <a:t> </a:t>
            </a:r>
            <a:r>
              <a:rPr lang="en-PH" dirty="0">
                <a:sym typeface="Wingdings" pitchFamily="2" charset="2"/>
              </a:rPr>
              <a:t></a:t>
            </a:r>
            <a:r>
              <a:rPr lang="en-PH" dirty="0"/>
              <a:t> </a:t>
            </a:r>
            <a:r>
              <a:rPr lang="en-PH" i="1" dirty="0"/>
              <a:t>skeletal, muscle tissues and circulatory, excretory and reproductive systems. </a:t>
            </a:r>
            <a:endParaRPr lang="en-PH" dirty="0"/>
          </a:p>
          <a:p>
            <a:endParaRPr lang="en-US" dirty="0"/>
          </a:p>
        </p:txBody>
      </p:sp>
    </p:spTree>
    <p:extLst>
      <p:ext uri="{BB962C8B-B14F-4D97-AF65-F5344CB8AC3E}">
        <p14:creationId xmlns:p14="http://schemas.microsoft.com/office/powerpoint/2010/main" val="9887914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BE079C3-7D1B-6A45-B947-08D9AA29C963}"/>
              </a:ext>
            </a:extLst>
          </p:cNvPr>
          <p:cNvGraphicFramePr>
            <a:graphicFrameLocks noGrp="1"/>
          </p:cNvGraphicFramePr>
          <p:nvPr>
            <p:extLst>
              <p:ext uri="{D42A27DB-BD31-4B8C-83A1-F6EECF244321}">
                <p14:modId xmlns:p14="http://schemas.microsoft.com/office/powerpoint/2010/main" val="2495902973"/>
              </p:ext>
            </p:extLst>
          </p:nvPr>
        </p:nvGraphicFramePr>
        <p:xfrm>
          <a:off x="238656" y="1091627"/>
          <a:ext cx="8153400" cy="4572001"/>
        </p:xfrm>
        <a:graphic>
          <a:graphicData uri="http://schemas.openxmlformats.org/drawingml/2006/table">
            <a:tbl>
              <a:tblPr firstRow="1" firstCol="1" bandRow="1">
                <a:tableStyleId>{5C22544A-7EE6-4342-B048-85BDC9FD1C3A}</a:tableStyleId>
              </a:tblPr>
              <a:tblGrid>
                <a:gridCol w="2061566">
                  <a:extLst>
                    <a:ext uri="{9D8B030D-6E8A-4147-A177-3AD203B41FA5}">
                      <a16:colId xmlns:a16="http://schemas.microsoft.com/office/drawing/2014/main" val="1364790027"/>
                    </a:ext>
                  </a:extLst>
                </a:gridCol>
                <a:gridCol w="2061566">
                  <a:extLst>
                    <a:ext uri="{9D8B030D-6E8A-4147-A177-3AD203B41FA5}">
                      <a16:colId xmlns:a16="http://schemas.microsoft.com/office/drawing/2014/main" val="155162706"/>
                    </a:ext>
                  </a:extLst>
                </a:gridCol>
                <a:gridCol w="2015134">
                  <a:extLst>
                    <a:ext uri="{9D8B030D-6E8A-4147-A177-3AD203B41FA5}">
                      <a16:colId xmlns:a16="http://schemas.microsoft.com/office/drawing/2014/main" val="1342502668"/>
                    </a:ext>
                  </a:extLst>
                </a:gridCol>
                <a:gridCol w="2015134">
                  <a:extLst>
                    <a:ext uri="{9D8B030D-6E8A-4147-A177-3AD203B41FA5}">
                      <a16:colId xmlns:a16="http://schemas.microsoft.com/office/drawing/2014/main" val="39268233"/>
                    </a:ext>
                  </a:extLst>
                </a:gridCol>
              </a:tblGrid>
              <a:tr h="502557">
                <a:tc>
                  <a:txBody>
                    <a:bodyPr/>
                    <a:lstStyle/>
                    <a:p>
                      <a:r>
                        <a:rPr lang="en-PH" sz="2000" dirty="0">
                          <a:solidFill>
                            <a:schemeClr val="tx1"/>
                          </a:solidFill>
                          <a:effectLst/>
                        </a:rPr>
                        <a:t>Primary Vesicles</a:t>
                      </a:r>
                      <a:endParaRPr lang="en-P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PH" sz="2000" dirty="0">
                          <a:solidFill>
                            <a:schemeClr val="tx1"/>
                          </a:solidFill>
                          <a:effectLst/>
                        </a:rPr>
                        <a:t>Secondary Vesicles</a:t>
                      </a:r>
                      <a:endParaRPr lang="en-P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PH" sz="2000">
                          <a:solidFill>
                            <a:schemeClr val="tx1"/>
                          </a:solidFill>
                          <a:effectLst/>
                        </a:rPr>
                        <a:t>Neural Derivatives</a:t>
                      </a:r>
                      <a:endParaRPr lang="en-PH"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PH" sz="2000">
                          <a:solidFill>
                            <a:schemeClr val="tx1"/>
                          </a:solidFill>
                          <a:effectLst/>
                        </a:rPr>
                        <a:t>Cavity Derivatives</a:t>
                      </a:r>
                      <a:endParaRPr lang="en-PH"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780656721"/>
                  </a:ext>
                </a:extLst>
              </a:tr>
              <a:tr h="957702">
                <a:tc rowSpan="2">
                  <a:txBody>
                    <a:bodyPr/>
                    <a:lstStyle/>
                    <a:p>
                      <a:r>
                        <a:rPr lang="en-PH" sz="2000">
                          <a:solidFill>
                            <a:schemeClr val="tx1"/>
                          </a:solidFill>
                          <a:effectLst/>
                        </a:rPr>
                        <a:t>Prosencephalon</a:t>
                      </a:r>
                      <a:endParaRPr lang="en-PH"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PH" sz="2000" dirty="0">
                          <a:solidFill>
                            <a:schemeClr val="tx1"/>
                          </a:solidFill>
                          <a:effectLst/>
                        </a:rPr>
                        <a:t>Telencephalon</a:t>
                      </a:r>
                      <a:endParaRPr lang="en-P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PH" sz="2000" dirty="0">
                          <a:solidFill>
                            <a:schemeClr val="tx1"/>
                          </a:solidFill>
                          <a:effectLst/>
                        </a:rPr>
                        <a:t>Cerebral hemispheres and globus pallidus</a:t>
                      </a:r>
                      <a:endParaRPr lang="en-P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PH" sz="2000">
                          <a:solidFill>
                            <a:schemeClr val="tx1"/>
                          </a:solidFill>
                          <a:effectLst/>
                        </a:rPr>
                        <a:t>Lateral ventricle</a:t>
                      </a:r>
                      <a:endParaRPr lang="en-PH"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43801877"/>
                  </a:ext>
                </a:extLst>
              </a:tr>
              <a:tr h="957702">
                <a:tc vMerge="1">
                  <a:txBody>
                    <a:bodyPr/>
                    <a:lstStyle/>
                    <a:p>
                      <a:endParaRPr lang="en-US"/>
                    </a:p>
                  </a:txBody>
                  <a:tcPr/>
                </a:tc>
                <a:tc>
                  <a:txBody>
                    <a:bodyPr/>
                    <a:lstStyle/>
                    <a:p>
                      <a:r>
                        <a:rPr lang="en-PH" sz="2000">
                          <a:solidFill>
                            <a:schemeClr val="tx1"/>
                          </a:solidFill>
                          <a:effectLst/>
                        </a:rPr>
                        <a:t>Diencephalon</a:t>
                      </a:r>
                      <a:endParaRPr lang="en-PH"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PH" sz="2000" dirty="0">
                          <a:solidFill>
                            <a:schemeClr val="tx1"/>
                          </a:solidFill>
                          <a:effectLst/>
                        </a:rPr>
                        <a:t>Thalamus, hypothalamus, and epithalamus</a:t>
                      </a:r>
                      <a:endParaRPr lang="en-P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PH" sz="2000" dirty="0">
                          <a:solidFill>
                            <a:schemeClr val="tx1"/>
                          </a:solidFill>
                          <a:effectLst/>
                        </a:rPr>
                        <a:t>Third Ventricle</a:t>
                      </a:r>
                      <a:endParaRPr lang="en-P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5280993"/>
                  </a:ext>
                </a:extLst>
              </a:tr>
              <a:tr h="502557">
                <a:tc>
                  <a:txBody>
                    <a:bodyPr/>
                    <a:lstStyle/>
                    <a:p>
                      <a:r>
                        <a:rPr lang="en-PH" sz="2000">
                          <a:solidFill>
                            <a:schemeClr val="tx1"/>
                          </a:solidFill>
                          <a:effectLst/>
                        </a:rPr>
                        <a:t>Mesencephalon</a:t>
                      </a:r>
                      <a:endParaRPr lang="en-PH"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PH" sz="2000">
                          <a:solidFill>
                            <a:schemeClr val="tx1"/>
                          </a:solidFill>
                          <a:effectLst/>
                        </a:rPr>
                        <a:t>Mesencephalon</a:t>
                      </a:r>
                      <a:endParaRPr lang="en-PH"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PH" sz="2000">
                          <a:solidFill>
                            <a:schemeClr val="tx1"/>
                          </a:solidFill>
                          <a:effectLst/>
                        </a:rPr>
                        <a:t>Midbrain</a:t>
                      </a:r>
                      <a:endParaRPr lang="en-PH"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PH" sz="2000" dirty="0">
                          <a:solidFill>
                            <a:schemeClr val="tx1"/>
                          </a:solidFill>
                          <a:effectLst/>
                        </a:rPr>
                        <a:t>Cerebral aqueduct</a:t>
                      </a:r>
                      <a:endParaRPr lang="en-P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736727911"/>
                  </a:ext>
                </a:extLst>
              </a:tr>
              <a:tr h="693781">
                <a:tc rowSpan="2">
                  <a:txBody>
                    <a:bodyPr/>
                    <a:lstStyle/>
                    <a:p>
                      <a:r>
                        <a:rPr lang="en-PH" sz="2000">
                          <a:solidFill>
                            <a:schemeClr val="tx1"/>
                          </a:solidFill>
                          <a:effectLst/>
                        </a:rPr>
                        <a:t>Rhombencephalon</a:t>
                      </a:r>
                      <a:endParaRPr lang="en-PH"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PH" sz="2000">
                          <a:solidFill>
                            <a:schemeClr val="tx1"/>
                          </a:solidFill>
                          <a:effectLst/>
                        </a:rPr>
                        <a:t>Metencephalon</a:t>
                      </a:r>
                      <a:endParaRPr lang="en-PH"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PH" sz="2000">
                          <a:solidFill>
                            <a:schemeClr val="tx1"/>
                          </a:solidFill>
                          <a:effectLst/>
                        </a:rPr>
                        <a:t>Pons and cerebellum</a:t>
                      </a:r>
                      <a:endParaRPr lang="en-PH"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PH" sz="2000" dirty="0">
                          <a:solidFill>
                            <a:schemeClr val="tx1"/>
                          </a:solidFill>
                          <a:effectLst/>
                        </a:rPr>
                        <a:t>Upper part of 4</a:t>
                      </a:r>
                      <a:r>
                        <a:rPr lang="en-PH" sz="2000" baseline="30000" dirty="0">
                          <a:solidFill>
                            <a:schemeClr val="tx1"/>
                          </a:solidFill>
                          <a:effectLst/>
                        </a:rPr>
                        <a:t>th</a:t>
                      </a:r>
                      <a:r>
                        <a:rPr lang="en-PH" sz="2000" dirty="0">
                          <a:solidFill>
                            <a:schemeClr val="tx1"/>
                          </a:solidFill>
                          <a:effectLst/>
                        </a:rPr>
                        <a:t> ventricle</a:t>
                      </a:r>
                      <a:endParaRPr lang="en-P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954048524"/>
                  </a:ext>
                </a:extLst>
              </a:tr>
              <a:tr h="957702">
                <a:tc vMerge="1">
                  <a:txBody>
                    <a:bodyPr/>
                    <a:lstStyle/>
                    <a:p>
                      <a:endParaRPr lang="en-US"/>
                    </a:p>
                  </a:txBody>
                  <a:tcPr/>
                </a:tc>
                <a:tc>
                  <a:txBody>
                    <a:bodyPr/>
                    <a:lstStyle/>
                    <a:p>
                      <a:r>
                        <a:rPr lang="en-PH" sz="2000">
                          <a:solidFill>
                            <a:schemeClr val="tx1"/>
                          </a:solidFill>
                          <a:effectLst/>
                        </a:rPr>
                        <a:t>Myelencephalon</a:t>
                      </a:r>
                      <a:endParaRPr lang="en-PH"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PH" sz="2000">
                          <a:solidFill>
                            <a:schemeClr val="tx1"/>
                          </a:solidFill>
                          <a:effectLst/>
                        </a:rPr>
                        <a:t>Medulla</a:t>
                      </a:r>
                      <a:endParaRPr lang="en-PH"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PH" sz="2000" dirty="0">
                          <a:solidFill>
                            <a:schemeClr val="tx1"/>
                          </a:solidFill>
                          <a:effectLst/>
                        </a:rPr>
                        <a:t>Lower part of 4</a:t>
                      </a:r>
                      <a:r>
                        <a:rPr lang="en-PH" sz="2000" baseline="30000" dirty="0">
                          <a:solidFill>
                            <a:schemeClr val="tx1"/>
                          </a:solidFill>
                          <a:effectLst/>
                        </a:rPr>
                        <a:t>th</a:t>
                      </a:r>
                      <a:r>
                        <a:rPr lang="en-PH" sz="2000" dirty="0">
                          <a:solidFill>
                            <a:schemeClr val="tx1"/>
                          </a:solidFill>
                          <a:effectLst/>
                        </a:rPr>
                        <a:t> ventricle/central canal</a:t>
                      </a:r>
                      <a:endParaRPr lang="en-P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322839547"/>
                  </a:ext>
                </a:extLst>
              </a:tr>
            </a:tbl>
          </a:graphicData>
        </a:graphic>
      </p:graphicFrame>
      <p:sp>
        <p:nvSpPr>
          <p:cNvPr id="5" name="TextBox 4">
            <a:extLst>
              <a:ext uri="{FF2B5EF4-FFF2-40B4-BE49-F238E27FC236}">
                <a16:creationId xmlns:a16="http://schemas.microsoft.com/office/drawing/2014/main" id="{C96D9F7E-4245-2E49-9E27-631E313DE66B}"/>
              </a:ext>
            </a:extLst>
          </p:cNvPr>
          <p:cNvSpPr txBox="1"/>
          <p:nvPr/>
        </p:nvSpPr>
        <p:spPr>
          <a:xfrm>
            <a:off x="695856" y="152400"/>
            <a:ext cx="7239000" cy="523220"/>
          </a:xfrm>
          <a:prstGeom prst="rect">
            <a:avLst/>
          </a:prstGeom>
          <a:noFill/>
        </p:spPr>
        <p:txBody>
          <a:bodyPr wrap="square" rtlCol="0">
            <a:spAutoFit/>
          </a:bodyPr>
          <a:lstStyle/>
          <a:p>
            <a:pPr algn="ctr"/>
            <a:r>
              <a:rPr lang="en-US" sz="2800" b="1" dirty="0"/>
              <a:t>Derivatives of the Three Primary Vesicles</a:t>
            </a:r>
          </a:p>
        </p:txBody>
      </p:sp>
    </p:spTree>
    <p:extLst>
      <p:ext uri="{BB962C8B-B14F-4D97-AF65-F5344CB8AC3E}">
        <p14:creationId xmlns:p14="http://schemas.microsoft.com/office/powerpoint/2010/main" val="1810849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descr="Diagram&#10;&#10;Description automatically generated">
            <a:hlinkClick r:id="rId3" tooltip="&quot; Fig 4 – The five secondary brain vesicles and their derivatives.&quot;"/>
            <a:extLst>
              <a:ext uri="{FF2B5EF4-FFF2-40B4-BE49-F238E27FC236}">
                <a16:creationId xmlns:a16="http://schemas.microsoft.com/office/drawing/2014/main" id="{20488950-6DA6-7349-B0CD-1E59F9E668C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505" y="1352895"/>
            <a:ext cx="8950990" cy="319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953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EE67E-23D2-D342-87E1-07E60B3FE1EB}"/>
              </a:ext>
            </a:extLst>
          </p:cNvPr>
          <p:cNvSpPr>
            <a:spLocks noGrp="1"/>
          </p:cNvSpPr>
          <p:nvPr>
            <p:ph type="title"/>
          </p:nvPr>
        </p:nvSpPr>
        <p:spPr>
          <a:xfrm>
            <a:off x="457200" y="2590800"/>
            <a:ext cx="8229600" cy="1143000"/>
          </a:xfrm>
        </p:spPr>
        <p:txBody>
          <a:bodyPr>
            <a:normAutofit fontScale="90000"/>
          </a:bodyPr>
          <a:lstStyle/>
          <a:p>
            <a:br>
              <a:rPr lang="en-PH" b="1" dirty="0"/>
            </a:br>
            <a:r>
              <a:rPr lang="en-PH" b="1" dirty="0"/>
              <a:t>Clinical Relevance: Defects in Neural Tube Formation</a:t>
            </a:r>
            <a:br>
              <a:rPr lang="en-PH" dirty="0"/>
            </a:br>
            <a:endParaRPr lang="en-US" dirty="0"/>
          </a:p>
        </p:txBody>
      </p:sp>
    </p:spTree>
    <p:extLst>
      <p:ext uri="{BB962C8B-B14F-4D97-AF65-F5344CB8AC3E}">
        <p14:creationId xmlns:p14="http://schemas.microsoft.com/office/powerpoint/2010/main" val="1987121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3E36461-1305-0B4C-9D08-A40EF363C240}"/>
              </a:ext>
            </a:extLst>
          </p:cNvPr>
          <p:cNvSpPr/>
          <p:nvPr/>
        </p:nvSpPr>
        <p:spPr>
          <a:xfrm>
            <a:off x="152400" y="0"/>
            <a:ext cx="8382000" cy="7109639"/>
          </a:xfrm>
          <a:prstGeom prst="rect">
            <a:avLst/>
          </a:prstGeom>
        </p:spPr>
        <p:txBody>
          <a:bodyPr wrap="square">
            <a:spAutoFit/>
          </a:bodyPr>
          <a:lstStyle/>
          <a:p>
            <a:pPr algn="just"/>
            <a:r>
              <a:rPr lang="en-PH" sz="2000" b="1" dirty="0">
                <a:latin typeface="Arial" panose="020B0604020202020204" pitchFamily="34" charset="0"/>
                <a:ea typeface="Times New Roman" panose="02020603050405020304" pitchFamily="18" charset="0"/>
                <a:cs typeface="Times New Roman" panose="02020603050405020304" pitchFamily="18" charset="0"/>
              </a:rPr>
              <a:t>Anencephaly</a:t>
            </a:r>
            <a:r>
              <a:rPr lang="en-PH" sz="2000" dirty="0">
                <a:latin typeface="Arial" panose="020B0604020202020204" pitchFamily="34" charset="0"/>
                <a:ea typeface="Times New Roman" panose="02020603050405020304" pitchFamily="18" charset="0"/>
                <a:cs typeface="Times New Roman" panose="02020603050405020304" pitchFamily="18" charset="0"/>
              </a:rPr>
              <a:t> results from failure of the neural tube to close at the cephalic end, leading to the partial absence of the brain and skull. The lack of crucial brain structures mean that this is a lethal condition, and newborns with this congenital abnormality typically do not survive longer than a few hours or days after birth.</a:t>
            </a:r>
          </a:p>
          <a:p>
            <a:pPr algn="just"/>
            <a:endParaRPr lang="en-PH" sz="2000" dirty="0">
              <a:latin typeface="Calibri" panose="020F0502020204030204" pitchFamily="34" charset="0"/>
              <a:ea typeface="Calibri" panose="020F0502020204030204" pitchFamily="34" charset="0"/>
              <a:cs typeface="Times New Roman" panose="02020603050405020304" pitchFamily="18" charset="0"/>
            </a:endParaRPr>
          </a:p>
          <a:p>
            <a:pPr algn="just"/>
            <a:r>
              <a:rPr lang="en-PH" sz="2000" b="1" dirty="0">
                <a:latin typeface="Arial" panose="020B0604020202020204" pitchFamily="34" charset="0"/>
                <a:ea typeface="Times New Roman" panose="02020603050405020304" pitchFamily="18" charset="0"/>
                <a:cs typeface="Times New Roman" panose="02020603050405020304" pitchFamily="18" charset="0"/>
              </a:rPr>
              <a:t>Spina bifida</a:t>
            </a:r>
            <a:r>
              <a:rPr lang="en-PH" sz="2000" dirty="0">
                <a:latin typeface="Arial" panose="020B0604020202020204" pitchFamily="34" charset="0"/>
                <a:ea typeface="Times New Roman" panose="02020603050405020304" pitchFamily="18" charset="0"/>
                <a:cs typeface="Times New Roman" panose="02020603050405020304" pitchFamily="18" charset="0"/>
              </a:rPr>
              <a:t> results from incomplete closure of the neural tube at the caudal end (most commonly in the lumbar region). There are three main types of spina bifida, of increasing severity:</a:t>
            </a:r>
          </a:p>
          <a:p>
            <a:pPr algn="just"/>
            <a:endParaRPr lang="en-PH" sz="2000" dirty="0">
              <a:latin typeface="Arial" panose="020B0604020202020204" pitchFamily="34" charset="0"/>
              <a:ea typeface="Times New Roman" panose="02020603050405020304" pitchFamily="18" charset="0"/>
              <a:cs typeface="Times New Roman" panose="02020603050405020304" pitchFamily="18" charset="0"/>
            </a:endParaRPr>
          </a:p>
          <a:p>
            <a:pPr lvl="0"/>
            <a:r>
              <a:rPr lang="en-PH" sz="2000" b="1" dirty="0"/>
              <a:t>Spina bifida occulta </a:t>
            </a:r>
            <a:r>
              <a:rPr lang="en-PH" sz="2000" dirty="0"/>
              <a:t>– the mildest form, </a:t>
            </a:r>
            <a:r>
              <a:rPr lang="en-PH" sz="2000"/>
              <a:t>is characterized </a:t>
            </a:r>
            <a:r>
              <a:rPr lang="en-PH" sz="2000" dirty="0"/>
              <a:t>by an incomplete closure of the vertebrae, without protrusion of the spinal cord. Most people with this form of spina bifida are unaware of having it, and its discovery is often incidental.</a:t>
            </a:r>
          </a:p>
          <a:p>
            <a:pPr lvl="0"/>
            <a:endParaRPr lang="en-PH" sz="2000" dirty="0"/>
          </a:p>
          <a:p>
            <a:pPr lvl="0"/>
            <a:r>
              <a:rPr lang="en-PH" sz="2000" b="1" dirty="0"/>
              <a:t>Meningocele </a:t>
            </a:r>
            <a:r>
              <a:rPr lang="en-PH" sz="2000" dirty="0"/>
              <a:t>(meningeal cyst) – where the meninges protrude between the vertebrae posteriorly, but the spinal cord is undamaged.</a:t>
            </a:r>
          </a:p>
          <a:p>
            <a:pPr lvl="0"/>
            <a:endParaRPr lang="en-PH" sz="2000" dirty="0"/>
          </a:p>
          <a:p>
            <a:pPr lvl="0"/>
            <a:r>
              <a:rPr lang="en-PH" sz="2000" b="1" dirty="0"/>
              <a:t>Myelomeningocele </a:t>
            </a:r>
            <a:r>
              <a:rPr lang="en-PH" sz="2000" dirty="0"/>
              <a:t>– the most severe form, where a portion of the spinal cord remains unfused and protrudes posteriorly through an opening between the vertebrae, in a sac formed by the meninges. This is associated with severe disability.</a:t>
            </a:r>
          </a:p>
          <a:p>
            <a:pPr algn="just"/>
            <a:endParaRPr lang="en-PH"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3135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C1B6A16-0E0C-D740-8785-C09810C9F70C}"/>
              </a:ext>
            </a:extLst>
          </p:cNvPr>
          <p:cNvSpPr>
            <a:spLocks noChangeArrowheads="1"/>
          </p:cNvSpPr>
          <p:nvPr/>
        </p:nvSpPr>
        <p:spPr bwMode="auto">
          <a:xfrm>
            <a:off x="1365084" y="1524000"/>
            <a:ext cx="9836316" cy="572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FFFFFF"/>
                </a:solidFill>
                <a:effectLst/>
                <a:latin typeface="Arial" panose="020B0604020202020204" pitchFamily="34" charset="0"/>
                <a:ea typeface="Times New Roman" panose="02020603050405020304" pitchFamily="18" charset="0"/>
                <a:cs typeface="Arial" panose="020B0604020202020204" pitchFamily="34" charset="0"/>
              </a:rPr>
              <a:t>By OpenStax College [CC BY 3.0], via Wikimedia Commons</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5121" name="Picture 2" descr="A picture containing text, weapon&#10;&#10;Description automatically generated">
            <a:hlinkClick r:id="rId2" tooltip="&quot; Fig 3 -The three main types of spina bifida. It results from a failure of fusion of the neural tube.&quot;"/>
            <a:extLst>
              <a:ext uri="{FF2B5EF4-FFF2-40B4-BE49-F238E27FC236}">
                <a16:creationId xmlns:a16="http://schemas.microsoft.com/office/drawing/2014/main" id="{2C989773-0DD9-824F-97C6-42D6EA885D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12" y="1436210"/>
            <a:ext cx="9037315" cy="37453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2760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A072D-0201-FF4C-832D-E3DE156282CD}"/>
              </a:ext>
            </a:extLst>
          </p:cNvPr>
          <p:cNvSpPr>
            <a:spLocks noGrp="1"/>
          </p:cNvSpPr>
          <p:nvPr>
            <p:ph type="title"/>
          </p:nvPr>
        </p:nvSpPr>
        <p:spPr>
          <a:xfrm>
            <a:off x="609600" y="2311256"/>
            <a:ext cx="8229600" cy="1143000"/>
          </a:xfrm>
        </p:spPr>
        <p:txBody>
          <a:bodyPr/>
          <a:lstStyle/>
          <a:p>
            <a:r>
              <a:rPr lang="en-US"/>
              <a:t>Thank you. </a:t>
            </a:r>
          </a:p>
        </p:txBody>
      </p:sp>
    </p:spTree>
    <p:extLst>
      <p:ext uri="{BB962C8B-B14F-4D97-AF65-F5344CB8AC3E}">
        <p14:creationId xmlns:p14="http://schemas.microsoft.com/office/powerpoint/2010/main" val="733771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6C910-B6CB-7948-83E4-926177E78088}"/>
              </a:ext>
            </a:extLst>
          </p:cNvPr>
          <p:cNvSpPr>
            <a:spLocks noGrp="1"/>
          </p:cNvSpPr>
          <p:nvPr>
            <p:ph type="title"/>
          </p:nvPr>
        </p:nvSpPr>
        <p:spPr/>
        <p:txBody>
          <a:bodyPr>
            <a:normAutofit fontScale="90000"/>
          </a:bodyPr>
          <a:lstStyle/>
          <a:p>
            <a:r>
              <a:rPr lang="en-US" dirty="0"/>
              <a:t>Morphogenetic Processes in Embryogenesis</a:t>
            </a:r>
          </a:p>
        </p:txBody>
      </p:sp>
      <p:sp>
        <p:nvSpPr>
          <p:cNvPr id="3" name="Content Placeholder 2">
            <a:extLst>
              <a:ext uri="{FF2B5EF4-FFF2-40B4-BE49-F238E27FC236}">
                <a16:creationId xmlns:a16="http://schemas.microsoft.com/office/drawing/2014/main" id="{211C2206-E4E2-2041-A964-0A5CF46044AC}"/>
              </a:ext>
            </a:extLst>
          </p:cNvPr>
          <p:cNvSpPr>
            <a:spLocks noGrp="1"/>
          </p:cNvSpPr>
          <p:nvPr>
            <p:ph idx="1"/>
          </p:nvPr>
        </p:nvSpPr>
        <p:spPr/>
        <p:txBody>
          <a:bodyPr/>
          <a:lstStyle/>
          <a:p>
            <a:pPr marL="514350" indent="-514350">
              <a:buFont typeface="+mj-lt"/>
              <a:buAutoNum type="arabicPeriod"/>
            </a:pPr>
            <a:r>
              <a:rPr lang="en-PH" dirty="0"/>
              <a:t>biochemical patterning of the embryo</a:t>
            </a:r>
          </a:p>
          <a:p>
            <a:pPr marL="514350" indent="-514350">
              <a:buFont typeface="+mj-lt"/>
              <a:buAutoNum type="arabicPeriod"/>
            </a:pPr>
            <a:r>
              <a:rPr lang="en-PH" dirty="0"/>
              <a:t>mechanical morphogenetic movements that geometrically shape the embryo </a:t>
            </a:r>
            <a:endParaRPr lang="en-US" dirty="0"/>
          </a:p>
        </p:txBody>
      </p:sp>
    </p:spTree>
    <p:extLst>
      <p:ext uri="{BB962C8B-B14F-4D97-AF65-F5344CB8AC3E}">
        <p14:creationId xmlns:p14="http://schemas.microsoft.com/office/powerpoint/2010/main" val="796851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BE8D6-7062-0049-BA73-2AB33AE1301F}"/>
              </a:ext>
            </a:extLst>
          </p:cNvPr>
          <p:cNvSpPr>
            <a:spLocks noGrp="1"/>
          </p:cNvSpPr>
          <p:nvPr>
            <p:ph type="title"/>
          </p:nvPr>
        </p:nvSpPr>
        <p:spPr/>
        <p:txBody>
          <a:bodyPr/>
          <a:lstStyle/>
          <a:p>
            <a:r>
              <a:rPr lang="en-PH" dirty="0"/>
              <a:t>Embryonic Organization </a:t>
            </a:r>
            <a:endParaRPr lang="en-US" dirty="0"/>
          </a:p>
        </p:txBody>
      </p:sp>
      <p:sp>
        <p:nvSpPr>
          <p:cNvPr id="3" name="Content Placeholder 2">
            <a:extLst>
              <a:ext uri="{FF2B5EF4-FFF2-40B4-BE49-F238E27FC236}">
                <a16:creationId xmlns:a16="http://schemas.microsoft.com/office/drawing/2014/main" id="{B387D924-9E0B-A443-B6AB-D67699EC9970}"/>
              </a:ext>
            </a:extLst>
          </p:cNvPr>
          <p:cNvSpPr>
            <a:spLocks noGrp="1"/>
          </p:cNvSpPr>
          <p:nvPr>
            <p:ph idx="1"/>
          </p:nvPr>
        </p:nvSpPr>
        <p:spPr/>
        <p:txBody>
          <a:bodyPr/>
          <a:lstStyle/>
          <a:p>
            <a:r>
              <a:rPr lang="en-PH" dirty="0"/>
              <a:t>Allocation or differentiation processes to various areas of the embryo, is laid down in its general feature by the polarity of the egg cell or by an interplay of factors derived from the egg polarity, sometime after fertilization.</a:t>
            </a:r>
          </a:p>
          <a:p>
            <a:r>
              <a:rPr lang="en-PH" dirty="0"/>
              <a:t>Realization of the plan of organization is dependent upon multitude of epigenetic events occurring in the later stages </a:t>
            </a:r>
            <a:endParaRPr lang="en-US" dirty="0"/>
          </a:p>
        </p:txBody>
      </p:sp>
    </p:spTree>
    <p:extLst>
      <p:ext uri="{BB962C8B-B14F-4D97-AF65-F5344CB8AC3E}">
        <p14:creationId xmlns:p14="http://schemas.microsoft.com/office/powerpoint/2010/main" val="3774013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AFD7E-C345-5343-80F1-906B41D2F329}"/>
              </a:ext>
            </a:extLst>
          </p:cNvPr>
          <p:cNvSpPr>
            <a:spLocks noGrp="1"/>
          </p:cNvSpPr>
          <p:nvPr>
            <p:ph type="title"/>
          </p:nvPr>
        </p:nvSpPr>
        <p:spPr/>
        <p:txBody>
          <a:bodyPr/>
          <a:lstStyle/>
          <a:p>
            <a:r>
              <a:rPr lang="en-PH" dirty="0"/>
              <a:t>Action of the “Organizer”</a:t>
            </a:r>
            <a:endParaRPr lang="en-US" dirty="0"/>
          </a:p>
        </p:txBody>
      </p:sp>
      <p:sp>
        <p:nvSpPr>
          <p:cNvPr id="3" name="Content Placeholder 2">
            <a:extLst>
              <a:ext uri="{FF2B5EF4-FFF2-40B4-BE49-F238E27FC236}">
                <a16:creationId xmlns:a16="http://schemas.microsoft.com/office/drawing/2014/main" id="{FB554F08-937C-6445-9F16-46B8C0928E58}"/>
              </a:ext>
            </a:extLst>
          </p:cNvPr>
          <p:cNvSpPr>
            <a:spLocks noGrp="1"/>
          </p:cNvSpPr>
          <p:nvPr>
            <p:ph idx="1"/>
          </p:nvPr>
        </p:nvSpPr>
        <p:spPr/>
        <p:txBody>
          <a:bodyPr>
            <a:normAutofit lnSpcReduction="10000"/>
          </a:bodyPr>
          <a:lstStyle/>
          <a:p>
            <a:r>
              <a:rPr lang="en-PH" dirty="0"/>
              <a:t>Most important of these events. </a:t>
            </a:r>
          </a:p>
          <a:p>
            <a:r>
              <a:rPr lang="en-PH" dirty="0"/>
              <a:t>Function of the organizer is to initiate directly or indirectly many of the differentiation processes in other areas of the embryo (induction)</a:t>
            </a:r>
          </a:p>
          <a:p>
            <a:r>
              <a:rPr lang="en-PH" dirty="0"/>
              <a:t>To initiate in its own area a number of differentiation processes leading to the formation of the essential part of the axial system of the embryo </a:t>
            </a:r>
            <a:endParaRPr lang="en-US" dirty="0"/>
          </a:p>
        </p:txBody>
      </p:sp>
    </p:spTree>
    <p:extLst>
      <p:ext uri="{BB962C8B-B14F-4D97-AF65-F5344CB8AC3E}">
        <p14:creationId xmlns:p14="http://schemas.microsoft.com/office/powerpoint/2010/main" val="171630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14648-DE25-3B49-A174-0037B3B21CD0}"/>
              </a:ext>
            </a:extLst>
          </p:cNvPr>
          <p:cNvSpPr>
            <a:spLocks noGrp="1"/>
          </p:cNvSpPr>
          <p:nvPr>
            <p:ph type="title"/>
          </p:nvPr>
        </p:nvSpPr>
        <p:spPr/>
        <p:txBody>
          <a:bodyPr/>
          <a:lstStyle/>
          <a:p>
            <a:r>
              <a:rPr lang="en-US" dirty="0"/>
              <a:t>Embryonic Induction</a:t>
            </a:r>
          </a:p>
        </p:txBody>
      </p:sp>
      <p:sp>
        <p:nvSpPr>
          <p:cNvPr id="3" name="Content Placeholder 2">
            <a:extLst>
              <a:ext uri="{FF2B5EF4-FFF2-40B4-BE49-F238E27FC236}">
                <a16:creationId xmlns:a16="http://schemas.microsoft.com/office/drawing/2014/main" id="{71676E41-D005-FF48-A772-4CB38AEB9F7F}"/>
              </a:ext>
            </a:extLst>
          </p:cNvPr>
          <p:cNvSpPr>
            <a:spLocks noGrp="1"/>
          </p:cNvSpPr>
          <p:nvPr>
            <p:ph idx="1"/>
          </p:nvPr>
        </p:nvSpPr>
        <p:spPr/>
        <p:txBody>
          <a:bodyPr>
            <a:normAutofit lnSpcReduction="10000"/>
          </a:bodyPr>
          <a:lstStyle/>
          <a:p>
            <a:r>
              <a:rPr lang="en-PH" dirty="0"/>
              <a:t>response of  cells to the chemical signals released by adjacent cells</a:t>
            </a:r>
            <a:endParaRPr lang="en-PH" b="1" dirty="0"/>
          </a:p>
          <a:p>
            <a:r>
              <a:rPr lang="en-PH" dirty="0"/>
              <a:t>process by which the identity of certain cells influences the developmental fate of surrounding cells </a:t>
            </a:r>
          </a:p>
          <a:p>
            <a:r>
              <a:rPr lang="en-PH" dirty="0"/>
              <a:t>consists of an interaction between inducing and responding tissues that brings about alterations in the developmental pathway of the responding tissue.</a:t>
            </a:r>
            <a:endParaRPr lang="en-US" dirty="0"/>
          </a:p>
        </p:txBody>
      </p:sp>
    </p:spTree>
    <p:extLst>
      <p:ext uri="{BB962C8B-B14F-4D97-AF65-F5344CB8AC3E}">
        <p14:creationId xmlns:p14="http://schemas.microsoft.com/office/powerpoint/2010/main" val="167274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10D21-FF2F-6C40-BAE1-5698FE532A58}"/>
              </a:ext>
            </a:extLst>
          </p:cNvPr>
          <p:cNvSpPr>
            <a:spLocks noGrp="1"/>
          </p:cNvSpPr>
          <p:nvPr>
            <p:ph type="title"/>
          </p:nvPr>
        </p:nvSpPr>
        <p:spPr/>
        <p:txBody>
          <a:bodyPr/>
          <a:lstStyle/>
          <a:p>
            <a:r>
              <a:rPr lang="en-PH" dirty="0"/>
              <a:t>Inductive Stimuli</a:t>
            </a:r>
            <a:endParaRPr lang="en-US" dirty="0"/>
          </a:p>
        </p:txBody>
      </p:sp>
      <p:sp>
        <p:nvSpPr>
          <p:cNvPr id="3" name="Content Placeholder 2">
            <a:extLst>
              <a:ext uri="{FF2B5EF4-FFF2-40B4-BE49-F238E27FC236}">
                <a16:creationId xmlns:a16="http://schemas.microsoft.com/office/drawing/2014/main" id="{A34B5F43-7130-5449-B20B-CDD431FD5A9E}"/>
              </a:ext>
            </a:extLst>
          </p:cNvPr>
          <p:cNvSpPr>
            <a:spLocks noGrp="1"/>
          </p:cNvSpPr>
          <p:nvPr>
            <p:ph idx="1"/>
          </p:nvPr>
        </p:nvSpPr>
        <p:spPr/>
        <p:txBody>
          <a:bodyPr/>
          <a:lstStyle/>
          <a:p>
            <a:r>
              <a:rPr lang="en-PH" dirty="0"/>
              <a:t>Operate only at certain stages, as a rule, during early development, and they are normally ineffective unless there is an intimate contact between inducing and reacting tissues. </a:t>
            </a:r>
          </a:p>
          <a:p>
            <a:r>
              <a:rPr lang="en-PH" dirty="0"/>
              <a:t>Once stimulated, the cells proceed along their new course of differentiation independently of a continued application of inducing stimulus.</a:t>
            </a:r>
          </a:p>
          <a:p>
            <a:endParaRPr lang="en-US" dirty="0"/>
          </a:p>
        </p:txBody>
      </p:sp>
    </p:spTree>
    <p:extLst>
      <p:ext uri="{BB962C8B-B14F-4D97-AF65-F5344CB8AC3E}">
        <p14:creationId xmlns:p14="http://schemas.microsoft.com/office/powerpoint/2010/main" val="168719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FA945-ACC7-7840-8275-FF992D5A4C6A}"/>
              </a:ext>
            </a:extLst>
          </p:cNvPr>
          <p:cNvSpPr>
            <a:spLocks noGrp="1"/>
          </p:cNvSpPr>
          <p:nvPr>
            <p:ph type="title"/>
          </p:nvPr>
        </p:nvSpPr>
        <p:spPr>
          <a:xfrm>
            <a:off x="457200" y="-37407"/>
            <a:ext cx="8229600" cy="1028007"/>
          </a:xfrm>
        </p:spPr>
        <p:txBody>
          <a:bodyPr>
            <a:normAutofit fontScale="90000"/>
          </a:bodyPr>
          <a:lstStyle/>
          <a:p>
            <a:br>
              <a:rPr lang="en-PH" b="1" dirty="0"/>
            </a:br>
            <a:r>
              <a:rPr lang="en-PH" b="1" dirty="0"/>
              <a:t>Spemann-Mangold Organizer</a:t>
            </a:r>
            <a:br>
              <a:rPr lang="en-PH" dirty="0"/>
            </a:br>
            <a:endParaRPr lang="en-US" dirty="0"/>
          </a:p>
        </p:txBody>
      </p:sp>
      <p:sp>
        <p:nvSpPr>
          <p:cNvPr id="3" name="Content Placeholder 2">
            <a:extLst>
              <a:ext uri="{FF2B5EF4-FFF2-40B4-BE49-F238E27FC236}">
                <a16:creationId xmlns:a16="http://schemas.microsoft.com/office/drawing/2014/main" id="{1A5ECF15-7655-014E-8BA1-C050244F9987}"/>
              </a:ext>
            </a:extLst>
          </p:cNvPr>
          <p:cNvSpPr>
            <a:spLocks noGrp="1"/>
          </p:cNvSpPr>
          <p:nvPr>
            <p:ph idx="1"/>
          </p:nvPr>
        </p:nvSpPr>
        <p:spPr/>
        <p:txBody>
          <a:bodyPr/>
          <a:lstStyle/>
          <a:p>
            <a:r>
              <a:rPr lang="en-PH" dirty="0"/>
              <a:t>The Spemann-Mangold organizer, also known as the Spemann organizer, is a cluster of cells in the developing embryo of an amphibian that induces development of the central nervous system.</a:t>
            </a:r>
          </a:p>
          <a:p>
            <a:r>
              <a:rPr lang="en-PH" dirty="0"/>
              <a:t> induction is the process by which the identity of certain cells influences the developmental fate of surrounding cells. </a:t>
            </a:r>
            <a:endParaRPr lang="en-US" dirty="0"/>
          </a:p>
        </p:txBody>
      </p:sp>
      <p:sp>
        <p:nvSpPr>
          <p:cNvPr id="5" name="TextBox 4">
            <a:extLst>
              <a:ext uri="{FF2B5EF4-FFF2-40B4-BE49-F238E27FC236}">
                <a16:creationId xmlns:a16="http://schemas.microsoft.com/office/drawing/2014/main" id="{39D31CD5-2917-6D4D-A223-97B32858C719}"/>
              </a:ext>
            </a:extLst>
          </p:cNvPr>
          <p:cNvSpPr txBox="1"/>
          <p:nvPr/>
        </p:nvSpPr>
        <p:spPr>
          <a:xfrm>
            <a:off x="685800" y="6126163"/>
            <a:ext cx="2743200" cy="369332"/>
          </a:xfrm>
          <a:prstGeom prst="rect">
            <a:avLst/>
          </a:prstGeom>
          <a:noFill/>
        </p:spPr>
        <p:txBody>
          <a:bodyPr wrap="square" rtlCol="0">
            <a:spAutoFit/>
          </a:bodyPr>
          <a:lstStyle/>
          <a:p>
            <a:r>
              <a:rPr lang="en-US" dirty="0" err="1"/>
              <a:t>Ribatti</a:t>
            </a:r>
            <a:r>
              <a:rPr lang="en-US" dirty="0"/>
              <a:t>, Domenico (2014)</a:t>
            </a:r>
          </a:p>
        </p:txBody>
      </p:sp>
    </p:spTree>
    <p:extLst>
      <p:ext uri="{BB962C8B-B14F-4D97-AF65-F5344CB8AC3E}">
        <p14:creationId xmlns:p14="http://schemas.microsoft.com/office/powerpoint/2010/main" val="2301901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4">
            <a:hlinkClick r:id="rId3"/>
            <a:extLst>
              <a:ext uri="{FF2B5EF4-FFF2-40B4-BE49-F238E27FC236}">
                <a16:creationId xmlns:a16="http://schemas.microsoft.com/office/drawing/2014/main" id="{FA3000A6-49D3-8742-8F0D-A34E3012A60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8926" y="734608"/>
            <a:ext cx="8446147" cy="480058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60C61A8B-CC9C-EF41-A72C-113F66E8C958}"/>
              </a:ext>
            </a:extLst>
          </p:cNvPr>
          <p:cNvSpPr>
            <a:spLocks noChangeArrowheads="1"/>
          </p:cNvSpPr>
          <p:nvPr/>
        </p:nvSpPr>
        <p:spPr bwMode="auto">
          <a:xfrm>
            <a:off x="1447800" y="5029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sng" strike="noStrike" cap="none" normalizeH="0" baseline="0">
                <a:ln>
                  <a:noFill/>
                </a:ln>
                <a:solidFill>
                  <a:srgbClr val="FFFFFF"/>
                </a:solidFill>
                <a:effectLst/>
                <a:latin typeface="Open Sans" panose="020B0606030504020204" pitchFamily="34" charset="0"/>
                <a:ea typeface="Times New Roman" panose="02020603050405020304" pitchFamily="18" charset="0"/>
                <a:cs typeface="Times New Roman" panose="02020603050405020304" pitchFamily="18" charset="0"/>
                <a:hlinkClick r:id="rId3"/>
              </a:rPr>
              <a:t>Display full size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Rectangle 5">
            <a:extLst>
              <a:ext uri="{FF2B5EF4-FFF2-40B4-BE49-F238E27FC236}">
                <a16:creationId xmlns:a16="http://schemas.microsoft.com/office/drawing/2014/main" id="{9DD55060-A254-AD4F-BADF-EB2B8C049185}"/>
              </a:ext>
            </a:extLst>
          </p:cNvPr>
          <p:cNvSpPr/>
          <p:nvPr/>
        </p:nvSpPr>
        <p:spPr>
          <a:xfrm>
            <a:off x="114299" y="5418861"/>
            <a:ext cx="8915399" cy="369332"/>
          </a:xfrm>
          <a:prstGeom prst="rect">
            <a:avLst/>
          </a:prstGeom>
        </p:spPr>
        <p:txBody>
          <a:bodyPr wrap="square">
            <a:spAutoFit/>
          </a:bodyPr>
          <a:lstStyle/>
          <a:p>
            <a:pPr lvl="0" eaLnBrk="0" fontAlgn="base" hangingPunct="0">
              <a:spcBef>
                <a:spcPct val="0"/>
              </a:spcBef>
              <a:spcAft>
                <a:spcPct val="0"/>
              </a:spcAft>
            </a:pPr>
            <a:r>
              <a:rPr lang="en-US" altLang="en-US" b="1" dirty="0">
                <a:solidFill>
                  <a:srgbClr val="333333"/>
                </a:solidFill>
                <a:latin typeface="Open Sans" panose="020B0606030504020204" pitchFamily="34" charset="0"/>
                <a:ea typeface="Times New Roman" panose="02020603050405020304" pitchFamily="18" charset="0"/>
              </a:rPr>
              <a:t>Figure 1.</a:t>
            </a:r>
            <a:r>
              <a:rPr lang="en-US" altLang="en-US" dirty="0">
                <a:solidFill>
                  <a:srgbClr val="333333"/>
                </a:solidFill>
                <a:latin typeface="Open Sans" panose="020B0606030504020204" pitchFamily="34" charset="0"/>
                <a:ea typeface="Times New Roman" panose="02020603050405020304" pitchFamily="18" charset="0"/>
              </a:rPr>
              <a:t> A portrait of Hans Spemann and his assistant Hilde </a:t>
            </a:r>
            <a:r>
              <a:rPr lang="en-US" altLang="en-US" dirty="0" err="1">
                <a:solidFill>
                  <a:srgbClr val="333333"/>
                </a:solidFill>
                <a:latin typeface="Open Sans" panose="020B0606030504020204" pitchFamily="34" charset="0"/>
                <a:ea typeface="Times New Roman" panose="02020603050405020304" pitchFamily="18" charset="0"/>
              </a:rPr>
              <a:t>Pröscholdt</a:t>
            </a:r>
            <a:r>
              <a:rPr lang="en-US" altLang="en-US" dirty="0">
                <a:solidFill>
                  <a:srgbClr val="333333"/>
                </a:solidFill>
                <a:latin typeface="Open Sans" panose="020B0606030504020204" pitchFamily="34" charset="0"/>
                <a:ea typeface="Times New Roman" panose="02020603050405020304" pitchFamily="18" charset="0"/>
              </a:rPr>
              <a:t> Mangold.</a:t>
            </a:r>
            <a:endParaRPr lang="en-US" altLang="en-US" dirty="0">
              <a:ea typeface="Times New Roman" panose="02020603050405020304" pitchFamily="18" charset="0"/>
            </a:endParaRPr>
          </a:p>
        </p:txBody>
      </p:sp>
      <p:sp>
        <p:nvSpPr>
          <p:cNvPr id="2" name="Rectangle 1">
            <a:extLst>
              <a:ext uri="{FF2B5EF4-FFF2-40B4-BE49-F238E27FC236}">
                <a16:creationId xmlns:a16="http://schemas.microsoft.com/office/drawing/2014/main" id="{3272CEAE-2646-6F46-AD6A-ED0EAE1217E7}"/>
              </a:ext>
            </a:extLst>
          </p:cNvPr>
          <p:cNvSpPr/>
          <p:nvPr/>
        </p:nvSpPr>
        <p:spPr>
          <a:xfrm>
            <a:off x="15240" y="6324600"/>
            <a:ext cx="2525756" cy="369332"/>
          </a:xfrm>
          <a:prstGeom prst="rect">
            <a:avLst/>
          </a:prstGeom>
        </p:spPr>
        <p:txBody>
          <a:bodyPr wrap="none">
            <a:spAutoFit/>
          </a:bodyPr>
          <a:lstStyle/>
          <a:p>
            <a:r>
              <a:rPr lang="en-US" dirty="0" err="1"/>
              <a:t>Ribatti</a:t>
            </a:r>
            <a:r>
              <a:rPr lang="en-US" dirty="0"/>
              <a:t>, Domenico (2014)</a:t>
            </a:r>
          </a:p>
        </p:txBody>
      </p:sp>
    </p:spTree>
    <p:extLst>
      <p:ext uri="{BB962C8B-B14F-4D97-AF65-F5344CB8AC3E}">
        <p14:creationId xmlns:p14="http://schemas.microsoft.com/office/powerpoint/2010/main" val="160620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683</TotalTime>
  <Words>2645</Words>
  <Application>Microsoft Macintosh PowerPoint</Application>
  <PresentationFormat>On-screen Show (4:3)</PresentationFormat>
  <Paragraphs>159</Paragraphs>
  <Slides>25</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Franklin Gothic Book</vt:lpstr>
      <vt:lpstr>Open Sans</vt:lpstr>
      <vt:lpstr>Office Theme</vt:lpstr>
      <vt:lpstr>PowerPoint Presentation</vt:lpstr>
      <vt:lpstr>Organogenesis</vt:lpstr>
      <vt:lpstr>Morphogenetic Processes in Embryogenesis</vt:lpstr>
      <vt:lpstr>Embryonic Organization </vt:lpstr>
      <vt:lpstr>Action of the “Organizer”</vt:lpstr>
      <vt:lpstr>Embryonic Induction</vt:lpstr>
      <vt:lpstr>Inductive Stimuli</vt:lpstr>
      <vt:lpstr> Spemann-Mangold Organizer </vt:lpstr>
      <vt:lpstr>PowerPoint Presentation</vt:lpstr>
      <vt:lpstr>PowerPoint Presentation</vt:lpstr>
      <vt:lpstr>Transplantation Experiment of Spemann and Mangold </vt:lpstr>
      <vt:lpstr>Neurulation</vt:lpstr>
      <vt:lpstr>Counterpart of the DLB</vt:lpstr>
      <vt:lpstr>PowerPoint Presentation</vt:lpstr>
      <vt:lpstr>PowerPoint Presentation</vt:lpstr>
      <vt:lpstr>PowerPoint Presentation</vt:lpstr>
      <vt:lpstr>PowerPoint Presentation</vt:lpstr>
      <vt:lpstr>PowerPoint Presentation</vt:lpstr>
      <vt:lpstr> Later Development of the Brain </vt:lpstr>
      <vt:lpstr>PowerPoint Presentation</vt:lpstr>
      <vt:lpstr>PowerPoint Presentation</vt:lpstr>
      <vt:lpstr> Clinical Relevance: Defects in Neural Tube Formation </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Merril</dc:creator>
  <cp:lastModifiedBy>adrian Leonardo</cp:lastModifiedBy>
  <cp:revision>32</cp:revision>
  <dcterms:created xsi:type="dcterms:W3CDTF">2016-04-26T09:25:14Z</dcterms:created>
  <dcterms:modified xsi:type="dcterms:W3CDTF">2021-12-01T00:03:14Z</dcterms:modified>
</cp:coreProperties>
</file>