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2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37A8EC-BD6C-4A47-821C-32C3269DFAAB}" v="6" dt="2020-12-03T01:13:54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len Nikolai Bravo" userId="9ed840b3-0a8f-4cde-8d53-fb3f6a845a18" providerId="ADAL" clId="{5F37A8EC-BD6C-4A47-821C-32C3269DFAAB}"/>
    <pc:docChg chg="undo custSel modSld">
      <pc:chgData name="Jalen Nikolai Bravo" userId="9ed840b3-0a8f-4cde-8d53-fb3f6a845a18" providerId="ADAL" clId="{5F37A8EC-BD6C-4A47-821C-32C3269DFAAB}" dt="2020-12-03T12:32:02.266" v="483" actId="20577"/>
      <pc:docMkLst>
        <pc:docMk/>
      </pc:docMkLst>
      <pc:sldChg chg="modSp mod">
        <pc:chgData name="Jalen Nikolai Bravo" userId="9ed840b3-0a8f-4cde-8d53-fb3f6a845a18" providerId="ADAL" clId="{5F37A8EC-BD6C-4A47-821C-32C3269DFAAB}" dt="2020-12-03T12:27:37.964" v="216" actId="20577"/>
        <pc:sldMkLst>
          <pc:docMk/>
          <pc:sldMk cId="133959027" sldId="257"/>
        </pc:sldMkLst>
        <pc:spChg chg="mod">
          <ac:chgData name="Jalen Nikolai Bravo" userId="9ed840b3-0a8f-4cde-8d53-fb3f6a845a18" providerId="ADAL" clId="{5F37A8EC-BD6C-4A47-821C-32C3269DFAAB}" dt="2020-12-03T12:27:37.964" v="216" actId="20577"/>
          <ac:spMkLst>
            <pc:docMk/>
            <pc:sldMk cId="133959027" sldId="257"/>
            <ac:spMk id="3" creationId="{26ADF66E-97BC-4F68-968F-CBF06C71828F}"/>
          </ac:spMkLst>
        </pc:spChg>
      </pc:sldChg>
      <pc:sldChg chg="modSp mod">
        <pc:chgData name="Jalen Nikolai Bravo" userId="9ed840b3-0a8f-4cde-8d53-fb3f6a845a18" providerId="ADAL" clId="{5F37A8EC-BD6C-4A47-821C-32C3269DFAAB}" dt="2020-12-03T12:31:35.592" v="477" actId="20577"/>
        <pc:sldMkLst>
          <pc:docMk/>
          <pc:sldMk cId="3099452937" sldId="259"/>
        </pc:sldMkLst>
        <pc:graphicFrameChg chg="modGraphic">
          <ac:chgData name="Jalen Nikolai Bravo" userId="9ed840b3-0a8f-4cde-8d53-fb3f6a845a18" providerId="ADAL" clId="{5F37A8EC-BD6C-4A47-821C-32C3269DFAAB}" dt="2020-12-03T12:31:35.592" v="477" actId="20577"/>
          <ac:graphicFrameMkLst>
            <pc:docMk/>
            <pc:sldMk cId="3099452937" sldId="259"/>
            <ac:graphicFrameMk id="3" creationId="{B802DC00-82B0-499B-B4A2-A5EC4C6E4C2A}"/>
          </ac:graphicFrameMkLst>
        </pc:graphicFrameChg>
      </pc:sldChg>
      <pc:sldChg chg="modSp mod">
        <pc:chgData name="Jalen Nikolai Bravo" userId="9ed840b3-0a8f-4cde-8d53-fb3f6a845a18" providerId="ADAL" clId="{5F37A8EC-BD6C-4A47-821C-32C3269DFAAB}" dt="2020-12-03T12:31:19.818" v="474" actId="20577"/>
        <pc:sldMkLst>
          <pc:docMk/>
          <pc:sldMk cId="2693367625" sldId="260"/>
        </pc:sldMkLst>
        <pc:graphicFrameChg chg="modGraphic">
          <ac:chgData name="Jalen Nikolai Bravo" userId="9ed840b3-0a8f-4cde-8d53-fb3f6a845a18" providerId="ADAL" clId="{5F37A8EC-BD6C-4A47-821C-32C3269DFAAB}" dt="2020-12-03T12:31:19.818" v="474" actId="20577"/>
          <ac:graphicFrameMkLst>
            <pc:docMk/>
            <pc:sldMk cId="2693367625" sldId="260"/>
            <ac:graphicFrameMk id="3" creationId="{B802DC00-82B0-499B-B4A2-A5EC4C6E4C2A}"/>
          </ac:graphicFrameMkLst>
        </pc:graphicFrameChg>
      </pc:sldChg>
      <pc:sldChg chg="modSp mod">
        <pc:chgData name="Jalen Nikolai Bravo" userId="9ed840b3-0a8f-4cde-8d53-fb3f6a845a18" providerId="ADAL" clId="{5F37A8EC-BD6C-4A47-821C-32C3269DFAAB}" dt="2020-12-03T12:32:02.266" v="483" actId="20577"/>
        <pc:sldMkLst>
          <pc:docMk/>
          <pc:sldMk cId="2824052399" sldId="262"/>
        </pc:sldMkLst>
        <pc:graphicFrameChg chg="modGraphic">
          <ac:chgData name="Jalen Nikolai Bravo" userId="9ed840b3-0a8f-4cde-8d53-fb3f6a845a18" providerId="ADAL" clId="{5F37A8EC-BD6C-4A47-821C-32C3269DFAAB}" dt="2020-12-03T12:32:02.266" v="483" actId="20577"/>
          <ac:graphicFrameMkLst>
            <pc:docMk/>
            <pc:sldMk cId="2824052399" sldId="262"/>
            <ac:graphicFrameMk id="4" creationId="{EED4F5F9-CCC9-4D02-8219-17B98040C56A}"/>
          </ac:graphicFrameMkLst>
        </pc:graphicFrameChg>
      </pc:sldChg>
      <pc:sldChg chg="modSp mod">
        <pc:chgData name="Jalen Nikolai Bravo" userId="9ed840b3-0a8f-4cde-8d53-fb3f6a845a18" providerId="ADAL" clId="{5F37A8EC-BD6C-4A47-821C-32C3269DFAAB}" dt="2020-12-03T01:14:16.105" v="149" actId="255"/>
        <pc:sldMkLst>
          <pc:docMk/>
          <pc:sldMk cId="2858351097" sldId="263"/>
        </pc:sldMkLst>
        <pc:graphicFrameChg chg="mod modGraphic">
          <ac:chgData name="Jalen Nikolai Bravo" userId="9ed840b3-0a8f-4cde-8d53-fb3f6a845a18" providerId="ADAL" clId="{5F37A8EC-BD6C-4A47-821C-32C3269DFAAB}" dt="2020-12-03T01:14:16.105" v="149" actId="255"/>
          <ac:graphicFrameMkLst>
            <pc:docMk/>
            <pc:sldMk cId="2858351097" sldId="263"/>
            <ac:graphicFrameMk id="4" creationId="{CECE36BA-4D1C-40EE-82B3-BE355AD2FDE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5C67-D22F-4DB1-AC69-95D0DCCF0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62171-4054-46E4-8728-BB65F79F3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60875-6BAB-48B8-B2BE-AB431498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C00F7-90C6-4671-B209-8B70D18D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8D2C5-26CF-4F38-B119-95D17F812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158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942D1-A7B4-4021-8753-F96EC5C7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918FC-953A-4D47-8D32-40D9CC270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5AF8B-654E-4776-9339-1EE809B8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4BC3B-B60D-4ADA-BD81-5052FD61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0A804-D79E-4CE2-B373-B22E05D4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5374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93AE7-717E-4CF0-942C-23DF4A67D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C3783-7DC9-472A-9E5C-F69E9B04D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285E7-F7F1-45CB-8189-4FCBEB90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9EA78-AB78-47DB-881F-F139AAB8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6742A-DB1A-416F-9FDE-28358C5F6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8019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10C18-61AA-40C8-B7F9-6FCA33152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9DB15-7748-4ED5-AAAD-BC8CA0271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ABAA7-ED6C-4962-8C13-807664F64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7CE39-1FF5-4DEE-B773-74913082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14A64-6BCE-4A9F-AE89-AE322106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0528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E4B0-6A11-49F8-A837-A1868C036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DFC8A-F38D-457E-BC21-B7C9AD796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CBEF2-FB31-4AEA-BF21-FD65235D0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D554-45DB-437D-87D4-CE7CD807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82BE9-B791-44FE-A3B6-F73FCBD5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1883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5B59-A0E9-47E2-B4B5-FF51CEB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B48B5-B364-4BB1-B2CB-87FC2C96B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0CD01-4792-43B7-9AEC-56A27E690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767FC-241A-40B2-B466-1E20CC42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FB355-D144-4FB2-B222-8443FC66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083E1-6FC5-49D9-89CD-B076976D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765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FC4E-5E5E-4D75-A460-F1FB72AFC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EC417-F9FD-4A4E-B5A8-2C92A49CB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9B59A-112B-452C-B30A-93CD3181A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EB254A-342C-490B-8435-FF30FEF33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BAC52-B980-4B0B-860B-66E54D889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3166CD-FD7F-4959-B244-F5630A35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23F59-8F44-4056-9418-5C7517CA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DE5C-15C0-4F56-9D22-A83882AE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8979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DC0C-7009-4CB7-83D7-D7F4F0CD3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8F3BB-2C05-4134-B5E1-EA6B1E306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E3F4F-92DA-46CC-A6AA-7BC0C5B1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CE8B7-C8B3-4899-BEC4-967402F7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2623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D5B66-BDAA-4EA6-AE74-87356B8D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68BC92-5244-4A9E-A757-C3703BE0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21952-C658-4760-8B78-13AA0C64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385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A696-23C1-4B34-BB60-B470C451A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5DE4-BF61-46EF-A640-6894FDF79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9371B-B4C3-465B-8A8E-B2B92E65E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CE594-1F3E-49F9-8050-892811D3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C8A4F-ECBF-4C30-BB81-72AA6195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90740-31F2-431E-9B80-20C121B83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682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000F-D31B-453F-87F7-033B28D5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E9A171-861D-4116-B9C3-BDB0CA992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2F460-0C7A-45F4-BE26-F83A3B4FA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3EC55-C978-4758-8E7E-32B84372F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8A7B4-8E20-4F82-935F-AE5E777B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FF7DC-2C17-44D9-9500-D9F50515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4257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597BC0-D306-43C4-9877-63B9BFD3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14328-7D3E-48FA-B3DF-944A99AD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72D5-7976-46B1-80F6-1AEF9FB01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53A42-5B08-4A06-9D69-4979DFBAA459}" type="datetimeFigureOut">
              <a:rPr lang="en-PH" smtClean="0"/>
              <a:t>03/12/2020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63CF-DF37-4039-8ED4-477F30DD1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7C922-1923-45ED-B1FF-7E939D9BE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65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ybil_bravo@yahoo.co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3297-9F9C-4CB8-99E4-1CDAA87F1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2963" y="828675"/>
            <a:ext cx="10301287" cy="2681288"/>
          </a:xfrm>
        </p:spPr>
        <p:txBody>
          <a:bodyPr>
            <a:normAutofit/>
          </a:bodyPr>
          <a:lstStyle/>
          <a:p>
            <a:r>
              <a:rPr lang="en-US" dirty="0"/>
              <a:t>LU VI Orientation  </a:t>
            </a:r>
            <a:br>
              <a:rPr lang="en-US" dirty="0"/>
            </a:br>
            <a:r>
              <a:rPr lang="en-US" dirty="0"/>
              <a:t>OB GYN 251 – BLOCK 1</a:t>
            </a:r>
            <a:br>
              <a:rPr lang="en-US" dirty="0"/>
            </a:br>
            <a:r>
              <a:rPr lang="en-US" dirty="0"/>
              <a:t>(December 7-20, 2020)</a:t>
            </a:r>
            <a:endParaRPr lang="en-P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743FE-6AD8-46A8-BF22-36019B413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6351"/>
            <a:ext cx="9144000" cy="1655762"/>
          </a:xfrm>
        </p:spPr>
        <p:txBody>
          <a:bodyPr/>
          <a:lstStyle/>
          <a:p>
            <a:r>
              <a:rPr lang="en-US" dirty="0"/>
              <a:t>Sybil </a:t>
            </a:r>
            <a:r>
              <a:rPr lang="en-US" dirty="0" err="1"/>
              <a:t>Lizanne</a:t>
            </a:r>
            <a:r>
              <a:rPr lang="en-US" dirty="0"/>
              <a:t> R. Bravo, RPh, MD, MSc</a:t>
            </a:r>
          </a:p>
          <a:p>
            <a:r>
              <a:rPr lang="en-US" dirty="0"/>
              <a:t>UP College of Medicine</a:t>
            </a:r>
          </a:p>
          <a:p>
            <a:r>
              <a:rPr lang="en-US" sz="2400" dirty="0"/>
              <a:t>AY 2020-2021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9054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DF66E-97BC-4F68-968F-CBF06C718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82574"/>
            <a:ext cx="10515600" cy="611822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Activities  for Block 1</a:t>
            </a:r>
            <a:endParaRPr lang="en-PH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Small group discussion (1 OB and 2 GYN topics)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Twin Gestation 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Vaginitis and Cervicitis</a:t>
            </a:r>
            <a:endParaRPr lang="en-US" sz="2300" dirty="0">
              <a:solidFill>
                <a:srgbClr val="1D2228"/>
              </a:solidFill>
              <a:latin typeface="New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c.	  </a:t>
            </a:r>
            <a:r>
              <a:rPr lang="en-US" sz="2300" dirty="0">
                <a:solidFill>
                  <a:srgbClr val="1D2228"/>
                </a:solidFill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Cervical Cancer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300" dirty="0">
              <a:solidFill>
                <a:srgbClr val="1D2228"/>
              </a:solidFill>
              <a:effectLst/>
              <a:latin typeface="New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Infographics (3) – </a:t>
            </a:r>
            <a:r>
              <a:rPr lang="en-US" sz="2300" i="1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lieu of PHL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A -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Cervical Cancer Screening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B - Immunization in Women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C - Sexual Violence Awareness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95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4019D7-C015-4B9D-B18C-12778CB84E8B}"/>
              </a:ext>
            </a:extLst>
          </p:cNvPr>
          <p:cNvSpPr txBox="1"/>
          <p:nvPr/>
        </p:nvSpPr>
        <p:spPr>
          <a:xfrm>
            <a:off x="1117996" y="3429000"/>
            <a:ext cx="9697641" cy="2958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Asynchronous learning activities: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Video tutorials on suturing (3 links will be sent)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IPM interpretation exercises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Online examination (end of the 2 weeks)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1E3BD-CBDA-41E8-861A-34FDA306CE72}"/>
              </a:ext>
            </a:extLst>
          </p:cNvPr>
          <p:cNvSpPr txBox="1"/>
          <p:nvPr/>
        </p:nvSpPr>
        <p:spPr>
          <a:xfrm>
            <a:off x="1117997" y="1162443"/>
            <a:ext cx="9083278" cy="196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Department conferences: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Staff conference (Tuesday)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Preoperative conference (Thursday)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    Summary Rounds (Monday, Wednesday, Friday)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43A0E-502F-4669-B637-E77E37966DAD}"/>
              </a:ext>
            </a:extLst>
          </p:cNvPr>
          <p:cNvSpPr txBox="1"/>
          <p:nvPr/>
        </p:nvSpPr>
        <p:spPr>
          <a:xfrm>
            <a:off x="803668" y="268113"/>
            <a:ext cx="6093618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Activities</a:t>
            </a:r>
            <a:endParaRPr lang="en-PH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5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02DC00-82B0-499B-B4A2-A5EC4C6E4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0996604"/>
              </p:ext>
            </p:extLst>
          </p:nvPr>
        </p:nvGraphicFramePr>
        <p:xfrm>
          <a:off x="573881" y="0"/>
          <a:ext cx="11044238" cy="678026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985739">
                  <a:extLst>
                    <a:ext uri="{9D8B030D-6E8A-4147-A177-3AD203B41FA5}">
                      <a16:colId xmlns:a16="http://schemas.microsoft.com/office/drawing/2014/main" val="1360005130"/>
                    </a:ext>
                  </a:extLst>
                </a:gridCol>
                <a:gridCol w="2186878">
                  <a:extLst>
                    <a:ext uri="{9D8B030D-6E8A-4147-A177-3AD203B41FA5}">
                      <a16:colId xmlns:a16="http://schemas.microsoft.com/office/drawing/2014/main" val="2295928771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2867600570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3378815998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1226408854"/>
                    </a:ext>
                  </a:extLst>
                </a:gridCol>
              </a:tblGrid>
              <a:tr h="36059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Activity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Format / Method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Schedule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Student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Faculty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54366075"/>
                  </a:ext>
                </a:extLst>
              </a:tr>
              <a:tr h="413124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1.   Small group discussion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61037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a. Twin Gestation</a:t>
                      </a:r>
                      <a:endParaRPr lang="en-US" sz="1600" dirty="0">
                        <a:solidFill>
                          <a:srgbClr val="1D2228"/>
                        </a:solidFill>
                        <a:effectLst/>
                        <a:latin typeface="New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Dec 7 2 PM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Dec 15 1 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baseline="30000" dirty="0">
                          <a:effectLst/>
                        </a:rPr>
                        <a:t>st</a:t>
                      </a:r>
                      <a:r>
                        <a:rPr lang="en-US" sz="1600" u="none" strike="noStrike" dirty="0">
                          <a:effectLst/>
                        </a:rPr>
                        <a:t> half of the 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r>
                        <a:rPr lang="en-US" sz="1600" u="none" strike="noStrike" baseline="30000" dirty="0">
                          <a:effectLst/>
                        </a:rPr>
                        <a:t>nd</a:t>
                      </a:r>
                      <a:r>
                        <a:rPr lang="en-US" sz="1600" u="none" strike="noStrike" dirty="0">
                          <a:effectLst/>
                        </a:rPr>
                        <a:t> Half of the Block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Dr </a:t>
                      </a:r>
                      <a:r>
                        <a:rPr lang="en-US" sz="1600" b="0" i="0" u="none" strike="noStrike" dirty="0" err="1">
                          <a:effectLst/>
                          <a:latin typeface="Arial" panose="020B0604020202020204" pitchFamily="34" charset="0"/>
                        </a:rPr>
                        <a:t>Cacas</a:t>
                      </a: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-David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Dr </a:t>
                      </a:r>
                      <a:r>
                        <a:rPr lang="en-US" sz="1600" b="0" i="0" u="none" strike="noStrike" dirty="0" err="1">
                          <a:effectLst/>
                          <a:latin typeface="Arial" panose="020B0604020202020204" pitchFamily="34" charset="0"/>
                        </a:rPr>
                        <a:t>Elises-Molon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348876106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b. Vaginitis/Cervicitis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Dec 17 1 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Dr </a:t>
                      </a:r>
                      <a:r>
                        <a:rPr lang="en-US" sz="1600" b="0" i="0" u="none" strike="noStrike" dirty="0" err="1">
                          <a:effectLst/>
                          <a:latin typeface="Arial" panose="020B0604020202020204" pitchFamily="34" charset="0"/>
                        </a:rPr>
                        <a:t>Fallarme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427051876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c.  Cervical Cancer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Dec 15  3 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Dr Mendoza</a:t>
                      </a: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490135353"/>
                  </a:ext>
                </a:extLst>
              </a:tr>
              <a:tr h="360599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2.   Infographics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522224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a.   CCA Screening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 18,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A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email at </a:t>
                      </a:r>
                      <a:r>
                        <a:rPr lang="en-US" sz="16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600" u="none" strike="noStrike" dirty="0">
                          <a:effectLst/>
                        </a:rPr>
                        <a:t> and srbravo@up.edu.ph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4153853487"/>
                  </a:ext>
                </a:extLst>
              </a:tr>
              <a:tr h="1070163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b.   Immunization in Women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18,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B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email at </a:t>
                      </a:r>
                      <a:r>
                        <a:rPr lang="en-US" sz="14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400" u="none" strike="noStrike" dirty="0">
                          <a:effectLst/>
                        </a:rPr>
                        <a:t> and srbravo@up.edu.ph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420359961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c.   Sexual Violence Awareness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18,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email at </a:t>
                      </a:r>
                      <a:r>
                        <a:rPr lang="en-US" sz="16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600" u="none" strike="noStrike" dirty="0">
                          <a:effectLst/>
                        </a:rPr>
                        <a:t> and srbravo@up.edu.ph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372318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3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02DC00-82B0-499B-B4A2-A5EC4C6E4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429031"/>
              </p:ext>
            </p:extLst>
          </p:nvPr>
        </p:nvGraphicFramePr>
        <p:xfrm>
          <a:off x="468484" y="61224"/>
          <a:ext cx="11029950" cy="683434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981876">
                  <a:extLst>
                    <a:ext uri="{9D8B030D-6E8A-4147-A177-3AD203B41FA5}">
                      <a16:colId xmlns:a16="http://schemas.microsoft.com/office/drawing/2014/main" val="1360005130"/>
                    </a:ext>
                  </a:extLst>
                </a:gridCol>
                <a:gridCol w="2184049">
                  <a:extLst>
                    <a:ext uri="{9D8B030D-6E8A-4147-A177-3AD203B41FA5}">
                      <a16:colId xmlns:a16="http://schemas.microsoft.com/office/drawing/2014/main" val="2295928771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2867600570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3378815998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1226408854"/>
                    </a:ext>
                  </a:extLst>
                </a:gridCol>
              </a:tblGrid>
              <a:tr h="31628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>
                          <a:effectLst/>
                        </a:rPr>
                        <a:t>Activity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Format / Method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Schedule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Student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Faculty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54366075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3.   Department conferences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18626"/>
                  </a:ext>
                </a:extLst>
              </a:tr>
              <a:tr h="979285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a. Staff conference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Tuesday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7:30 to 9:00 AM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u="none" strike="noStrike" dirty="0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3873444610"/>
                  </a:ext>
                </a:extLst>
              </a:tr>
              <a:tr h="979285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b. Preoperative   conference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Zoom meeting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Thursday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7:30 to 9:00 AM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By Service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(A, B, C)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u="none" strike="noStrike" dirty="0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818894627"/>
                  </a:ext>
                </a:extLst>
              </a:tr>
              <a:tr h="721809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c. Summary Rounds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Zoom meeting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Monday, Wednesday, Friday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928575869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4.   Asynchronous/Synchronous Learnings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941398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>
                          <a:effectLst/>
                        </a:rPr>
                        <a:t>a.     Suturing tutorial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Video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To be uploaded at UPM VLE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Can be accessed anytime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180557170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b.     IPM exercises/lecture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Cases / Pictures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To be uploaded at UPM VLE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Can be accessed anytime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i="1" u="none" strike="noStrike" dirty="0">
                          <a:effectLst/>
                          <a:latin typeface="Arial" panose="020B0604020202020204" pitchFamily="34" charset="0"/>
                        </a:rPr>
                        <a:t>IPM LECTURE: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i="1" u="none" strike="noStrike" dirty="0">
                          <a:effectLst/>
                          <a:latin typeface="Arial" panose="020B0604020202020204" pitchFamily="34" charset="0"/>
                        </a:rPr>
                        <a:t>TBA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lecture by Dr. Maynila Domingo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36977576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5.   Exam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221664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a.     End of rotation exam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Online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Google Docs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4,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942602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45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3FF3-C638-45A4-9F20-235834D1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4" y="98583"/>
            <a:ext cx="10515600" cy="601508"/>
          </a:xfrm>
        </p:spPr>
        <p:txBody>
          <a:bodyPr>
            <a:normAutofit/>
          </a:bodyPr>
          <a:lstStyle/>
          <a:p>
            <a:r>
              <a:rPr lang="en-US" sz="3600" dirty="0"/>
              <a:t>Activities</a:t>
            </a:r>
            <a:endParaRPr lang="en-PH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D4F5F9-CCC9-4D02-8219-17B98040C5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886065"/>
              </p:ext>
            </p:extLst>
          </p:nvPr>
        </p:nvGraphicFramePr>
        <p:xfrm>
          <a:off x="345282" y="770431"/>
          <a:ext cx="11501436" cy="5608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33812">
                  <a:extLst>
                    <a:ext uri="{9D8B030D-6E8A-4147-A177-3AD203B41FA5}">
                      <a16:colId xmlns:a16="http://schemas.microsoft.com/office/drawing/2014/main" val="1802263026"/>
                    </a:ext>
                  </a:extLst>
                </a:gridCol>
                <a:gridCol w="3833812">
                  <a:extLst>
                    <a:ext uri="{9D8B030D-6E8A-4147-A177-3AD203B41FA5}">
                      <a16:colId xmlns:a16="http://schemas.microsoft.com/office/drawing/2014/main" val="89165536"/>
                    </a:ext>
                  </a:extLst>
                </a:gridCol>
                <a:gridCol w="3833812">
                  <a:extLst>
                    <a:ext uri="{9D8B030D-6E8A-4147-A177-3AD203B41FA5}">
                      <a16:colId xmlns:a16="http://schemas.microsoft.com/office/drawing/2014/main" val="502428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Date / Time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Activity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Consultant / Monitor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27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Daily Learning Activity </a:t>
                      </a:r>
                    </a:p>
                    <a:p>
                      <a:r>
                        <a:rPr lang="en-US" sz="2000" dirty="0"/>
                        <a:t>7:00-7:30 AM (Monday, Wednesday, Friday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Summary Rounds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Maria Ria Arada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66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Tuesday </a:t>
                      </a:r>
                    </a:p>
                    <a:p>
                      <a:r>
                        <a:rPr lang="en-US" sz="2000" dirty="0"/>
                        <a:t>(Dec 8 and 15, 2020)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Staff Conference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Department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30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Thursday </a:t>
                      </a:r>
                    </a:p>
                    <a:p>
                      <a:r>
                        <a:rPr lang="en-US" sz="2000" dirty="0"/>
                        <a:t>(Dec 10 and 17, 2020)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Preoperative Conference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Service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Dec 18, 2020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Online Examination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Bravo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0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Dec 16, 2020 3 PM</a:t>
                      </a:r>
                      <a:endParaRPr lang="en-PH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Topic Conference</a:t>
                      </a:r>
                      <a:endParaRPr lang="en-PH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Dr. Bravo / Dr. Alex Martinez / Dr. Mike </a:t>
                      </a:r>
                      <a:r>
                        <a:rPr lang="en-US" sz="2000" b="1" i="1" dirty="0" err="1"/>
                        <a:t>Calanog</a:t>
                      </a:r>
                      <a:endParaRPr lang="en-PH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01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Asynchronous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Suturing skills (video at UPMVLE)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53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Asynchronous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IPM exercises (UPMVLE)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05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BF7A0-EF86-4326-BD50-23D09B34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114299"/>
            <a:ext cx="10515600" cy="585789"/>
          </a:xfrm>
        </p:spPr>
        <p:txBody>
          <a:bodyPr>
            <a:normAutofit fontScale="90000"/>
          </a:bodyPr>
          <a:lstStyle/>
          <a:p>
            <a:r>
              <a:rPr lang="en-US" dirty="0"/>
              <a:t>Services</a:t>
            </a:r>
            <a:endParaRPr lang="en-P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CE36BA-4D1C-40EE-82B3-BE355AD2F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953022"/>
              </p:ext>
            </p:extLst>
          </p:nvPr>
        </p:nvGraphicFramePr>
        <p:xfrm>
          <a:off x="285750" y="688967"/>
          <a:ext cx="11701464" cy="630954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900488">
                  <a:extLst>
                    <a:ext uri="{9D8B030D-6E8A-4147-A177-3AD203B41FA5}">
                      <a16:colId xmlns:a16="http://schemas.microsoft.com/office/drawing/2014/main" val="1056555992"/>
                    </a:ext>
                  </a:extLst>
                </a:gridCol>
                <a:gridCol w="3900488">
                  <a:extLst>
                    <a:ext uri="{9D8B030D-6E8A-4147-A177-3AD203B41FA5}">
                      <a16:colId xmlns:a16="http://schemas.microsoft.com/office/drawing/2014/main" val="1257794149"/>
                    </a:ext>
                  </a:extLst>
                </a:gridCol>
                <a:gridCol w="3900488">
                  <a:extLst>
                    <a:ext uri="{9D8B030D-6E8A-4147-A177-3AD203B41FA5}">
                      <a16:colId xmlns:a16="http://schemas.microsoft.com/office/drawing/2014/main" val="533912316"/>
                    </a:ext>
                  </a:extLst>
                </a:gridCol>
              </a:tblGrid>
              <a:tr h="491746">
                <a:tc>
                  <a:txBody>
                    <a:bodyPr/>
                    <a:lstStyle/>
                    <a:p>
                      <a:r>
                        <a:rPr lang="en-US" sz="4000" dirty="0"/>
                        <a:t>Service A</a:t>
                      </a:r>
                      <a:endParaRPr lang="en-P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Service B</a:t>
                      </a:r>
                      <a:endParaRPr lang="en-P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Service C</a:t>
                      </a:r>
                      <a:endParaRPr lang="en-P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4352"/>
                  </a:ext>
                </a:extLst>
              </a:tr>
              <a:tr h="53477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ABAYA, Alfonso Rafael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Goseco</a:t>
                      </a:r>
                      <a:endParaRPr lang="en-P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ALTAVAS, Patrick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Josemaria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Del Rosario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AQUINO II, Angelo </a:t>
                      </a:r>
                      <a:r>
                        <a:rPr lang="en-P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Versoza</a:t>
                      </a:r>
                      <a:endParaRPr lang="en-PH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0478959"/>
                  </a:ext>
                </a:extLst>
              </a:tr>
              <a:tr h="39886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ABELLA, Remo Vittorio Thaddeus David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AMANTE, Catherine Therese Catalan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ARABIS, Dennielle Ann Peros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060012"/>
                  </a:ext>
                </a:extLst>
              </a:tr>
              <a:tr h="86260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ACOSTA, Danna Lee Adriano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AMORA, Karen Bernasor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AWITAN, Hannah Luisa Gemeniano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7915117"/>
                  </a:ext>
                </a:extLst>
              </a:tr>
              <a:tr h="723512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ADORNA, Cedrick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ANARNA, Glen Aldrix Rosal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BACCAY, Mary Faith Dacquil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952709"/>
                  </a:ext>
                </a:extLst>
              </a:tr>
              <a:tr h="53477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AGUILAR, Angelica Carlos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ANDRADA, Rafael Trinidad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BAGSIC,Chryz</a:t>
                      </a:r>
                      <a:r>
                        <a:rPr lang="en-P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Angelo Jonathan </a:t>
                      </a:r>
                      <a:r>
                        <a:rPr lang="en-P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Briguela</a:t>
                      </a:r>
                      <a:endParaRPr lang="en-PH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990142"/>
                  </a:ext>
                </a:extLst>
              </a:tr>
              <a:tr h="86260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AGUINALDO, Camille Anne Valentin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ANG, Gere Ganixon 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BALDOSANO Jr, Tomas Ventura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8704114"/>
                  </a:ext>
                </a:extLst>
              </a:tr>
              <a:tr h="835499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AGUIRRE, Katrina Loise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Linco</a:t>
                      </a:r>
                      <a:endParaRPr lang="en-P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ANGOBUNG,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Jeram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Caezar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BALDOVINO, Eunice Maricar </a:t>
                      </a:r>
                      <a:r>
                        <a:rPr lang="en-P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Magsalin</a:t>
                      </a:r>
                      <a:endParaRPr lang="en-PH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694152"/>
                  </a:ext>
                </a:extLst>
              </a:tr>
              <a:tr h="600340">
                <a:tc>
                  <a:txBody>
                    <a:bodyPr/>
                    <a:lstStyle/>
                    <a:p>
                      <a:pPr algn="l" fontAlgn="b"/>
                      <a:endParaRPr lang="en-PH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043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35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28A9-BCA5-4FDC-BF68-269F7CAA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June 2021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08867-0E72-4C91-BF14-CE700D170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6"/>
            <a:ext cx="10515600" cy="4351338"/>
          </a:xfrm>
        </p:spPr>
        <p:txBody>
          <a:bodyPr/>
          <a:lstStyle/>
          <a:p>
            <a:r>
              <a:rPr lang="en-US" dirty="0"/>
              <a:t>Plan is to go back to Clinical Departments for the Face to Face Rotation and OSCE session</a:t>
            </a:r>
          </a:p>
          <a:p>
            <a:r>
              <a:rPr lang="en-US" dirty="0"/>
              <a:t>College Comprehensive Examination – May 2021</a:t>
            </a:r>
          </a:p>
          <a:p>
            <a:r>
              <a:rPr lang="en-US" dirty="0"/>
              <a:t>Department Final Examination – May 2021</a:t>
            </a:r>
          </a:p>
          <a:p>
            <a:r>
              <a:rPr lang="en-US" dirty="0"/>
              <a:t>Course Feedback – May 2021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5590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191B-18FF-4518-939E-0FDC2493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38456-0063-4E86-AB46-DF5DAA86A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8996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30A7552D45B4BAB893874573894B0" ma:contentTypeVersion="4" ma:contentTypeDescription="Create a new document." ma:contentTypeScope="" ma:versionID="33917a0ce7992df97d7521b491308df3">
  <xsd:schema xmlns:xsd="http://www.w3.org/2001/XMLSchema" xmlns:xs="http://www.w3.org/2001/XMLSchema" xmlns:p="http://schemas.microsoft.com/office/2006/metadata/properties" xmlns:ns3="ad4c21d0-51c0-4323-bea9-fd8cab64938d" targetNamespace="http://schemas.microsoft.com/office/2006/metadata/properties" ma:root="true" ma:fieldsID="dcda232f896d2a2ccce1d0f15777855c" ns3:_="">
    <xsd:import namespace="ad4c21d0-51c0-4323-bea9-fd8cab64938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4c21d0-51c0-4323-bea9-fd8cab6493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5638C9-74EB-4419-92C0-686351327A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4A3A75-B6E8-4D49-B7C3-5C8CEF5DBC86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d4c21d0-51c0-4323-bea9-fd8cab64938d"/>
  </ds:schemaRefs>
</ds:datastoreItem>
</file>

<file path=customXml/itemProps3.xml><?xml version="1.0" encoding="utf-8"?>
<ds:datastoreItem xmlns:ds="http://schemas.openxmlformats.org/officeDocument/2006/customXml" ds:itemID="{4D9D5FCB-0497-43A5-908A-F7C7216CE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4c21d0-51c0-4323-bea9-fd8cab6493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816</Words>
  <Application>Microsoft Office PowerPoint</Application>
  <PresentationFormat>Widescreen</PresentationFormat>
  <Paragraphs>179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New</vt:lpstr>
      <vt:lpstr>Office Theme</vt:lpstr>
      <vt:lpstr>LU VI Orientation   OB GYN 251 – BLOCK 1 (December 7-20, 2020)</vt:lpstr>
      <vt:lpstr>PowerPoint Presentation</vt:lpstr>
      <vt:lpstr>PowerPoint Presentation</vt:lpstr>
      <vt:lpstr>PowerPoint Presentation</vt:lpstr>
      <vt:lpstr>PowerPoint Presentation</vt:lpstr>
      <vt:lpstr>Activities</vt:lpstr>
      <vt:lpstr>Services</vt:lpstr>
      <vt:lpstr>January 2021 – June 2021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 VI Orientation for  OB GYN 251 (Integrated Clinical Clerkship II) AY 2020-2021</dc:title>
  <dc:creator>Jalen Nikolai Bravo</dc:creator>
  <cp:lastModifiedBy>Jalen Nikolai Bravo</cp:lastModifiedBy>
  <cp:revision>10</cp:revision>
  <dcterms:created xsi:type="dcterms:W3CDTF">2020-08-30T09:22:22Z</dcterms:created>
  <dcterms:modified xsi:type="dcterms:W3CDTF">2020-12-03T12:32:08Z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0x0101009BE30A7552D45B4BAB893874573894B0</vt:lpwstr>
  </property>
</Properties>
</file>