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60" r:id="rId8"/>
    <p:sldId id="259" r:id="rId9"/>
    <p:sldId id="262" r:id="rId10"/>
    <p:sldId id="263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7B2608-FD73-466E-88E0-2159558C611D}" v="3" dt="2020-11-18T09:48:24.2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1" autoAdjust="0"/>
    <p:restoredTop sz="94660"/>
  </p:normalViewPr>
  <p:slideViewPr>
    <p:cSldViewPr snapToGrid="0">
      <p:cViewPr varScale="1">
        <p:scale>
          <a:sx n="70" d="100"/>
          <a:sy n="70" d="100"/>
        </p:scale>
        <p:origin x="3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len Nikolai Bravo" userId="9ed840b3-0a8f-4cde-8d53-fb3f6a845a18" providerId="ADAL" clId="{CF7B2608-FD73-466E-88E0-2159558C611D}"/>
    <pc:docChg chg="undo custSel delSld modSld">
      <pc:chgData name="Jalen Nikolai Bravo" userId="9ed840b3-0a8f-4cde-8d53-fb3f6a845a18" providerId="ADAL" clId="{CF7B2608-FD73-466E-88E0-2159558C611D}" dt="2020-11-22T20:33:52.671" v="553" actId="20577"/>
      <pc:docMkLst>
        <pc:docMk/>
      </pc:docMkLst>
      <pc:sldChg chg="modSp mod">
        <pc:chgData name="Jalen Nikolai Bravo" userId="9ed840b3-0a8f-4cde-8d53-fb3f6a845a18" providerId="ADAL" clId="{CF7B2608-FD73-466E-88E0-2159558C611D}" dt="2020-11-22T20:21:38.938" v="321" actId="6549"/>
        <pc:sldMkLst>
          <pc:docMk/>
          <pc:sldMk cId="133959027" sldId="257"/>
        </pc:sldMkLst>
        <pc:spChg chg="mod">
          <ac:chgData name="Jalen Nikolai Bravo" userId="9ed840b3-0a8f-4cde-8d53-fb3f6a845a18" providerId="ADAL" clId="{CF7B2608-FD73-466E-88E0-2159558C611D}" dt="2020-11-22T20:21:38.938" v="321" actId="6549"/>
          <ac:spMkLst>
            <pc:docMk/>
            <pc:sldMk cId="133959027" sldId="257"/>
            <ac:spMk id="3" creationId="{26ADF66E-97BC-4F68-968F-CBF06C71828F}"/>
          </ac:spMkLst>
        </pc:spChg>
      </pc:sldChg>
      <pc:sldChg chg="modSp mod">
        <pc:chgData name="Jalen Nikolai Bravo" userId="9ed840b3-0a8f-4cde-8d53-fb3f6a845a18" providerId="ADAL" clId="{CF7B2608-FD73-466E-88E0-2159558C611D}" dt="2020-11-22T20:26:02.200" v="476" actId="114"/>
        <pc:sldMkLst>
          <pc:docMk/>
          <pc:sldMk cId="3099452937" sldId="259"/>
        </pc:sldMkLst>
        <pc:graphicFrameChg chg="modGraphic">
          <ac:chgData name="Jalen Nikolai Bravo" userId="9ed840b3-0a8f-4cde-8d53-fb3f6a845a18" providerId="ADAL" clId="{CF7B2608-FD73-466E-88E0-2159558C611D}" dt="2020-11-22T20:26:02.200" v="476" actId="114"/>
          <ac:graphicFrameMkLst>
            <pc:docMk/>
            <pc:sldMk cId="3099452937" sldId="259"/>
            <ac:graphicFrameMk id="3" creationId="{B802DC00-82B0-499B-B4A2-A5EC4C6E4C2A}"/>
          </ac:graphicFrameMkLst>
        </pc:graphicFrameChg>
      </pc:sldChg>
      <pc:sldChg chg="modSp mod">
        <pc:chgData name="Jalen Nikolai Bravo" userId="9ed840b3-0a8f-4cde-8d53-fb3f6a845a18" providerId="ADAL" clId="{CF7B2608-FD73-466E-88E0-2159558C611D}" dt="2020-11-22T20:33:52.671" v="553" actId="20577"/>
        <pc:sldMkLst>
          <pc:docMk/>
          <pc:sldMk cId="2693367625" sldId="260"/>
        </pc:sldMkLst>
        <pc:graphicFrameChg chg="modGraphic">
          <ac:chgData name="Jalen Nikolai Bravo" userId="9ed840b3-0a8f-4cde-8d53-fb3f6a845a18" providerId="ADAL" clId="{CF7B2608-FD73-466E-88E0-2159558C611D}" dt="2020-11-22T20:33:52.671" v="553" actId="20577"/>
          <ac:graphicFrameMkLst>
            <pc:docMk/>
            <pc:sldMk cId="2693367625" sldId="260"/>
            <ac:graphicFrameMk id="3" creationId="{B802DC00-82B0-499B-B4A2-A5EC4C6E4C2A}"/>
          </ac:graphicFrameMkLst>
        </pc:graphicFrameChg>
      </pc:sldChg>
      <pc:sldChg chg="del">
        <pc:chgData name="Jalen Nikolai Bravo" userId="9ed840b3-0a8f-4cde-8d53-fb3f6a845a18" providerId="ADAL" clId="{CF7B2608-FD73-466E-88E0-2159558C611D}" dt="2020-11-22T20:25:15.511" v="472" actId="47"/>
        <pc:sldMkLst>
          <pc:docMk/>
          <pc:sldMk cId="2948782610" sldId="261"/>
        </pc:sldMkLst>
      </pc:sldChg>
      <pc:sldChg chg="modSp mod">
        <pc:chgData name="Jalen Nikolai Bravo" userId="9ed840b3-0a8f-4cde-8d53-fb3f6a845a18" providerId="ADAL" clId="{CF7B2608-FD73-466E-88E0-2159558C611D}" dt="2020-11-22T20:25:52.636" v="474" actId="114"/>
        <pc:sldMkLst>
          <pc:docMk/>
          <pc:sldMk cId="2824052399" sldId="262"/>
        </pc:sldMkLst>
        <pc:graphicFrameChg chg="modGraphic">
          <ac:chgData name="Jalen Nikolai Bravo" userId="9ed840b3-0a8f-4cde-8d53-fb3f6a845a18" providerId="ADAL" clId="{CF7B2608-FD73-466E-88E0-2159558C611D}" dt="2020-11-22T20:25:52.636" v="474" actId="114"/>
          <ac:graphicFrameMkLst>
            <pc:docMk/>
            <pc:sldMk cId="2824052399" sldId="262"/>
            <ac:graphicFrameMk id="4" creationId="{EED4F5F9-CCC9-4D02-8219-17B98040C56A}"/>
          </ac:graphicFrameMkLst>
        </pc:graphicFrameChg>
      </pc:sldChg>
      <pc:sldChg chg="modSp mod">
        <pc:chgData name="Jalen Nikolai Bravo" userId="9ed840b3-0a8f-4cde-8d53-fb3f6a845a18" providerId="ADAL" clId="{CF7B2608-FD73-466E-88E0-2159558C611D}" dt="2020-11-18T09:49:10.929" v="130" actId="404"/>
        <pc:sldMkLst>
          <pc:docMk/>
          <pc:sldMk cId="2858351097" sldId="263"/>
        </pc:sldMkLst>
        <pc:graphicFrameChg chg="mod modGraphic">
          <ac:chgData name="Jalen Nikolai Bravo" userId="9ed840b3-0a8f-4cde-8d53-fb3f6a845a18" providerId="ADAL" clId="{CF7B2608-FD73-466E-88E0-2159558C611D}" dt="2020-11-18T09:49:10.929" v="130" actId="404"/>
          <ac:graphicFrameMkLst>
            <pc:docMk/>
            <pc:sldMk cId="2858351097" sldId="263"/>
            <ac:graphicFrameMk id="4" creationId="{CECE36BA-4D1C-40EE-82B3-BE355AD2FDE7}"/>
          </ac:graphicFrameMkLst>
        </pc:graphicFrameChg>
      </pc:sldChg>
      <pc:sldChg chg="del">
        <pc:chgData name="Jalen Nikolai Bravo" userId="9ed840b3-0a8f-4cde-8d53-fb3f6a845a18" providerId="ADAL" clId="{CF7B2608-FD73-466E-88E0-2159558C611D}" dt="2020-11-22T20:28:42.844" v="544" actId="47"/>
        <pc:sldMkLst>
          <pc:docMk/>
          <pc:sldMk cId="2684662210" sldId="26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15C67-D22F-4DB1-AC69-95D0DCCF08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562171-4054-46E4-8728-BB65F79F39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060875-6BAB-48B8-B2BE-AB4314988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53A42-5B08-4A06-9D69-4979DFBAA459}" type="datetimeFigureOut">
              <a:rPr lang="en-PH" smtClean="0"/>
              <a:t>23/11/2020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EC00F7-90C6-4671-B209-8B70D18D0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8D2C5-26CF-4F38-B119-95D17F812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5AAB-BA3A-4C17-9DA8-5478C7FE03E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41585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942D1-A7B4-4021-8753-F96EC5C7E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7918FC-953A-4D47-8D32-40D9CC2707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C5AF8B-654E-4776-9339-1EE809B89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53A42-5B08-4A06-9D69-4979DFBAA459}" type="datetimeFigureOut">
              <a:rPr lang="en-PH" smtClean="0"/>
              <a:t>23/11/2020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4BC3B-B60D-4ADA-BD81-5052FD616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0A804-D79E-4CE2-B373-B22E05D45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5AAB-BA3A-4C17-9DA8-5478C7FE03E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853740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793AE7-717E-4CF0-942C-23DF4A67DF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2C3783-7DC9-472A-9E5C-F69E9B04D6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285E7-F7F1-45CB-8189-4FCBEB90A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53A42-5B08-4A06-9D69-4979DFBAA459}" type="datetimeFigureOut">
              <a:rPr lang="en-PH" smtClean="0"/>
              <a:t>23/11/2020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C9EA78-AB78-47DB-881F-F139AAB86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36742A-DB1A-416F-9FDE-28358C5F6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5AAB-BA3A-4C17-9DA8-5478C7FE03E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180198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10C18-61AA-40C8-B7F9-6FCA33152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A9DB15-7748-4ED5-AAAD-BC8CA02717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DABAA7-ED6C-4962-8C13-807664F64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53A42-5B08-4A06-9D69-4979DFBAA459}" type="datetimeFigureOut">
              <a:rPr lang="en-PH" smtClean="0"/>
              <a:t>23/11/2020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B7CE39-1FF5-4DEE-B773-74913082B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214A64-6BCE-4A9F-AE89-AE3221065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5AAB-BA3A-4C17-9DA8-5478C7FE03E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105281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8E4B0-6A11-49F8-A837-A1868C036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7DFC8A-F38D-457E-BC21-B7C9AD796D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0CBEF2-FB31-4AEA-BF21-FD65235D0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53A42-5B08-4A06-9D69-4979DFBAA459}" type="datetimeFigureOut">
              <a:rPr lang="en-PH" smtClean="0"/>
              <a:t>23/11/2020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10D554-45DB-437D-87D4-CE7CD8077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382BE9-B791-44FE-A3B6-F73FCBD5D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5AAB-BA3A-4C17-9DA8-5478C7FE03E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918835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D5B59-A0E9-47E2-B4B5-FF51CEB0B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3B48B5-B364-4BB1-B2CB-87FC2C96B1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D0CD01-4792-43B7-9AEC-56A27E6904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3767FC-241A-40B2-B466-1E20CC42E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53A42-5B08-4A06-9D69-4979DFBAA459}" type="datetimeFigureOut">
              <a:rPr lang="en-PH" smtClean="0"/>
              <a:t>23/11/2020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FB355-D144-4FB2-B222-8443FC667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2083E1-6FC5-49D9-89CD-B076976D0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5AAB-BA3A-4C17-9DA8-5478C7FE03E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676556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BFC4E-5E5E-4D75-A460-F1FB72AFC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3EC417-F9FD-4A4E-B5A8-2C92A49CB7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A9B59A-112B-452C-B30A-93CD3181AE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EB254A-342C-490B-8435-FF30FEF33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6BAC52-B980-4B0B-860B-66E54D889D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3166CD-FD7F-4959-B244-F5630A353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53A42-5B08-4A06-9D69-4979DFBAA459}" type="datetimeFigureOut">
              <a:rPr lang="en-PH" smtClean="0"/>
              <a:t>23/11/2020</a:t>
            </a:fld>
            <a:endParaRPr lang="en-P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323F59-8F44-4056-9418-5C7517CA1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57DE5C-15C0-4F56-9D22-A83882AE2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5AAB-BA3A-4C17-9DA8-5478C7FE03E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189790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CDC0C-7009-4CB7-83D7-D7F4F0CD3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B8F3BB-2C05-4134-B5E1-EA6B1E306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53A42-5B08-4A06-9D69-4979DFBAA459}" type="datetimeFigureOut">
              <a:rPr lang="en-PH" smtClean="0"/>
              <a:t>23/11/2020</a:t>
            </a:fld>
            <a:endParaRPr lang="en-P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6E3F4F-92DA-46CC-A6AA-7BC0C5B1E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ACE8B7-C8B3-4899-BEC4-967402F7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5AAB-BA3A-4C17-9DA8-5478C7FE03E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126232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ED5B66-BDAA-4EA6-AE74-87356B8D4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53A42-5B08-4A06-9D69-4979DFBAA459}" type="datetimeFigureOut">
              <a:rPr lang="en-PH" smtClean="0"/>
              <a:t>23/11/2020</a:t>
            </a:fld>
            <a:endParaRPr lang="en-P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68BC92-5244-4A9E-A757-C3703BE0F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221952-C658-4760-8B78-13AA0C641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5AAB-BA3A-4C17-9DA8-5478C7FE03E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038595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AA696-23C1-4B34-BB60-B470C451A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355DE4-BF61-46EF-A640-6894FDF790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79371B-B4C3-465B-8A8E-B2B92E65E4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ECE594-1F3E-49F9-8050-892811D32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53A42-5B08-4A06-9D69-4979DFBAA459}" type="datetimeFigureOut">
              <a:rPr lang="en-PH" smtClean="0"/>
              <a:t>23/11/2020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1C8A4F-ECBF-4C30-BB81-72AA6195E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490740-31F2-431E-9B80-20C121B83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5AAB-BA3A-4C17-9DA8-5478C7FE03E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068218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9000F-D31B-453F-87F7-033B28D5B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E9A171-861D-4116-B9C3-BDB0CA9923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22F460-0C7A-45F4-BE26-F83A3B4FAF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D3EC55-C978-4758-8E7E-32B84372F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53A42-5B08-4A06-9D69-4979DFBAA459}" type="datetimeFigureOut">
              <a:rPr lang="en-PH" smtClean="0"/>
              <a:t>23/11/2020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68A7B4-8E20-4F82-935F-AE5E777B0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7FF7DC-2C17-44D9-9500-D9F50515E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45AAB-BA3A-4C17-9DA8-5478C7FE03E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042573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597BC0-D306-43C4-9877-63B9BFD3C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114328-7D3E-48FA-B3DF-944A99ADB3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C772D5-7976-46B1-80F6-1AEF9FB01B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753A42-5B08-4A06-9D69-4979DFBAA459}" type="datetimeFigureOut">
              <a:rPr lang="en-PH" smtClean="0"/>
              <a:t>23/11/2020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1763CF-DF37-4039-8ED4-477F30DD12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97C922-1923-45ED-B1FF-7E939D9BE0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45AAB-BA3A-4C17-9DA8-5478C7FE03E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46597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sybil_bravo@yahoo.com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93297-9F9C-4CB8-99E4-1CDAA87F1B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2963" y="828675"/>
            <a:ext cx="10301287" cy="2681288"/>
          </a:xfrm>
        </p:spPr>
        <p:txBody>
          <a:bodyPr>
            <a:normAutofit fontScale="90000"/>
          </a:bodyPr>
          <a:lstStyle/>
          <a:p>
            <a:r>
              <a:rPr lang="en-US" dirty="0"/>
              <a:t>LU VI Orientation  </a:t>
            </a:r>
            <a:br>
              <a:rPr lang="en-US" dirty="0"/>
            </a:br>
            <a:r>
              <a:rPr lang="en-US" dirty="0"/>
              <a:t>OB GYN 251 – BLOCKS 9</a:t>
            </a:r>
            <a:br>
              <a:rPr lang="en-US" dirty="0"/>
            </a:br>
            <a:r>
              <a:rPr lang="en-US" dirty="0"/>
              <a:t>(November 23-December 6, 2020)</a:t>
            </a:r>
            <a:endParaRPr lang="en-PH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1743FE-6AD8-46A8-BF22-36019B413C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16351"/>
            <a:ext cx="9144000" cy="1655762"/>
          </a:xfrm>
        </p:spPr>
        <p:txBody>
          <a:bodyPr/>
          <a:lstStyle/>
          <a:p>
            <a:r>
              <a:rPr lang="en-US" dirty="0"/>
              <a:t>Sybil </a:t>
            </a:r>
            <a:r>
              <a:rPr lang="en-US" dirty="0" err="1"/>
              <a:t>Lizanne</a:t>
            </a:r>
            <a:r>
              <a:rPr lang="en-US" dirty="0"/>
              <a:t> R. Bravo, RPh, MD, MSc</a:t>
            </a:r>
          </a:p>
          <a:p>
            <a:r>
              <a:rPr lang="en-US" dirty="0"/>
              <a:t>UP College of Medicine</a:t>
            </a:r>
          </a:p>
          <a:p>
            <a:r>
              <a:rPr lang="en-US" sz="2400" dirty="0"/>
              <a:t>AY 2020-2021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3890545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ADF66E-97BC-4F68-968F-CBF06C718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038" y="282574"/>
            <a:ext cx="10515600" cy="6118225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20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Activities  for Block 9</a:t>
            </a:r>
            <a:endParaRPr lang="en-PH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30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1.</a:t>
            </a:r>
            <a:r>
              <a:rPr lang="en-US" sz="2300" dirty="0">
                <a:solidFill>
                  <a:srgbClr val="1D2228"/>
                </a:solidFill>
                <a:effectLst/>
                <a:latin typeface="New"/>
                <a:ea typeface="Times New Roman" panose="02020603050405020304" pitchFamily="18" charset="0"/>
                <a:cs typeface="Calibri" panose="020F0502020204030204" pitchFamily="34" charset="0"/>
              </a:rPr>
              <a:t>     </a:t>
            </a:r>
            <a:r>
              <a:rPr lang="en-US" sz="230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Small group discussion (2 OB and 1 GYN topics)</a:t>
            </a:r>
            <a:endParaRPr lang="en-PH" sz="2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30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a.</a:t>
            </a:r>
            <a:r>
              <a:rPr lang="en-US" sz="2300" dirty="0">
                <a:solidFill>
                  <a:srgbClr val="1D2228"/>
                </a:solidFill>
                <a:effectLst/>
                <a:latin typeface="New"/>
                <a:ea typeface="Times New Roman" panose="02020603050405020304" pitchFamily="18" charset="0"/>
                <a:cs typeface="Calibri" panose="020F0502020204030204" pitchFamily="34" charset="0"/>
              </a:rPr>
              <a:t>  Dystocia </a:t>
            </a:r>
          </a:p>
          <a:p>
            <a:pPr marL="6858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300" dirty="0">
                <a:solidFill>
                  <a:srgbClr val="1D2228"/>
                </a:solidFill>
                <a:latin typeface="New"/>
                <a:ea typeface="Calibri" panose="020F0502020204030204" pitchFamily="34" charset="0"/>
                <a:cs typeface="Calibri" panose="020F0502020204030204" pitchFamily="34" charset="0"/>
              </a:rPr>
              <a:t>b.  </a:t>
            </a:r>
            <a:r>
              <a:rPr lang="en-US" sz="2300" dirty="0">
                <a:solidFill>
                  <a:srgbClr val="1D2228"/>
                </a:solidFill>
                <a:effectLst/>
                <a:latin typeface="New"/>
                <a:ea typeface="Calibri" panose="020F0502020204030204" pitchFamily="34" charset="0"/>
                <a:cs typeface="Calibri" panose="020F0502020204030204" pitchFamily="34" charset="0"/>
              </a:rPr>
              <a:t>Ectopic Pregnancy</a:t>
            </a:r>
            <a:endParaRPr lang="en-US" sz="2300" dirty="0">
              <a:solidFill>
                <a:srgbClr val="1D2228"/>
              </a:solidFill>
              <a:latin typeface="New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858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300" dirty="0">
                <a:solidFill>
                  <a:srgbClr val="1D2228"/>
                </a:solidFill>
                <a:effectLst/>
                <a:latin typeface="New"/>
                <a:ea typeface="Calibri" panose="020F0502020204030204" pitchFamily="34" charset="0"/>
                <a:cs typeface="Calibri" panose="020F0502020204030204" pitchFamily="34" charset="0"/>
              </a:rPr>
              <a:t>c.	  </a:t>
            </a:r>
            <a:r>
              <a:rPr lang="en-US" sz="2300" dirty="0">
                <a:solidFill>
                  <a:srgbClr val="1D2228"/>
                </a:solidFill>
                <a:latin typeface="New"/>
                <a:ea typeface="Calibri" panose="020F0502020204030204" pitchFamily="34" charset="0"/>
                <a:cs typeface="Calibri" panose="020F0502020204030204" pitchFamily="34" charset="0"/>
              </a:rPr>
              <a:t>Ovarian New growth</a:t>
            </a:r>
          </a:p>
          <a:p>
            <a:pPr marL="685800" indent="0">
              <a:lnSpc>
                <a:spcPct val="107000"/>
              </a:lnSpc>
              <a:spcAft>
                <a:spcPts val="800"/>
              </a:spcAft>
              <a:buNone/>
            </a:pPr>
            <a:endParaRPr lang="en-US" sz="2300" dirty="0">
              <a:solidFill>
                <a:srgbClr val="1D2228"/>
              </a:solidFill>
              <a:effectLst/>
              <a:latin typeface="New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30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2.</a:t>
            </a:r>
            <a:r>
              <a:rPr lang="en-US" sz="2300" dirty="0">
                <a:solidFill>
                  <a:srgbClr val="1D2228"/>
                </a:solidFill>
                <a:effectLst/>
                <a:latin typeface="New"/>
                <a:ea typeface="Times New Roman" panose="02020603050405020304" pitchFamily="18" charset="0"/>
                <a:cs typeface="Calibri" panose="020F0502020204030204" pitchFamily="34" charset="0"/>
              </a:rPr>
              <a:t>     </a:t>
            </a:r>
            <a:r>
              <a:rPr lang="en-US" sz="230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Infographics (3) – </a:t>
            </a:r>
            <a:r>
              <a:rPr lang="en-US" sz="2300" i="1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 lieu of PHL</a:t>
            </a:r>
            <a:endParaRPr lang="en-PH" sz="2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30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a.</a:t>
            </a:r>
            <a:r>
              <a:rPr lang="en-US" sz="2300" dirty="0">
                <a:solidFill>
                  <a:srgbClr val="1D2228"/>
                </a:solidFill>
                <a:effectLst/>
                <a:latin typeface="New"/>
                <a:ea typeface="Times New Roman" panose="02020603050405020304" pitchFamily="18" charset="0"/>
                <a:cs typeface="Calibri" panose="020F0502020204030204" pitchFamily="34" charset="0"/>
              </a:rPr>
              <a:t>    Service A - </a:t>
            </a:r>
            <a:r>
              <a:rPr lang="en-US" sz="230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Wound Care in Women</a:t>
            </a:r>
            <a:endParaRPr lang="en-PH" sz="2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30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b.</a:t>
            </a:r>
            <a:r>
              <a:rPr lang="en-US" sz="2300" dirty="0">
                <a:solidFill>
                  <a:srgbClr val="1D2228"/>
                </a:solidFill>
                <a:effectLst/>
                <a:latin typeface="New"/>
                <a:ea typeface="Times New Roman" panose="02020603050405020304" pitchFamily="18" charset="0"/>
                <a:cs typeface="Calibri" panose="020F0502020204030204" pitchFamily="34" charset="0"/>
              </a:rPr>
              <a:t>    Service B - COVID-19 Awareness</a:t>
            </a:r>
            <a:endParaRPr lang="en-PH" sz="2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30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c.</a:t>
            </a:r>
            <a:r>
              <a:rPr lang="en-US" sz="2300" dirty="0">
                <a:solidFill>
                  <a:srgbClr val="1D2228"/>
                </a:solidFill>
                <a:effectLst/>
                <a:latin typeface="New"/>
                <a:ea typeface="Times New Roman" panose="02020603050405020304" pitchFamily="18" charset="0"/>
                <a:cs typeface="Calibri" panose="020F0502020204030204" pitchFamily="34" charset="0"/>
              </a:rPr>
              <a:t>    Service C - Breastfeeding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33959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F4019D7-C015-4B9D-B18C-12778CB84E8B}"/>
              </a:ext>
            </a:extLst>
          </p:cNvPr>
          <p:cNvSpPr txBox="1"/>
          <p:nvPr/>
        </p:nvSpPr>
        <p:spPr>
          <a:xfrm>
            <a:off x="1117996" y="3429000"/>
            <a:ext cx="9697641" cy="29588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4.</a:t>
            </a:r>
            <a:r>
              <a:rPr lang="en-US" sz="2400" dirty="0">
                <a:solidFill>
                  <a:srgbClr val="1D2228"/>
                </a:solidFill>
                <a:effectLst/>
                <a:latin typeface="New"/>
                <a:ea typeface="Times New Roman" panose="02020603050405020304" pitchFamily="18" charset="0"/>
                <a:cs typeface="Calibri" panose="020F0502020204030204" pitchFamily="34" charset="0"/>
              </a:rPr>
              <a:t>     </a:t>
            </a:r>
            <a:r>
              <a:rPr lang="en-US" sz="240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Asynchronous learning activities:</a:t>
            </a:r>
            <a:endParaRPr lang="en-PH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a.</a:t>
            </a:r>
            <a:r>
              <a:rPr lang="en-US" sz="2400" dirty="0">
                <a:solidFill>
                  <a:srgbClr val="1D2228"/>
                </a:solidFill>
                <a:effectLst/>
                <a:latin typeface="New"/>
                <a:ea typeface="Times New Roman" panose="02020603050405020304" pitchFamily="18" charset="0"/>
                <a:cs typeface="Calibri" panose="020F0502020204030204" pitchFamily="34" charset="0"/>
              </a:rPr>
              <a:t>     </a:t>
            </a:r>
            <a:r>
              <a:rPr lang="en-US" sz="240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Video tutorials on suturing (3 links will be sent)</a:t>
            </a:r>
            <a:endParaRPr lang="en-PH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b.</a:t>
            </a:r>
            <a:r>
              <a:rPr lang="en-US" sz="2400" dirty="0">
                <a:solidFill>
                  <a:srgbClr val="1D2228"/>
                </a:solidFill>
                <a:effectLst/>
                <a:latin typeface="New"/>
                <a:ea typeface="Times New Roman" panose="02020603050405020304" pitchFamily="18" charset="0"/>
                <a:cs typeface="Calibri" panose="020F0502020204030204" pitchFamily="34" charset="0"/>
              </a:rPr>
              <a:t>     </a:t>
            </a:r>
            <a:r>
              <a:rPr lang="en-US" sz="240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IPM interpretation exercises</a:t>
            </a:r>
            <a:endParaRPr lang="en-PH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PH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5.</a:t>
            </a:r>
            <a:r>
              <a:rPr lang="en-US" sz="2400" dirty="0">
                <a:solidFill>
                  <a:srgbClr val="1D2228"/>
                </a:solidFill>
                <a:effectLst/>
                <a:latin typeface="New"/>
                <a:ea typeface="Times New Roman" panose="02020603050405020304" pitchFamily="18" charset="0"/>
                <a:cs typeface="Calibri" panose="020F0502020204030204" pitchFamily="34" charset="0"/>
              </a:rPr>
              <a:t>     </a:t>
            </a:r>
            <a:r>
              <a:rPr lang="en-US" sz="240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Online examination (end of the 2 weeks)</a:t>
            </a:r>
            <a:endParaRPr lang="en-PH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PH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91E3BD-CBDA-41E8-861A-34FDA306CE72}"/>
              </a:ext>
            </a:extLst>
          </p:cNvPr>
          <p:cNvSpPr txBox="1"/>
          <p:nvPr/>
        </p:nvSpPr>
        <p:spPr>
          <a:xfrm>
            <a:off x="1117997" y="1162443"/>
            <a:ext cx="9083278" cy="19632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3.</a:t>
            </a:r>
            <a:r>
              <a:rPr lang="en-US" sz="2400" dirty="0">
                <a:solidFill>
                  <a:srgbClr val="1D2228"/>
                </a:solidFill>
                <a:effectLst/>
                <a:latin typeface="New"/>
                <a:ea typeface="Times New Roman" panose="02020603050405020304" pitchFamily="18" charset="0"/>
                <a:cs typeface="Calibri" panose="020F0502020204030204" pitchFamily="34" charset="0"/>
              </a:rPr>
              <a:t>     </a:t>
            </a:r>
            <a:r>
              <a:rPr lang="en-US" sz="240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Department conferences:</a:t>
            </a:r>
            <a:endParaRPr lang="en-PH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a.</a:t>
            </a:r>
            <a:r>
              <a:rPr lang="en-US" sz="2400" dirty="0">
                <a:solidFill>
                  <a:srgbClr val="1D2228"/>
                </a:solidFill>
                <a:effectLst/>
                <a:latin typeface="New"/>
                <a:ea typeface="Times New Roman" panose="02020603050405020304" pitchFamily="18" charset="0"/>
                <a:cs typeface="Calibri" panose="020F0502020204030204" pitchFamily="34" charset="0"/>
              </a:rPr>
              <a:t>     </a:t>
            </a:r>
            <a:r>
              <a:rPr lang="en-US" sz="240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Staff conference (Tuesday)</a:t>
            </a:r>
            <a:endParaRPr lang="en-PH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b.</a:t>
            </a:r>
            <a:r>
              <a:rPr lang="en-US" sz="2400" dirty="0">
                <a:solidFill>
                  <a:srgbClr val="1D2228"/>
                </a:solidFill>
                <a:effectLst/>
                <a:latin typeface="New"/>
                <a:ea typeface="Times New Roman" panose="02020603050405020304" pitchFamily="18" charset="0"/>
                <a:cs typeface="Calibri" panose="020F0502020204030204" pitchFamily="34" charset="0"/>
              </a:rPr>
              <a:t>     </a:t>
            </a:r>
            <a:r>
              <a:rPr lang="en-US" sz="240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Preoperative conference (Thursday)</a:t>
            </a:r>
          </a:p>
          <a:p>
            <a:pPr marL="914400"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solidFill>
                  <a:srgbClr val="1D2228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      Summary Rounds (Monday, Wednesday, Friday)</a:t>
            </a:r>
            <a:endParaRPr lang="en-PH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943A0E-502F-4669-B637-E77E37966DAD}"/>
              </a:ext>
            </a:extLst>
          </p:cNvPr>
          <p:cNvSpPr txBox="1"/>
          <p:nvPr/>
        </p:nvSpPr>
        <p:spPr>
          <a:xfrm>
            <a:off x="803668" y="268113"/>
            <a:ext cx="6093618" cy="5959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200" dirty="0">
                <a:solidFill>
                  <a:srgbClr val="1D2228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Activities</a:t>
            </a:r>
            <a:endParaRPr lang="en-PH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9750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802DC00-82B0-499B-B4A2-A5EC4C6E4C2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70590997"/>
              </p:ext>
            </p:extLst>
          </p:nvPr>
        </p:nvGraphicFramePr>
        <p:xfrm>
          <a:off x="573881" y="0"/>
          <a:ext cx="11044238" cy="6780266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2985739">
                  <a:extLst>
                    <a:ext uri="{9D8B030D-6E8A-4147-A177-3AD203B41FA5}">
                      <a16:colId xmlns:a16="http://schemas.microsoft.com/office/drawing/2014/main" val="1360005130"/>
                    </a:ext>
                  </a:extLst>
                </a:gridCol>
                <a:gridCol w="2186878">
                  <a:extLst>
                    <a:ext uri="{9D8B030D-6E8A-4147-A177-3AD203B41FA5}">
                      <a16:colId xmlns:a16="http://schemas.microsoft.com/office/drawing/2014/main" val="2295928771"/>
                    </a:ext>
                  </a:extLst>
                </a:gridCol>
                <a:gridCol w="1957207">
                  <a:extLst>
                    <a:ext uri="{9D8B030D-6E8A-4147-A177-3AD203B41FA5}">
                      <a16:colId xmlns:a16="http://schemas.microsoft.com/office/drawing/2014/main" val="2867600570"/>
                    </a:ext>
                  </a:extLst>
                </a:gridCol>
                <a:gridCol w="1957207">
                  <a:extLst>
                    <a:ext uri="{9D8B030D-6E8A-4147-A177-3AD203B41FA5}">
                      <a16:colId xmlns:a16="http://schemas.microsoft.com/office/drawing/2014/main" val="3378815998"/>
                    </a:ext>
                  </a:extLst>
                </a:gridCol>
                <a:gridCol w="1957207">
                  <a:extLst>
                    <a:ext uri="{9D8B030D-6E8A-4147-A177-3AD203B41FA5}">
                      <a16:colId xmlns:a16="http://schemas.microsoft.com/office/drawing/2014/main" val="1226408854"/>
                    </a:ext>
                  </a:extLst>
                </a:gridCol>
              </a:tblGrid>
              <a:tr h="360599"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>
                          <a:effectLst/>
                        </a:rPr>
                        <a:t>Activity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>
                          <a:effectLst/>
                        </a:rPr>
                        <a:t>Format / Method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>
                          <a:effectLst/>
                        </a:rPr>
                        <a:t>Schedule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Student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>
                          <a:effectLst/>
                        </a:rPr>
                        <a:t>Faculty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extLst>
                  <a:ext uri="{0D108BD9-81ED-4DB2-BD59-A6C34878D82A}">
                    <a16:rowId xmlns:a16="http://schemas.microsoft.com/office/drawing/2014/main" val="2654366075"/>
                  </a:ext>
                </a:extLst>
              </a:tr>
              <a:tr h="413124">
                <a:tc gridSpan="5">
                  <a:txBody>
                    <a:bodyPr/>
                    <a:lstStyle/>
                    <a:p>
                      <a:pPr marL="109728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1.   Small group discussion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 h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6061037"/>
                  </a:ext>
                </a:extLst>
              </a:tr>
              <a:tr h="825905">
                <a:tc>
                  <a:txBody>
                    <a:bodyPr/>
                    <a:lstStyle/>
                    <a:p>
                      <a:pPr marL="292608" marR="0" lvl="0" indent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>
                          <a:effectLst/>
                        </a:rPr>
                        <a:t>a. </a:t>
                      </a:r>
                      <a:r>
                        <a:rPr lang="en-US" sz="1600" dirty="0">
                          <a:solidFill>
                            <a:srgbClr val="1D2228"/>
                          </a:solidFill>
                          <a:effectLst/>
                          <a:latin typeface="New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Dystocia</a:t>
                      </a:r>
                    </a:p>
                    <a:p>
                      <a:pPr marL="292608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>
                          <a:effectLst/>
                        </a:rPr>
                        <a:t>Zoom meeting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Nov 24 1 PM</a:t>
                      </a: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Nov 27 9 AM</a:t>
                      </a: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r>
                        <a:rPr lang="en-US" sz="1600" u="none" strike="noStrike" baseline="30000" dirty="0">
                          <a:effectLst/>
                        </a:rPr>
                        <a:t>st</a:t>
                      </a:r>
                      <a:r>
                        <a:rPr lang="en-US" sz="1600" u="none" strike="noStrike" dirty="0">
                          <a:effectLst/>
                        </a:rPr>
                        <a:t> half of the  Block</a:t>
                      </a: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2</a:t>
                      </a:r>
                      <a:r>
                        <a:rPr lang="en-US" sz="1600" u="none" strike="noStrike" baseline="30000" dirty="0">
                          <a:effectLst/>
                        </a:rPr>
                        <a:t>nd</a:t>
                      </a:r>
                      <a:r>
                        <a:rPr lang="en-US" sz="1600" u="none" strike="noStrike" dirty="0">
                          <a:effectLst/>
                        </a:rPr>
                        <a:t> Half of the Block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TBA</a:t>
                      </a:r>
                    </a:p>
                  </a:txBody>
                  <a:tcPr marL="38500" marR="38500" marT="5347" marB="0"/>
                </a:tc>
                <a:extLst>
                  <a:ext uri="{0D108BD9-81ED-4DB2-BD59-A6C34878D82A}">
                    <a16:rowId xmlns:a16="http://schemas.microsoft.com/office/drawing/2014/main" val="2348876106"/>
                  </a:ext>
                </a:extLst>
              </a:tr>
              <a:tr h="825905">
                <a:tc>
                  <a:txBody>
                    <a:bodyPr/>
                    <a:lstStyle/>
                    <a:p>
                      <a:pPr marL="292608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b. Ectopic Pregnancy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>
                          <a:effectLst/>
                        </a:rPr>
                        <a:t>Zoom meeting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Nov 25 1 PM</a:t>
                      </a: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Entire Block</a:t>
                      </a: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(20 students)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TBA</a:t>
                      </a:r>
                    </a:p>
                  </a:txBody>
                  <a:tcPr marL="38500" marR="38500" marT="5347" marB="0"/>
                </a:tc>
                <a:extLst>
                  <a:ext uri="{0D108BD9-81ED-4DB2-BD59-A6C34878D82A}">
                    <a16:rowId xmlns:a16="http://schemas.microsoft.com/office/drawing/2014/main" val="2427051876"/>
                  </a:ext>
                </a:extLst>
              </a:tr>
              <a:tr h="825905">
                <a:tc>
                  <a:txBody>
                    <a:bodyPr/>
                    <a:lstStyle/>
                    <a:p>
                      <a:pPr marL="292608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c.  ONG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>
                          <a:effectLst/>
                        </a:rPr>
                        <a:t>Zoom meeting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Nov 27 3PM</a:t>
                      </a: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Entire Block</a:t>
                      </a: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(20 students)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TBA</a:t>
                      </a:r>
                    </a:p>
                  </a:txBody>
                  <a:tcPr marL="38500" marR="38500" marT="5347" marB="0"/>
                </a:tc>
                <a:extLst>
                  <a:ext uri="{0D108BD9-81ED-4DB2-BD59-A6C34878D82A}">
                    <a16:rowId xmlns:a16="http://schemas.microsoft.com/office/drawing/2014/main" val="2490135353"/>
                  </a:ext>
                </a:extLst>
              </a:tr>
              <a:tr h="360599">
                <a:tc gridSpan="5">
                  <a:txBody>
                    <a:bodyPr/>
                    <a:lstStyle/>
                    <a:p>
                      <a:pPr marL="109728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2.   Infographics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 h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6522224"/>
                  </a:ext>
                </a:extLst>
              </a:tr>
              <a:tr h="825905">
                <a:tc>
                  <a:txBody>
                    <a:bodyPr/>
                    <a:lstStyle/>
                    <a:p>
                      <a:pPr marL="292608" marR="0" lvl="0" indent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>
                          <a:effectLst/>
                        </a:rPr>
                        <a:t>a.   Wound Care in Women</a:t>
                      </a:r>
                      <a:endParaRPr lang="en-PH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92608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>
                          <a:effectLst/>
                        </a:rPr>
                        <a:t>Submit soft copy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December  5, 2020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Service A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 email at </a:t>
                      </a:r>
                      <a:r>
                        <a:rPr lang="en-US" sz="1600" u="none" strike="noStrike" dirty="0">
                          <a:effectLst/>
                          <a:hlinkClick r:id="rId2"/>
                        </a:rPr>
                        <a:t>sybil_bravo@yahoo.com</a:t>
                      </a:r>
                      <a:r>
                        <a:rPr lang="en-US" sz="1600" u="none" strike="noStrike" dirty="0">
                          <a:effectLst/>
                        </a:rPr>
                        <a:t> and srbravo@up.edu.ph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extLst>
                  <a:ext uri="{0D108BD9-81ED-4DB2-BD59-A6C34878D82A}">
                    <a16:rowId xmlns:a16="http://schemas.microsoft.com/office/drawing/2014/main" val="4153853487"/>
                  </a:ext>
                </a:extLst>
              </a:tr>
              <a:tr h="1070163">
                <a:tc>
                  <a:txBody>
                    <a:bodyPr/>
                    <a:lstStyle/>
                    <a:p>
                      <a:pPr marL="292608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b.   COVID-19 Awareness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>
                          <a:effectLst/>
                        </a:rPr>
                        <a:t>Submit soft copy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December 5, 2020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Service B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u="none" strike="noStrike" dirty="0">
                          <a:effectLst/>
                        </a:rPr>
                        <a:t>email at </a:t>
                      </a:r>
                      <a:r>
                        <a:rPr lang="en-US" sz="1400" u="none" strike="noStrike" dirty="0">
                          <a:effectLst/>
                          <a:hlinkClick r:id="rId2"/>
                        </a:rPr>
                        <a:t>sybil_bravo@yahoo.com</a:t>
                      </a:r>
                      <a:r>
                        <a:rPr lang="en-US" sz="1400" u="none" strike="noStrike" dirty="0">
                          <a:effectLst/>
                        </a:rPr>
                        <a:t> and srbravo@up.edu.ph</a:t>
                      </a:r>
                      <a:endParaRPr lang="en-US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extLst>
                  <a:ext uri="{0D108BD9-81ED-4DB2-BD59-A6C34878D82A}">
                    <a16:rowId xmlns:a16="http://schemas.microsoft.com/office/drawing/2014/main" val="420359961"/>
                  </a:ext>
                </a:extLst>
              </a:tr>
              <a:tr h="825905">
                <a:tc>
                  <a:txBody>
                    <a:bodyPr/>
                    <a:lstStyle/>
                    <a:p>
                      <a:pPr marL="292608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c.   Breastfeeding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>
                          <a:effectLst/>
                        </a:rPr>
                        <a:t>Submit soft copy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December 5, 2020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Service C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 email at </a:t>
                      </a:r>
                      <a:r>
                        <a:rPr lang="en-US" sz="1600" u="none" strike="noStrike" dirty="0">
                          <a:effectLst/>
                          <a:hlinkClick r:id="rId2"/>
                        </a:rPr>
                        <a:t>sybil_bravo@yahoo.com</a:t>
                      </a:r>
                      <a:r>
                        <a:rPr lang="en-US" sz="1600" u="none" strike="noStrike" dirty="0">
                          <a:effectLst/>
                        </a:rPr>
                        <a:t> and srbravo@up.edu.ph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extLst>
                  <a:ext uri="{0D108BD9-81ED-4DB2-BD59-A6C34878D82A}">
                    <a16:rowId xmlns:a16="http://schemas.microsoft.com/office/drawing/2014/main" val="3723184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3367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802DC00-82B0-499B-B4A2-A5EC4C6E4C2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05515331"/>
              </p:ext>
            </p:extLst>
          </p:nvPr>
        </p:nvGraphicFramePr>
        <p:xfrm>
          <a:off x="468484" y="61224"/>
          <a:ext cx="11029950" cy="6834345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2981876">
                  <a:extLst>
                    <a:ext uri="{9D8B030D-6E8A-4147-A177-3AD203B41FA5}">
                      <a16:colId xmlns:a16="http://schemas.microsoft.com/office/drawing/2014/main" val="1360005130"/>
                    </a:ext>
                  </a:extLst>
                </a:gridCol>
                <a:gridCol w="2184049">
                  <a:extLst>
                    <a:ext uri="{9D8B030D-6E8A-4147-A177-3AD203B41FA5}">
                      <a16:colId xmlns:a16="http://schemas.microsoft.com/office/drawing/2014/main" val="2295928771"/>
                    </a:ext>
                  </a:extLst>
                </a:gridCol>
                <a:gridCol w="1954675">
                  <a:extLst>
                    <a:ext uri="{9D8B030D-6E8A-4147-A177-3AD203B41FA5}">
                      <a16:colId xmlns:a16="http://schemas.microsoft.com/office/drawing/2014/main" val="2867600570"/>
                    </a:ext>
                  </a:extLst>
                </a:gridCol>
                <a:gridCol w="1954675">
                  <a:extLst>
                    <a:ext uri="{9D8B030D-6E8A-4147-A177-3AD203B41FA5}">
                      <a16:colId xmlns:a16="http://schemas.microsoft.com/office/drawing/2014/main" val="3378815998"/>
                    </a:ext>
                  </a:extLst>
                </a:gridCol>
                <a:gridCol w="1954675">
                  <a:extLst>
                    <a:ext uri="{9D8B030D-6E8A-4147-A177-3AD203B41FA5}">
                      <a16:colId xmlns:a16="http://schemas.microsoft.com/office/drawing/2014/main" val="1226408854"/>
                    </a:ext>
                  </a:extLst>
                </a:gridCol>
              </a:tblGrid>
              <a:tr h="316282"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0" u="none" strike="noStrike">
                          <a:effectLst/>
                        </a:rPr>
                        <a:t>Activity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>
                          <a:effectLst/>
                        </a:rPr>
                        <a:t>Format / Method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>
                          <a:effectLst/>
                        </a:rPr>
                        <a:t>Schedule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>
                          <a:effectLst/>
                        </a:rPr>
                        <a:t>Student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>
                          <a:effectLst/>
                        </a:rPr>
                        <a:t>Faculty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extLst>
                  <a:ext uri="{0D108BD9-81ED-4DB2-BD59-A6C34878D82A}">
                    <a16:rowId xmlns:a16="http://schemas.microsoft.com/office/drawing/2014/main" val="2654366075"/>
                  </a:ext>
                </a:extLst>
              </a:tr>
              <a:tr h="316282">
                <a:tc gridSpan="5">
                  <a:txBody>
                    <a:bodyPr/>
                    <a:lstStyle/>
                    <a:p>
                      <a:pPr marL="109728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0" u="none" strike="noStrike" dirty="0">
                          <a:effectLst/>
                        </a:rPr>
                        <a:t>3.   Department conferences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 h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1918626"/>
                  </a:ext>
                </a:extLst>
              </a:tr>
              <a:tr h="979285">
                <a:tc>
                  <a:txBody>
                    <a:bodyPr/>
                    <a:lstStyle/>
                    <a:p>
                      <a:pPr marL="338328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0" u="none" strike="noStrike" dirty="0">
                          <a:effectLst/>
                        </a:rPr>
                        <a:t>a. Staff conference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>
                          <a:effectLst/>
                        </a:rPr>
                        <a:t>Zoom meeting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>
                          <a:effectLst/>
                        </a:rPr>
                        <a:t>Tuesday</a:t>
                      </a: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>
                          <a:effectLst/>
                        </a:rPr>
                        <a:t>7:30 to 9:00 AM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Entire Block</a:t>
                      </a: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(20 students)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600" u="none" strike="noStrike" dirty="0">
                        <a:effectLst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Attendance to be checked by monitors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extLst>
                  <a:ext uri="{0D108BD9-81ED-4DB2-BD59-A6C34878D82A}">
                    <a16:rowId xmlns:a16="http://schemas.microsoft.com/office/drawing/2014/main" val="3873444610"/>
                  </a:ext>
                </a:extLst>
              </a:tr>
              <a:tr h="979285">
                <a:tc>
                  <a:txBody>
                    <a:bodyPr/>
                    <a:lstStyle/>
                    <a:p>
                      <a:pPr marL="338328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0" u="none" strike="noStrike" dirty="0">
                          <a:effectLst/>
                        </a:rPr>
                        <a:t>b. Preoperative   conference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Zoom meeting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>
                          <a:effectLst/>
                        </a:rPr>
                        <a:t>Thursday</a:t>
                      </a: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>
                          <a:effectLst/>
                        </a:rPr>
                        <a:t>7:30 to 9:00 AM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By Service </a:t>
                      </a: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(A, B, C)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600" u="none" strike="noStrike" dirty="0">
                        <a:effectLst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Attendance to be checked by monitors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extLst>
                  <a:ext uri="{0D108BD9-81ED-4DB2-BD59-A6C34878D82A}">
                    <a16:rowId xmlns:a16="http://schemas.microsoft.com/office/drawing/2014/main" val="2818894627"/>
                  </a:ext>
                </a:extLst>
              </a:tr>
              <a:tr h="721809">
                <a:tc>
                  <a:txBody>
                    <a:bodyPr/>
                    <a:lstStyle/>
                    <a:p>
                      <a:pPr marL="338328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c. Summary Rounds</a:t>
                      </a: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Zoom meeting</a:t>
                      </a: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0" i="0" u="none" strike="noStrike" dirty="0">
                          <a:effectLst/>
                          <a:latin typeface="Arial" panose="020B0604020202020204" pitchFamily="34" charset="0"/>
                        </a:rPr>
                        <a:t>Monday, Wednesday, Friday</a:t>
                      </a: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Entire Block</a:t>
                      </a: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(20 students)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>
                          <a:effectLst/>
                        </a:rPr>
                        <a:t>Attendance to be checked by monitors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extLst>
                  <a:ext uri="{0D108BD9-81ED-4DB2-BD59-A6C34878D82A}">
                    <a16:rowId xmlns:a16="http://schemas.microsoft.com/office/drawing/2014/main" val="928575869"/>
                  </a:ext>
                </a:extLst>
              </a:tr>
              <a:tr h="316282">
                <a:tc gridSpan="5">
                  <a:txBody>
                    <a:bodyPr/>
                    <a:lstStyle/>
                    <a:p>
                      <a:pPr marL="109728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0" u="none" strike="noStrike" dirty="0">
                          <a:effectLst/>
                        </a:rPr>
                        <a:t>4.   Asynchronous/Synchronous Learnings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 h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3941398"/>
                  </a:ext>
                </a:extLst>
              </a:tr>
              <a:tr h="746893">
                <a:tc>
                  <a:txBody>
                    <a:bodyPr/>
                    <a:lstStyle/>
                    <a:p>
                      <a:pPr marL="338328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0" u="none" strike="noStrike">
                          <a:effectLst/>
                        </a:rPr>
                        <a:t>a.     Suturing tutorial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>
                          <a:effectLst/>
                        </a:rPr>
                        <a:t>Video</a:t>
                      </a: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>
                          <a:effectLst/>
                        </a:rPr>
                        <a:t>To be uploaded at UPM VLE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>
                          <a:effectLst/>
                        </a:rPr>
                        <a:t>Can be accessed anytime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Entire Block</a:t>
                      </a: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(20 students)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extLst>
                  <a:ext uri="{0D108BD9-81ED-4DB2-BD59-A6C34878D82A}">
                    <a16:rowId xmlns:a16="http://schemas.microsoft.com/office/drawing/2014/main" val="180557170"/>
                  </a:ext>
                </a:extLst>
              </a:tr>
              <a:tr h="746893">
                <a:tc>
                  <a:txBody>
                    <a:bodyPr/>
                    <a:lstStyle/>
                    <a:p>
                      <a:pPr marL="338328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0" u="none" strike="noStrike" dirty="0">
                          <a:effectLst/>
                        </a:rPr>
                        <a:t>b.     IPM exercises/lecture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>
                          <a:effectLst/>
                        </a:rPr>
                        <a:t>Cases / Pictures</a:t>
                      </a: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>
                          <a:effectLst/>
                        </a:rPr>
                        <a:t>To be uploaded at UPM VLE</a:t>
                      </a:r>
                      <a:endParaRPr lang="en-US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Can be accessed anytime</a:t>
                      </a: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i="1" u="none" strike="noStrike" dirty="0">
                          <a:effectLst/>
                          <a:latin typeface="Arial" panose="020B0604020202020204" pitchFamily="34" charset="0"/>
                        </a:rPr>
                        <a:t>IPM LECTURE: </a:t>
                      </a: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i="1" u="none" strike="noStrike" dirty="0">
                          <a:effectLst/>
                          <a:latin typeface="Arial" panose="020B0604020202020204" pitchFamily="34" charset="0"/>
                        </a:rPr>
                        <a:t>Nov 24 4PM</a:t>
                      </a: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Entire Block</a:t>
                      </a: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(20 students)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 lecture by Dr. Maynila Domingo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extLst>
                  <a:ext uri="{0D108BD9-81ED-4DB2-BD59-A6C34878D82A}">
                    <a16:rowId xmlns:a16="http://schemas.microsoft.com/office/drawing/2014/main" val="2636977576"/>
                  </a:ext>
                </a:extLst>
              </a:tr>
              <a:tr h="316282">
                <a:tc gridSpan="5">
                  <a:txBody>
                    <a:bodyPr/>
                    <a:lstStyle/>
                    <a:p>
                      <a:pPr marL="109728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0" u="none" strike="noStrike" dirty="0">
                          <a:effectLst/>
                        </a:rPr>
                        <a:t>5.   Exam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 h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P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4221664"/>
                  </a:ext>
                </a:extLst>
              </a:tr>
              <a:tr h="746893">
                <a:tc>
                  <a:txBody>
                    <a:bodyPr/>
                    <a:lstStyle/>
                    <a:p>
                      <a:pPr marL="338328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0" u="none" strike="noStrike" dirty="0">
                          <a:effectLst/>
                        </a:rPr>
                        <a:t>a.     End of rotation exam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Online</a:t>
                      </a: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Google Docs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December 4, 2020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Entire Block</a:t>
                      </a: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(20 students)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8500" marR="38500" marT="5347" marB="0"/>
                </a:tc>
                <a:extLst>
                  <a:ext uri="{0D108BD9-81ED-4DB2-BD59-A6C34878D82A}">
                    <a16:rowId xmlns:a16="http://schemas.microsoft.com/office/drawing/2014/main" val="9426026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9452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63FF3-C638-45A4-9F20-235834D14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624" y="98583"/>
            <a:ext cx="10515600" cy="601508"/>
          </a:xfrm>
        </p:spPr>
        <p:txBody>
          <a:bodyPr>
            <a:normAutofit/>
          </a:bodyPr>
          <a:lstStyle/>
          <a:p>
            <a:r>
              <a:rPr lang="en-US" sz="3600" dirty="0"/>
              <a:t>Activities</a:t>
            </a:r>
            <a:endParaRPr lang="en-PH" sz="36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ED4F5F9-CCC9-4D02-8219-17B98040C5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9788966"/>
              </p:ext>
            </p:extLst>
          </p:nvPr>
        </p:nvGraphicFramePr>
        <p:xfrm>
          <a:off x="345282" y="770431"/>
          <a:ext cx="11501436" cy="56083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833812">
                  <a:extLst>
                    <a:ext uri="{9D8B030D-6E8A-4147-A177-3AD203B41FA5}">
                      <a16:colId xmlns:a16="http://schemas.microsoft.com/office/drawing/2014/main" val="1802263026"/>
                    </a:ext>
                  </a:extLst>
                </a:gridCol>
                <a:gridCol w="3833812">
                  <a:extLst>
                    <a:ext uri="{9D8B030D-6E8A-4147-A177-3AD203B41FA5}">
                      <a16:colId xmlns:a16="http://schemas.microsoft.com/office/drawing/2014/main" val="89165536"/>
                    </a:ext>
                  </a:extLst>
                </a:gridCol>
                <a:gridCol w="3833812">
                  <a:extLst>
                    <a:ext uri="{9D8B030D-6E8A-4147-A177-3AD203B41FA5}">
                      <a16:colId xmlns:a16="http://schemas.microsoft.com/office/drawing/2014/main" val="5024281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Date / Time</a:t>
                      </a:r>
                      <a:endParaRPr lang="en-P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Activity </a:t>
                      </a:r>
                      <a:endParaRPr lang="en-P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Consultant / Monitor</a:t>
                      </a:r>
                      <a:endParaRPr lang="en-PH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2271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Daily Learning Activity </a:t>
                      </a:r>
                    </a:p>
                    <a:p>
                      <a:r>
                        <a:rPr lang="en-US" sz="2000" dirty="0"/>
                        <a:t>7:00-7:30 AM (Monday, Wednesday, Friday</a:t>
                      </a:r>
                      <a:endParaRPr lang="en-P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Summary Rounds</a:t>
                      </a:r>
                      <a:endParaRPr lang="en-P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Dr. Maria Ria Arada / Dr. Alex Martinez / Dr. Mike Calanog</a:t>
                      </a:r>
                      <a:endParaRPr lang="en-PH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4667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Tuesday </a:t>
                      </a:r>
                    </a:p>
                    <a:p>
                      <a:r>
                        <a:rPr lang="en-US" sz="2000" dirty="0"/>
                        <a:t>(Nov 24 and Dec 1, 2020)</a:t>
                      </a:r>
                      <a:endParaRPr lang="en-P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Staff Conference </a:t>
                      </a:r>
                      <a:endParaRPr lang="en-P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Department / Dr. Alex Martinez / Dr. Mike Calanog</a:t>
                      </a:r>
                      <a:endParaRPr lang="en-PH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93309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Thursday </a:t>
                      </a:r>
                    </a:p>
                    <a:p>
                      <a:r>
                        <a:rPr lang="en-US" sz="2000" dirty="0"/>
                        <a:t>(Nov 26 and Dec 3, 2020)</a:t>
                      </a:r>
                      <a:endParaRPr lang="en-P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Preoperative Conference</a:t>
                      </a:r>
                      <a:endParaRPr lang="en-P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Service / Dr. Alex Martinez / Dr. Mike Calanog</a:t>
                      </a:r>
                      <a:endParaRPr lang="en-PH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4427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Dec 4, 2020</a:t>
                      </a:r>
                      <a:endParaRPr lang="en-P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Online Examination</a:t>
                      </a:r>
                      <a:endParaRPr lang="en-P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Dr. Bravo / Dr. Alex Martinez / Dr. Mike Calanog</a:t>
                      </a:r>
                      <a:endParaRPr lang="en-PH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06062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i="1" dirty="0"/>
                        <a:t>Dec 3, 2020</a:t>
                      </a:r>
                      <a:endParaRPr lang="en-PH" sz="20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i="1" dirty="0"/>
                        <a:t>Topic Conference</a:t>
                      </a:r>
                      <a:endParaRPr lang="en-PH" sz="20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i="1" dirty="0"/>
                        <a:t>Dr. Bravo / Dr. Alex Martinez / Dr. Mike </a:t>
                      </a:r>
                      <a:r>
                        <a:rPr lang="en-US" sz="2000" b="1" i="1" dirty="0" err="1"/>
                        <a:t>Calanog</a:t>
                      </a:r>
                      <a:endParaRPr lang="en-PH" sz="2000" b="1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50190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Asynchronous </a:t>
                      </a:r>
                      <a:endParaRPr lang="en-P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Suturing skills (video at UPMVLE)</a:t>
                      </a:r>
                      <a:endParaRPr lang="en-P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Dr. Alex Martinez / Dr. Mike Calanog</a:t>
                      </a:r>
                      <a:endParaRPr lang="en-PH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7553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Asynchronous </a:t>
                      </a:r>
                      <a:endParaRPr lang="en-P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IPM exercises (UPMVLE)</a:t>
                      </a:r>
                      <a:endParaRPr lang="en-P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Dr. Alex Martinez / Dr. Mike Calanog</a:t>
                      </a:r>
                      <a:endParaRPr lang="en-PH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1399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4052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BF7A0-EF86-4326-BD50-23D09B34F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7" y="114299"/>
            <a:ext cx="10515600" cy="585789"/>
          </a:xfrm>
        </p:spPr>
        <p:txBody>
          <a:bodyPr>
            <a:normAutofit fontScale="90000"/>
          </a:bodyPr>
          <a:lstStyle/>
          <a:p>
            <a:r>
              <a:rPr lang="en-US" dirty="0"/>
              <a:t>Services</a:t>
            </a:r>
            <a:endParaRPr lang="en-PH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ECE36BA-4D1C-40EE-82B3-BE355AD2FD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4797897"/>
              </p:ext>
            </p:extLst>
          </p:nvPr>
        </p:nvGraphicFramePr>
        <p:xfrm>
          <a:off x="285750" y="688967"/>
          <a:ext cx="11701464" cy="6286152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900488">
                  <a:extLst>
                    <a:ext uri="{9D8B030D-6E8A-4147-A177-3AD203B41FA5}">
                      <a16:colId xmlns:a16="http://schemas.microsoft.com/office/drawing/2014/main" val="1056555992"/>
                    </a:ext>
                  </a:extLst>
                </a:gridCol>
                <a:gridCol w="3900488">
                  <a:extLst>
                    <a:ext uri="{9D8B030D-6E8A-4147-A177-3AD203B41FA5}">
                      <a16:colId xmlns:a16="http://schemas.microsoft.com/office/drawing/2014/main" val="1257794149"/>
                    </a:ext>
                  </a:extLst>
                </a:gridCol>
                <a:gridCol w="3900488">
                  <a:extLst>
                    <a:ext uri="{9D8B030D-6E8A-4147-A177-3AD203B41FA5}">
                      <a16:colId xmlns:a16="http://schemas.microsoft.com/office/drawing/2014/main" val="533912316"/>
                    </a:ext>
                  </a:extLst>
                </a:gridCol>
              </a:tblGrid>
              <a:tr h="491746">
                <a:tc>
                  <a:txBody>
                    <a:bodyPr/>
                    <a:lstStyle/>
                    <a:p>
                      <a:r>
                        <a:rPr lang="en-US" sz="4000" dirty="0"/>
                        <a:t>Service A</a:t>
                      </a:r>
                      <a:endParaRPr lang="en-PH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/>
                        <a:t>Service B</a:t>
                      </a:r>
                      <a:endParaRPr lang="en-PH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/>
                        <a:t>Service C</a:t>
                      </a:r>
                      <a:endParaRPr lang="en-PH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54352"/>
                  </a:ext>
                </a:extLst>
              </a:tr>
              <a:tr h="534774">
                <a:tc>
                  <a:txBody>
                    <a:bodyPr/>
                    <a:lstStyle/>
                    <a:p>
                      <a:pPr algn="l" fontAlgn="b"/>
                      <a:r>
                        <a:rPr lang="en-P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SY, </a:t>
                      </a:r>
                      <a:r>
                        <a:rPr lang="en-PH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Jinno</a:t>
                      </a:r>
                      <a:r>
                        <a:rPr lang="en-P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Jenkin </a:t>
                      </a:r>
                      <a:r>
                        <a:rPr lang="en-PH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Tiulentino</a:t>
                      </a:r>
                      <a:endParaRPr lang="en-PH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P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TOGONON, Justin Adriel </a:t>
                      </a:r>
                      <a:r>
                        <a:rPr lang="en-PH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Zent</a:t>
                      </a:r>
                      <a:r>
                        <a:rPr lang="en-P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Gautier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P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VELASQUEZ, </a:t>
                      </a:r>
                      <a:r>
                        <a:rPr lang="en-PH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Zadkiel</a:t>
                      </a:r>
                      <a:r>
                        <a:rPr lang="en-P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Flores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20478959"/>
                  </a:ext>
                </a:extLst>
              </a:tr>
              <a:tr h="398860">
                <a:tc>
                  <a:txBody>
                    <a:bodyPr/>
                    <a:lstStyle/>
                    <a:p>
                      <a:pPr algn="l" fontAlgn="b"/>
                      <a:r>
                        <a:rPr lang="en-PH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SY, Patricia See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PH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TORRES, Javier Alfonso Armovit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PH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VILLACORTA, Rigo Baluyot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58060012"/>
                  </a:ext>
                </a:extLst>
              </a:tr>
              <a:tr h="862604">
                <a:tc>
                  <a:txBody>
                    <a:bodyPr/>
                    <a:lstStyle/>
                    <a:p>
                      <a:pPr algn="l" fontAlgn="b"/>
                      <a:r>
                        <a:rPr lang="en-P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TAN, Christine Joy Lay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TRONCO, James Louie Del Rosario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PH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VILLANUEVA, Patricia Nadine Tumaneng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37915117"/>
                  </a:ext>
                </a:extLst>
              </a:tr>
              <a:tr h="723512">
                <a:tc>
                  <a:txBody>
                    <a:bodyPr/>
                    <a:lstStyle/>
                    <a:p>
                      <a:pPr algn="l" fontAlgn="b"/>
                      <a:r>
                        <a:rPr lang="en-PH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TAN, Steven Cuapoco Tan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PH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TUPAS, Rafael Antonio Cabrera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PH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VISTA, Fatima Ericka Santos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86952709"/>
                  </a:ext>
                </a:extLst>
              </a:tr>
              <a:tr h="534774">
                <a:tc>
                  <a:txBody>
                    <a:bodyPr/>
                    <a:lstStyle/>
                    <a:p>
                      <a:pPr algn="l" fontAlgn="b"/>
                      <a:r>
                        <a:rPr lang="en-PH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TATEL, Anna Carina Pineda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PH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UMIPON, Morel Dominic 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VIVO II, Joram Nelson Parras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10990142"/>
                  </a:ext>
                </a:extLst>
              </a:tr>
              <a:tr h="862604">
                <a:tc>
                  <a:txBody>
                    <a:bodyPr/>
                    <a:lstStyle/>
                    <a:p>
                      <a:pPr algn="l" fontAlgn="b"/>
                      <a:r>
                        <a:rPr lang="en-PH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TESORERO III, Jose Christopher Cruz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PH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UY, Daniel Paul Cheng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P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YOROBE, </a:t>
                      </a:r>
                      <a:r>
                        <a:rPr lang="en-PH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Jesa</a:t>
                      </a:r>
                      <a:r>
                        <a:rPr lang="en-P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Lourdes </a:t>
                      </a:r>
                      <a:r>
                        <a:rPr lang="en-PH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Manaois</a:t>
                      </a:r>
                      <a:endParaRPr lang="en-PH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28704114"/>
                  </a:ext>
                </a:extLst>
              </a:tr>
              <a:tr h="835499">
                <a:tc>
                  <a:txBody>
                    <a:bodyPr/>
                    <a:lstStyle/>
                    <a:p>
                      <a:pPr algn="l" fontAlgn="b"/>
                      <a:r>
                        <a:rPr lang="en-P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TIU, Danielle Colleen Dee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P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UY, Justine Halley </a:t>
                      </a:r>
                      <a:r>
                        <a:rPr lang="en-PH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Sybuenasenso</a:t>
                      </a:r>
                      <a:endParaRPr lang="en-PH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PH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02694152"/>
                  </a:ext>
                </a:extLst>
              </a:tr>
              <a:tr h="600340">
                <a:tc>
                  <a:txBody>
                    <a:bodyPr/>
                    <a:lstStyle/>
                    <a:p>
                      <a:pPr algn="l" fontAlgn="b"/>
                      <a:endParaRPr lang="en-PH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PH" sz="5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PH" sz="5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104388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8351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D28A9-BCA5-4FDC-BF68-269F7CAAD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2021 – June 2021</a:t>
            </a:r>
            <a:endParaRPr lang="en-PH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C08867-0E72-4C91-BF14-CE700D170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9726"/>
            <a:ext cx="10515600" cy="4351338"/>
          </a:xfrm>
        </p:spPr>
        <p:txBody>
          <a:bodyPr/>
          <a:lstStyle/>
          <a:p>
            <a:r>
              <a:rPr lang="en-US" dirty="0"/>
              <a:t>Plan is to go back to Clinical Departments for the Face to Face Rotation and OSCE session</a:t>
            </a:r>
          </a:p>
          <a:p>
            <a:r>
              <a:rPr lang="en-US" dirty="0"/>
              <a:t>College Comprehensive Examination – May 2021</a:t>
            </a:r>
          </a:p>
          <a:p>
            <a:r>
              <a:rPr lang="en-US" dirty="0"/>
              <a:t>Department Final Examination – May 2021</a:t>
            </a:r>
          </a:p>
          <a:p>
            <a:r>
              <a:rPr lang="en-US" dirty="0"/>
              <a:t>Course Feedback – May 2021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val="1755902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0191B-18FF-4518-939E-0FDC24936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 </a:t>
            </a:r>
            <a:endParaRPr lang="en-PH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338456-0063-4E86-AB46-DF5DAA86A4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589962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E30A7552D45B4BAB893874573894B0" ma:contentTypeVersion="4" ma:contentTypeDescription="Create a new document." ma:contentTypeScope="" ma:versionID="33917a0ce7992df97d7521b491308df3">
  <xsd:schema xmlns:xsd="http://www.w3.org/2001/XMLSchema" xmlns:xs="http://www.w3.org/2001/XMLSchema" xmlns:p="http://schemas.microsoft.com/office/2006/metadata/properties" xmlns:ns3="ad4c21d0-51c0-4323-bea9-fd8cab64938d" targetNamespace="http://schemas.microsoft.com/office/2006/metadata/properties" ma:root="true" ma:fieldsID="dcda232f896d2a2ccce1d0f15777855c" ns3:_="">
    <xsd:import namespace="ad4c21d0-51c0-4323-bea9-fd8cab64938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4c21d0-51c0-4323-bea9-fd8cab64938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D9D5FCB-0497-43A5-908A-F7C7216CED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4c21d0-51c0-4323-bea9-fd8cab64938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B4A3A75-B6E8-4D49-B7C3-5C8CEF5DBC86}">
  <ds:schemaRefs>
    <ds:schemaRef ds:uri="http://purl.org/dc/elements/1.1/"/>
    <ds:schemaRef ds:uri="http://schemas.microsoft.com/office/2006/documentManagement/types"/>
    <ds:schemaRef ds:uri="http://www.w3.org/XML/1998/namespace"/>
    <ds:schemaRef ds:uri="http://purl.org/dc/terms/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ad4c21d0-51c0-4323-bea9-fd8cab64938d"/>
  </ds:schemaRefs>
</ds:datastoreItem>
</file>

<file path=customXml/itemProps3.xml><?xml version="1.0" encoding="utf-8"?>
<ds:datastoreItem xmlns:ds="http://schemas.openxmlformats.org/officeDocument/2006/customXml" ds:itemID="{655638C9-74EB-4419-92C0-686351327AC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804</Words>
  <Application>Microsoft Office PowerPoint</Application>
  <PresentationFormat>Widescreen</PresentationFormat>
  <Paragraphs>177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New</vt:lpstr>
      <vt:lpstr>Office Theme</vt:lpstr>
      <vt:lpstr>LU VI Orientation   OB GYN 251 – BLOCKS 9 (November 23-December 6, 2020)</vt:lpstr>
      <vt:lpstr>PowerPoint Presentation</vt:lpstr>
      <vt:lpstr>PowerPoint Presentation</vt:lpstr>
      <vt:lpstr>PowerPoint Presentation</vt:lpstr>
      <vt:lpstr>PowerPoint Presentation</vt:lpstr>
      <vt:lpstr>Activities</vt:lpstr>
      <vt:lpstr>Services</vt:lpstr>
      <vt:lpstr>January 2021 – June 2021</vt:lpstr>
      <vt:lpstr>Questions?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 VI Orientation for  OB GYN 251 (Integrated Clinical Clerkship II) AY 2020-2021</dc:title>
  <dc:creator>Jalen Nikolai Bravo</dc:creator>
  <cp:lastModifiedBy>Jalen Nikolai Bravo</cp:lastModifiedBy>
  <cp:revision>9</cp:revision>
  <dcterms:created xsi:type="dcterms:W3CDTF">2020-08-30T09:22:22Z</dcterms:created>
  <dcterms:modified xsi:type="dcterms:W3CDTF">2020-11-22T20:34:11Z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0x0101009BE30A7552D45B4BAB893874573894B0</vt:lpwstr>
  </property>
</Properties>
</file>