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3"/>
  </p:notesMasterIdLst>
  <p:sldIdLst>
    <p:sldId id="256" r:id="rId5"/>
    <p:sldId id="294" r:id="rId6"/>
    <p:sldId id="304" r:id="rId7"/>
    <p:sldId id="295" r:id="rId8"/>
    <p:sldId id="297" r:id="rId9"/>
    <p:sldId id="298" r:id="rId10"/>
    <p:sldId id="299" r:id="rId11"/>
    <p:sldId id="300" r:id="rId12"/>
    <p:sldId id="301" r:id="rId13"/>
    <p:sldId id="303" r:id="rId14"/>
    <p:sldId id="305" r:id="rId15"/>
    <p:sldId id="306" r:id="rId16"/>
    <p:sldId id="258" r:id="rId17"/>
    <p:sldId id="266" r:id="rId18"/>
    <p:sldId id="259" r:id="rId19"/>
    <p:sldId id="260" r:id="rId20"/>
    <p:sldId id="261" r:id="rId21"/>
    <p:sldId id="262" r:id="rId22"/>
    <p:sldId id="265" r:id="rId23"/>
    <p:sldId id="264" r:id="rId24"/>
    <p:sldId id="267" r:id="rId25"/>
    <p:sldId id="268" r:id="rId26"/>
    <p:sldId id="269" r:id="rId27"/>
    <p:sldId id="309" r:id="rId28"/>
    <p:sldId id="270" r:id="rId29"/>
    <p:sldId id="328" r:id="rId30"/>
    <p:sldId id="329" r:id="rId31"/>
    <p:sldId id="271" r:id="rId32"/>
    <p:sldId id="272" r:id="rId33"/>
    <p:sldId id="273" r:id="rId34"/>
    <p:sldId id="274"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307" r:id="rId54"/>
    <p:sldId id="310" r:id="rId55"/>
    <p:sldId id="311" r:id="rId56"/>
    <p:sldId id="312" r:id="rId57"/>
    <p:sldId id="313" r:id="rId58"/>
    <p:sldId id="318" r:id="rId59"/>
    <p:sldId id="317" r:id="rId60"/>
    <p:sldId id="314" r:id="rId61"/>
    <p:sldId id="315" r:id="rId62"/>
    <p:sldId id="319" r:id="rId63"/>
    <p:sldId id="316" r:id="rId64"/>
    <p:sldId id="320" r:id="rId65"/>
    <p:sldId id="321" r:id="rId66"/>
    <p:sldId id="322" r:id="rId67"/>
    <p:sldId id="323" r:id="rId68"/>
    <p:sldId id="324" r:id="rId69"/>
    <p:sldId id="325" r:id="rId70"/>
    <p:sldId id="326" r:id="rId71"/>
    <p:sldId id="327"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85" autoAdjust="0"/>
    <p:restoredTop sz="94660"/>
  </p:normalViewPr>
  <p:slideViewPr>
    <p:cSldViewPr snapToGrid="0" snapToObjects="1">
      <p:cViewPr varScale="1">
        <p:scale>
          <a:sx n="65" d="100"/>
          <a:sy n="65" d="100"/>
        </p:scale>
        <p:origin x="49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len Nikolai Bravo" userId="9ed840b3-0a8f-4cde-8d53-fb3f6a845a18" providerId="ADAL" clId="{A9BE306B-5916-4581-8673-F01A8B6D6C40}"/>
    <pc:docChg chg="modSld">
      <pc:chgData name="Jalen Nikolai Bravo" userId="9ed840b3-0a8f-4cde-8d53-fb3f6a845a18" providerId="ADAL" clId="{A9BE306B-5916-4581-8673-F01A8B6D6C40}" dt="2020-11-09T06:11:27.783" v="3" actId="20577"/>
      <pc:docMkLst>
        <pc:docMk/>
      </pc:docMkLst>
      <pc:sldChg chg="modSp mod">
        <pc:chgData name="Jalen Nikolai Bravo" userId="9ed840b3-0a8f-4cde-8d53-fb3f6a845a18" providerId="ADAL" clId="{A9BE306B-5916-4581-8673-F01A8B6D6C40}" dt="2020-11-09T06:11:27.783" v="3" actId="20577"/>
        <pc:sldMkLst>
          <pc:docMk/>
          <pc:sldMk cId="1364717164" sldId="256"/>
        </pc:sldMkLst>
        <pc:spChg chg="mod">
          <ac:chgData name="Jalen Nikolai Bravo" userId="9ed840b3-0a8f-4cde-8d53-fb3f6a845a18" providerId="ADAL" clId="{A9BE306B-5916-4581-8673-F01A8B6D6C40}" dt="2020-11-09T06:11:27.783" v="3" actId="20577"/>
          <ac:spMkLst>
            <pc:docMk/>
            <pc:sldMk cId="1364717164" sldId="256"/>
            <ac:spMk id="2" creationId="{00000000-0000-0000-0000-000000000000}"/>
          </ac:spMkLst>
        </pc:spChg>
      </pc:sldChg>
    </pc:docChg>
  </pc:docChgLst>
  <pc:docChgLst>
    <pc:chgData name="Jalen Nikolai Bravo" userId="9ed840b3-0a8f-4cde-8d53-fb3f6a845a18" providerId="ADAL" clId="{5DAED6BD-7060-431D-A148-8194BE2BA4B5}"/>
    <pc:docChg chg="addSld modSld sldOrd">
      <pc:chgData name="Jalen Nikolai Bravo" userId="9ed840b3-0a8f-4cde-8d53-fb3f6a845a18" providerId="ADAL" clId="{5DAED6BD-7060-431D-A148-8194BE2BA4B5}" dt="2020-09-28T09:20:10.999" v="8" actId="403"/>
      <pc:docMkLst>
        <pc:docMk/>
      </pc:docMkLst>
      <pc:sldChg chg="modSp add mod">
        <pc:chgData name="Jalen Nikolai Bravo" userId="9ed840b3-0a8f-4cde-8d53-fb3f6a845a18" providerId="ADAL" clId="{5DAED6BD-7060-431D-A148-8194BE2BA4B5}" dt="2020-09-28T09:19:59" v="7" actId="403"/>
        <pc:sldMkLst>
          <pc:docMk/>
          <pc:sldMk cId="31567165" sldId="328"/>
        </pc:sldMkLst>
        <pc:graphicFrameChg chg="modGraphic">
          <ac:chgData name="Jalen Nikolai Bravo" userId="9ed840b3-0a8f-4cde-8d53-fb3f6a845a18" providerId="ADAL" clId="{5DAED6BD-7060-431D-A148-8194BE2BA4B5}" dt="2020-09-28T09:19:59" v="7" actId="403"/>
          <ac:graphicFrameMkLst>
            <pc:docMk/>
            <pc:sldMk cId="31567165" sldId="328"/>
            <ac:graphicFrameMk id="71" creationId="{00000000-0000-0000-0000-000000000000}"/>
          </ac:graphicFrameMkLst>
        </pc:graphicFrameChg>
      </pc:sldChg>
      <pc:sldChg chg="modSp add mod ord">
        <pc:chgData name="Jalen Nikolai Bravo" userId="9ed840b3-0a8f-4cde-8d53-fb3f6a845a18" providerId="ADAL" clId="{5DAED6BD-7060-431D-A148-8194BE2BA4B5}" dt="2020-09-28T09:20:10.999" v="8" actId="403"/>
        <pc:sldMkLst>
          <pc:docMk/>
          <pc:sldMk cId="3606595219" sldId="329"/>
        </pc:sldMkLst>
        <pc:graphicFrameChg chg="modGraphic">
          <ac:chgData name="Jalen Nikolai Bravo" userId="9ed840b3-0a8f-4cde-8d53-fb3f6a845a18" providerId="ADAL" clId="{5DAED6BD-7060-431D-A148-8194BE2BA4B5}" dt="2020-09-28T09:20:10.999" v="8" actId="403"/>
          <ac:graphicFrameMkLst>
            <pc:docMk/>
            <pc:sldMk cId="3606595219" sldId="329"/>
            <ac:graphicFrameMk id="71"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lineChart>
        <c:grouping val="standard"/>
        <c:varyColors val="0"/>
        <c:ser>
          <c:idx val="0"/>
          <c:order val="0"/>
          <c:tx>
            <c:strRef>
              <c:f>Sheet1!$B$1</c:f>
              <c:strCache>
                <c:ptCount val="1"/>
                <c:pt idx="0">
                  <c:v>1st Q</c:v>
                </c:pt>
              </c:strCache>
            </c:strRef>
          </c:tx>
          <c:cat>
            <c:strRef>
              <c:f>Sheet1!$A$2:$A$7</c:f>
              <c:strCache>
                <c:ptCount val="6"/>
                <c:pt idx="0">
                  <c:v>First</c:v>
                </c:pt>
                <c:pt idx="1">
                  <c:v>Second</c:v>
                </c:pt>
                <c:pt idx="2">
                  <c:v>Third</c:v>
                </c:pt>
                <c:pt idx="3">
                  <c:v>Fourth</c:v>
                </c:pt>
                <c:pt idx="4">
                  <c:v>Fifth</c:v>
                </c:pt>
                <c:pt idx="5">
                  <c:v>Sixth</c:v>
                </c:pt>
              </c:strCache>
            </c:strRef>
          </c:cat>
          <c:val>
            <c:numRef>
              <c:f>Sheet1!$B$2:$B$7</c:f>
              <c:numCache>
                <c:formatCode>General</c:formatCode>
                <c:ptCount val="6"/>
                <c:pt idx="0">
                  <c:v>4.3</c:v>
                </c:pt>
                <c:pt idx="1">
                  <c:v>2.5</c:v>
                </c:pt>
                <c:pt idx="2">
                  <c:v>3.5</c:v>
                </c:pt>
                <c:pt idx="3">
                  <c:v>4.5</c:v>
                </c:pt>
                <c:pt idx="4">
                  <c:v>1.2</c:v>
                </c:pt>
                <c:pt idx="5">
                  <c:v>2.2999999999999998</c:v>
                </c:pt>
              </c:numCache>
            </c:numRef>
          </c:val>
          <c:smooth val="0"/>
          <c:extLst>
            <c:ext xmlns:c16="http://schemas.microsoft.com/office/drawing/2014/chart" uri="{C3380CC4-5D6E-409C-BE32-E72D297353CC}">
              <c16:uniqueId val="{00000000-C296-4B16-859E-7C2B2E6AC0CF}"/>
            </c:ext>
          </c:extLst>
        </c:ser>
        <c:ser>
          <c:idx val="1"/>
          <c:order val="1"/>
          <c:tx>
            <c:strRef>
              <c:f>Sheet1!$C$1</c:f>
              <c:strCache>
                <c:ptCount val="1"/>
                <c:pt idx="0">
                  <c:v>2nd Q</c:v>
                </c:pt>
              </c:strCache>
            </c:strRef>
          </c:tx>
          <c:cat>
            <c:strRef>
              <c:f>Sheet1!$A$2:$A$7</c:f>
              <c:strCache>
                <c:ptCount val="6"/>
                <c:pt idx="0">
                  <c:v>First</c:v>
                </c:pt>
                <c:pt idx="1">
                  <c:v>Second</c:v>
                </c:pt>
                <c:pt idx="2">
                  <c:v>Third</c:v>
                </c:pt>
                <c:pt idx="3">
                  <c:v>Fourth</c:v>
                </c:pt>
                <c:pt idx="4">
                  <c:v>Fifth</c:v>
                </c:pt>
                <c:pt idx="5">
                  <c:v>Sixth</c:v>
                </c:pt>
              </c:strCache>
            </c:strRef>
          </c:cat>
          <c:val>
            <c:numRef>
              <c:f>Sheet1!$C$2:$C$7</c:f>
              <c:numCache>
                <c:formatCode>General</c:formatCode>
                <c:ptCount val="6"/>
                <c:pt idx="0">
                  <c:v>2.4</c:v>
                </c:pt>
                <c:pt idx="1">
                  <c:v>4.4000000000000004</c:v>
                </c:pt>
                <c:pt idx="2">
                  <c:v>1.8</c:v>
                </c:pt>
                <c:pt idx="3">
                  <c:v>2.8</c:v>
                </c:pt>
                <c:pt idx="4">
                  <c:v>2.2999999999999998</c:v>
                </c:pt>
                <c:pt idx="5">
                  <c:v>2.5</c:v>
                </c:pt>
              </c:numCache>
            </c:numRef>
          </c:val>
          <c:smooth val="0"/>
          <c:extLst>
            <c:ext xmlns:c16="http://schemas.microsoft.com/office/drawing/2014/chart" uri="{C3380CC4-5D6E-409C-BE32-E72D297353CC}">
              <c16:uniqueId val="{00000001-C296-4B16-859E-7C2B2E6AC0CF}"/>
            </c:ext>
          </c:extLst>
        </c:ser>
        <c:ser>
          <c:idx val="2"/>
          <c:order val="2"/>
          <c:tx>
            <c:strRef>
              <c:f>Sheet1!$D$1</c:f>
              <c:strCache>
                <c:ptCount val="1"/>
                <c:pt idx="0">
                  <c:v>3rd Q</c:v>
                </c:pt>
              </c:strCache>
            </c:strRef>
          </c:tx>
          <c:cat>
            <c:strRef>
              <c:f>Sheet1!$A$2:$A$7</c:f>
              <c:strCache>
                <c:ptCount val="6"/>
                <c:pt idx="0">
                  <c:v>First</c:v>
                </c:pt>
                <c:pt idx="1">
                  <c:v>Second</c:v>
                </c:pt>
                <c:pt idx="2">
                  <c:v>Third</c:v>
                </c:pt>
                <c:pt idx="3">
                  <c:v>Fourth</c:v>
                </c:pt>
                <c:pt idx="4">
                  <c:v>Fifth</c:v>
                </c:pt>
                <c:pt idx="5">
                  <c:v>Sixth</c:v>
                </c:pt>
              </c:strCache>
            </c:strRef>
          </c:cat>
          <c:val>
            <c:numRef>
              <c:f>Sheet1!$D$2:$D$7</c:f>
              <c:numCache>
                <c:formatCode>General</c:formatCode>
                <c:ptCount val="6"/>
                <c:pt idx="0">
                  <c:v>2</c:v>
                </c:pt>
                <c:pt idx="1">
                  <c:v>2</c:v>
                </c:pt>
                <c:pt idx="2">
                  <c:v>3</c:v>
                </c:pt>
                <c:pt idx="3">
                  <c:v>5</c:v>
                </c:pt>
                <c:pt idx="4">
                  <c:v>3.7</c:v>
                </c:pt>
                <c:pt idx="5">
                  <c:v>5.7</c:v>
                </c:pt>
              </c:numCache>
            </c:numRef>
          </c:val>
          <c:smooth val="0"/>
          <c:extLst>
            <c:ext xmlns:c16="http://schemas.microsoft.com/office/drawing/2014/chart" uri="{C3380CC4-5D6E-409C-BE32-E72D297353CC}">
              <c16:uniqueId val="{00000002-C296-4B16-859E-7C2B2E6AC0CF}"/>
            </c:ext>
          </c:extLst>
        </c:ser>
        <c:ser>
          <c:idx val="3"/>
          <c:order val="3"/>
          <c:tx>
            <c:strRef>
              <c:f>Sheet1!$E$1</c:f>
              <c:strCache>
                <c:ptCount val="1"/>
                <c:pt idx="0">
                  <c:v>4th Q</c:v>
                </c:pt>
              </c:strCache>
            </c:strRef>
          </c:tx>
          <c:cat>
            <c:strRef>
              <c:f>Sheet1!$A$2:$A$7</c:f>
              <c:strCache>
                <c:ptCount val="6"/>
                <c:pt idx="0">
                  <c:v>First</c:v>
                </c:pt>
                <c:pt idx="1">
                  <c:v>Second</c:v>
                </c:pt>
                <c:pt idx="2">
                  <c:v>Third</c:v>
                </c:pt>
                <c:pt idx="3">
                  <c:v>Fourth</c:v>
                </c:pt>
                <c:pt idx="4">
                  <c:v>Fifth</c:v>
                </c:pt>
                <c:pt idx="5">
                  <c:v>Sixth</c:v>
                </c:pt>
              </c:strCache>
            </c:strRef>
          </c:cat>
          <c:val>
            <c:numRef>
              <c:f>Sheet1!$E$2:$E$7</c:f>
              <c:numCache>
                <c:formatCode>General</c:formatCode>
                <c:ptCount val="6"/>
                <c:pt idx="0">
                  <c:v>2.5</c:v>
                </c:pt>
                <c:pt idx="1">
                  <c:v>3.6</c:v>
                </c:pt>
                <c:pt idx="2">
                  <c:v>4.0999999999999996</c:v>
                </c:pt>
                <c:pt idx="3">
                  <c:v>5</c:v>
                </c:pt>
                <c:pt idx="4">
                  <c:v>4.5999999999999996</c:v>
                </c:pt>
                <c:pt idx="5">
                  <c:v>3.4</c:v>
                </c:pt>
              </c:numCache>
            </c:numRef>
          </c:val>
          <c:smooth val="0"/>
          <c:extLst>
            <c:ext xmlns:c16="http://schemas.microsoft.com/office/drawing/2014/chart" uri="{C3380CC4-5D6E-409C-BE32-E72D297353CC}">
              <c16:uniqueId val="{00000003-C296-4B16-859E-7C2B2E6AC0CF}"/>
            </c:ext>
          </c:extLst>
        </c:ser>
        <c:dLbls>
          <c:showLegendKey val="0"/>
          <c:showVal val="0"/>
          <c:showCatName val="0"/>
          <c:showSerName val="0"/>
          <c:showPercent val="0"/>
          <c:showBubbleSize val="0"/>
        </c:dLbls>
        <c:marker val="1"/>
        <c:smooth val="0"/>
        <c:axId val="-2123174120"/>
        <c:axId val="-2123171000"/>
      </c:lineChart>
      <c:catAx>
        <c:axId val="-2123174120"/>
        <c:scaling>
          <c:orientation val="minMax"/>
        </c:scaling>
        <c:delete val="0"/>
        <c:axPos val="b"/>
        <c:numFmt formatCode="General" sourceLinked="0"/>
        <c:majorTickMark val="out"/>
        <c:minorTickMark val="none"/>
        <c:tickLblPos val="nextTo"/>
        <c:crossAx val="-2123171000"/>
        <c:crosses val="autoZero"/>
        <c:auto val="1"/>
        <c:lblAlgn val="ctr"/>
        <c:lblOffset val="100"/>
        <c:noMultiLvlLbl val="0"/>
      </c:catAx>
      <c:valAx>
        <c:axId val="-2123171000"/>
        <c:scaling>
          <c:orientation val="minMax"/>
        </c:scaling>
        <c:delete val="0"/>
        <c:axPos val="l"/>
        <c:majorGridlines/>
        <c:numFmt formatCode="General" sourceLinked="1"/>
        <c:majorTickMark val="out"/>
        <c:minorTickMark val="none"/>
        <c:tickLblPos val="nextTo"/>
        <c:crossAx val="-212317412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Number of OBGyn Residents</c:v>
                </c:pt>
              </c:strCache>
            </c:strRef>
          </c:tx>
          <c:invertIfNegative val="0"/>
          <c:cat>
            <c:strRef>
              <c:f>Sheet1!$A$2:$A$5</c:f>
              <c:strCache>
                <c:ptCount val="4"/>
                <c:pt idx="0">
                  <c:v>1st year</c:v>
                </c:pt>
                <c:pt idx="1">
                  <c:v>2nd year</c:v>
                </c:pt>
                <c:pt idx="2">
                  <c:v>3rd year</c:v>
                </c:pt>
                <c:pt idx="3">
                  <c:v>4th year</c:v>
                </c:pt>
              </c:strCache>
            </c:strRef>
          </c:cat>
          <c:val>
            <c:numRef>
              <c:f>Sheet1!$B$2:$B$5</c:f>
              <c:numCache>
                <c:formatCode>General</c:formatCode>
                <c:ptCount val="4"/>
                <c:pt idx="0">
                  <c:v>14</c:v>
                </c:pt>
                <c:pt idx="1">
                  <c:v>14</c:v>
                </c:pt>
                <c:pt idx="2">
                  <c:v>18</c:v>
                </c:pt>
                <c:pt idx="3">
                  <c:v>15</c:v>
                </c:pt>
              </c:numCache>
            </c:numRef>
          </c:val>
          <c:extLst>
            <c:ext xmlns:c16="http://schemas.microsoft.com/office/drawing/2014/chart" uri="{C3380CC4-5D6E-409C-BE32-E72D297353CC}">
              <c16:uniqueId val="{00000000-6CBB-40F7-9D35-DE614EB53AD1}"/>
            </c:ext>
          </c:extLst>
        </c:ser>
        <c:ser>
          <c:idx val="1"/>
          <c:order val="1"/>
          <c:tx>
            <c:strRef>
              <c:f>Sheet1!$C$1</c:f>
              <c:strCache>
                <c:ptCount val="1"/>
                <c:pt idx="0">
                  <c:v>Column1</c:v>
                </c:pt>
              </c:strCache>
            </c:strRef>
          </c:tx>
          <c:invertIfNegative val="0"/>
          <c:cat>
            <c:strRef>
              <c:f>Sheet1!$A$2:$A$5</c:f>
              <c:strCache>
                <c:ptCount val="4"/>
                <c:pt idx="0">
                  <c:v>1st year</c:v>
                </c:pt>
                <c:pt idx="1">
                  <c:v>2nd year</c:v>
                </c:pt>
                <c:pt idx="2">
                  <c:v>3rd year</c:v>
                </c:pt>
                <c:pt idx="3">
                  <c:v>4th year</c:v>
                </c:pt>
              </c:strCache>
            </c:strRef>
          </c:cat>
          <c:val>
            <c:numRef>
              <c:f>Sheet1!$C$2:$C$5</c:f>
              <c:numCache>
                <c:formatCode>General</c:formatCode>
                <c:ptCount val="4"/>
                <c:pt idx="0">
                  <c:v>0</c:v>
                </c:pt>
                <c:pt idx="1">
                  <c:v>0</c:v>
                </c:pt>
                <c:pt idx="2">
                  <c:v>1</c:v>
                </c:pt>
                <c:pt idx="3">
                  <c:v>3</c:v>
                </c:pt>
              </c:numCache>
            </c:numRef>
          </c:val>
          <c:extLst>
            <c:ext xmlns:c16="http://schemas.microsoft.com/office/drawing/2014/chart" uri="{C3380CC4-5D6E-409C-BE32-E72D297353CC}">
              <c16:uniqueId val="{00000001-6CBB-40F7-9D35-DE614EB53AD1}"/>
            </c:ext>
          </c:extLst>
        </c:ser>
        <c:dLbls>
          <c:showLegendKey val="0"/>
          <c:showVal val="0"/>
          <c:showCatName val="0"/>
          <c:showSerName val="0"/>
          <c:showPercent val="0"/>
          <c:showBubbleSize val="0"/>
        </c:dLbls>
        <c:gapWidth val="150"/>
        <c:axId val="-2122632680"/>
        <c:axId val="-2125256248"/>
      </c:barChart>
      <c:catAx>
        <c:axId val="-2122632680"/>
        <c:scaling>
          <c:orientation val="minMax"/>
        </c:scaling>
        <c:delete val="0"/>
        <c:axPos val="b"/>
        <c:numFmt formatCode="General" sourceLinked="0"/>
        <c:majorTickMark val="out"/>
        <c:minorTickMark val="none"/>
        <c:tickLblPos val="nextTo"/>
        <c:crossAx val="-2125256248"/>
        <c:crosses val="autoZero"/>
        <c:auto val="1"/>
        <c:lblAlgn val="ctr"/>
        <c:lblOffset val="100"/>
        <c:noMultiLvlLbl val="0"/>
      </c:catAx>
      <c:valAx>
        <c:axId val="-2125256248"/>
        <c:scaling>
          <c:orientation val="minMax"/>
        </c:scaling>
        <c:delete val="0"/>
        <c:axPos val="l"/>
        <c:majorGridlines/>
        <c:numFmt formatCode="General" sourceLinked="1"/>
        <c:majorTickMark val="out"/>
        <c:minorTickMark val="none"/>
        <c:tickLblPos val="nextTo"/>
        <c:crossAx val="-2122632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accent1">
                    <a:lumMod val="75000"/>
                  </a:schemeClr>
                </a:solidFill>
              </a:defRPr>
            </a:pPr>
            <a:r>
              <a:rPr lang="en-PH" sz="2400" dirty="0">
                <a:solidFill>
                  <a:schemeClr val="accent1">
                    <a:lumMod val="75000"/>
                  </a:schemeClr>
                </a:solidFill>
              </a:rPr>
              <a:t>TOTAL</a:t>
            </a:r>
            <a:r>
              <a:rPr lang="en-PH" sz="2400" baseline="0" dirty="0">
                <a:solidFill>
                  <a:schemeClr val="accent1">
                    <a:lumMod val="75000"/>
                  </a:schemeClr>
                </a:solidFill>
              </a:rPr>
              <a:t> NUMBER OF REFERRALS (2015-2019)</a:t>
            </a:r>
            <a:endParaRPr lang="en-PH" sz="2400" dirty="0">
              <a:solidFill>
                <a:schemeClr val="accent1">
                  <a:lumMod val="75000"/>
                </a:schemeClr>
              </a:solidFill>
            </a:endParaRPr>
          </a:p>
        </c:rich>
      </c:tx>
      <c:layout>
        <c:manualLayout>
          <c:xMode val="edge"/>
          <c:yMode val="edge"/>
          <c:x val="0.17247023809523801"/>
          <c:y val="2.9341037693482199E-2"/>
        </c:manualLayout>
      </c:layout>
      <c:overlay val="0"/>
    </c:title>
    <c:autoTitleDeleted val="0"/>
    <c:plotArea>
      <c:layout>
        <c:manualLayout>
          <c:layoutTarget val="inner"/>
          <c:xMode val="edge"/>
          <c:yMode val="edge"/>
          <c:x val="7.7405793025871805E-2"/>
          <c:y val="0.18162250631218599"/>
          <c:w val="0.895808492688414"/>
          <c:h val="0.64250351785874704"/>
        </c:manualLayout>
      </c:layout>
      <c:barChart>
        <c:barDir val="col"/>
        <c:grouping val="clustered"/>
        <c:varyColors val="0"/>
        <c:ser>
          <c:idx val="0"/>
          <c:order val="0"/>
          <c:tx>
            <c:strRef>
              <c:f>Sheet1!$B$1</c:f>
              <c:strCache>
                <c:ptCount val="1"/>
                <c:pt idx="0">
                  <c:v>In Patient</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196</c:v>
                </c:pt>
                <c:pt idx="1">
                  <c:v>228</c:v>
                </c:pt>
                <c:pt idx="2">
                  <c:v>255</c:v>
                </c:pt>
                <c:pt idx="3">
                  <c:v>181</c:v>
                </c:pt>
                <c:pt idx="4">
                  <c:v>203</c:v>
                </c:pt>
              </c:numCache>
            </c:numRef>
          </c:val>
          <c:extLst>
            <c:ext xmlns:c16="http://schemas.microsoft.com/office/drawing/2014/chart" uri="{C3380CC4-5D6E-409C-BE32-E72D297353CC}">
              <c16:uniqueId val="{00000000-E62B-8347-ABC1-9B899D611F2D}"/>
            </c:ext>
          </c:extLst>
        </c:ser>
        <c:ser>
          <c:idx val="1"/>
          <c:order val="1"/>
          <c:tx>
            <c:strRef>
              <c:f>Sheet1!$C$1</c:f>
              <c:strCache>
                <c:ptCount val="1"/>
                <c:pt idx="0">
                  <c:v>Out Patient</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163</c:v>
                </c:pt>
                <c:pt idx="1">
                  <c:v>374</c:v>
                </c:pt>
                <c:pt idx="2">
                  <c:v>313</c:v>
                </c:pt>
                <c:pt idx="3">
                  <c:v>301</c:v>
                </c:pt>
                <c:pt idx="4">
                  <c:v>445</c:v>
                </c:pt>
              </c:numCache>
            </c:numRef>
          </c:val>
          <c:extLst>
            <c:ext xmlns:c16="http://schemas.microsoft.com/office/drawing/2014/chart" uri="{C3380CC4-5D6E-409C-BE32-E72D297353CC}">
              <c16:uniqueId val="{00000001-E62B-8347-ABC1-9B899D611F2D}"/>
            </c:ext>
          </c:extLst>
        </c:ser>
        <c:dLbls>
          <c:showLegendKey val="0"/>
          <c:showVal val="1"/>
          <c:showCatName val="0"/>
          <c:showSerName val="0"/>
          <c:showPercent val="0"/>
          <c:showBubbleSize val="0"/>
        </c:dLbls>
        <c:gapWidth val="75"/>
        <c:axId val="-2095786760"/>
        <c:axId val="-2095783224"/>
      </c:barChart>
      <c:catAx>
        <c:axId val="-2095786760"/>
        <c:scaling>
          <c:orientation val="minMax"/>
        </c:scaling>
        <c:delete val="0"/>
        <c:axPos val="b"/>
        <c:numFmt formatCode="General" sourceLinked="1"/>
        <c:majorTickMark val="none"/>
        <c:minorTickMark val="none"/>
        <c:tickLblPos val="nextTo"/>
        <c:txPr>
          <a:bodyPr/>
          <a:lstStyle/>
          <a:p>
            <a:pPr>
              <a:defRPr b="1"/>
            </a:pPr>
            <a:endParaRPr lang="en-US"/>
          </a:p>
        </c:txPr>
        <c:crossAx val="-2095783224"/>
        <c:crosses val="autoZero"/>
        <c:auto val="1"/>
        <c:lblAlgn val="ctr"/>
        <c:lblOffset val="100"/>
        <c:noMultiLvlLbl val="0"/>
      </c:catAx>
      <c:valAx>
        <c:axId val="-2095783224"/>
        <c:scaling>
          <c:orientation val="minMax"/>
        </c:scaling>
        <c:delete val="0"/>
        <c:axPos val="l"/>
        <c:numFmt formatCode="General" sourceLinked="1"/>
        <c:majorTickMark val="none"/>
        <c:minorTickMark val="none"/>
        <c:tickLblPos val="nextTo"/>
        <c:txPr>
          <a:bodyPr/>
          <a:lstStyle/>
          <a:p>
            <a:pPr>
              <a:defRPr b="1"/>
            </a:pPr>
            <a:endParaRPr lang="en-US"/>
          </a:p>
        </c:txPr>
        <c:crossAx val="-2095786760"/>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1st Q</c:v>
                </c:pt>
              </c:strCache>
            </c:strRef>
          </c:tx>
          <c:explosion val="25"/>
          <c:cat>
            <c:strRef>
              <c:f>Sheet1!$A$2:$A$7</c:f>
              <c:strCache>
                <c:ptCount val="6"/>
                <c:pt idx="0">
                  <c:v>First</c:v>
                </c:pt>
                <c:pt idx="1">
                  <c:v>Second</c:v>
                </c:pt>
                <c:pt idx="2">
                  <c:v>Third</c:v>
                </c:pt>
                <c:pt idx="3">
                  <c:v>Fourth</c:v>
                </c:pt>
                <c:pt idx="4">
                  <c:v>Fifth</c:v>
                </c:pt>
                <c:pt idx="5">
                  <c:v>Sixth</c:v>
                </c:pt>
              </c:strCache>
            </c:strRef>
          </c:cat>
          <c:val>
            <c:numRef>
              <c:f>Sheet1!$B$2:$B$7</c:f>
              <c:numCache>
                <c:formatCode>General</c:formatCode>
                <c:ptCount val="6"/>
                <c:pt idx="0">
                  <c:v>4.3</c:v>
                </c:pt>
                <c:pt idx="1">
                  <c:v>2.5</c:v>
                </c:pt>
                <c:pt idx="2">
                  <c:v>3.5</c:v>
                </c:pt>
                <c:pt idx="3">
                  <c:v>4.5</c:v>
                </c:pt>
                <c:pt idx="4">
                  <c:v>1.2</c:v>
                </c:pt>
                <c:pt idx="5">
                  <c:v>2.2999999999999998</c:v>
                </c:pt>
              </c:numCache>
            </c:numRef>
          </c:val>
          <c:extLst>
            <c:ext xmlns:c16="http://schemas.microsoft.com/office/drawing/2014/chart" uri="{C3380CC4-5D6E-409C-BE32-E72D297353CC}">
              <c16:uniqueId val="{00000000-840B-49AB-81D8-DB7AB965CAE7}"/>
            </c:ext>
          </c:extLst>
        </c:ser>
        <c:ser>
          <c:idx val="1"/>
          <c:order val="1"/>
          <c:tx>
            <c:strRef>
              <c:f>Sheet1!$C$1</c:f>
              <c:strCache>
                <c:ptCount val="1"/>
                <c:pt idx="0">
                  <c:v>2nd Q</c:v>
                </c:pt>
              </c:strCache>
            </c:strRef>
          </c:tx>
          <c:explosion val="25"/>
          <c:cat>
            <c:strRef>
              <c:f>Sheet1!$A$2:$A$7</c:f>
              <c:strCache>
                <c:ptCount val="6"/>
                <c:pt idx="0">
                  <c:v>First</c:v>
                </c:pt>
                <c:pt idx="1">
                  <c:v>Second</c:v>
                </c:pt>
                <c:pt idx="2">
                  <c:v>Third</c:v>
                </c:pt>
                <c:pt idx="3">
                  <c:v>Fourth</c:v>
                </c:pt>
                <c:pt idx="4">
                  <c:v>Fifth</c:v>
                </c:pt>
                <c:pt idx="5">
                  <c:v>Sixth</c:v>
                </c:pt>
              </c:strCache>
            </c:strRef>
          </c:cat>
          <c:val>
            <c:numRef>
              <c:f>Sheet1!$C$2:$C$7</c:f>
              <c:numCache>
                <c:formatCode>General</c:formatCode>
                <c:ptCount val="6"/>
                <c:pt idx="0">
                  <c:v>2.4</c:v>
                </c:pt>
                <c:pt idx="1">
                  <c:v>4.4000000000000004</c:v>
                </c:pt>
                <c:pt idx="2">
                  <c:v>1.8</c:v>
                </c:pt>
                <c:pt idx="3">
                  <c:v>2.8</c:v>
                </c:pt>
                <c:pt idx="4">
                  <c:v>2.2999999999999998</c:v>
                </c:pt>
                <c:pt idx="5">
                  <c:v>2.5</c:v>
                </c:pt>
              </c:numCache>
            </c:numRef>
          </c:val>
          <c:extLst>
            <c:ext xmlns:c16="http://schemas.microsoft.com/office/drawing/2014/chart" uri="{C3380CC4-5D6E-409C-BE32-E72D297353CC}">
              <c16:uniqueId val="{00000001-840B-49AB-81D8-DB7AB965CAE7}"/>
            </c:ext>
          </c:extLst>
        </c:ser>
        <c:ser>
          <c:idx val="2"/>
          <c:order val="2"/>
          <c:tx>
            <c:strRef>
              <c:f>Sheet1!$D$1</c:f>
              <c:strCache>
                <c:ptCount val="1"/>
                <c:pt idx="0">
                  <c:v>3rd Q</c:v>
                </c:pt>
              </c:strCache>
            </c:strRef>
          </c:tx>
          <c:explosion val="25"/>
          <c:cat>
            <c:strRef>
              <c:f>Sheet1!$A$2:$A$7</c:f>
              <c:strCache>
                <c:ptCount val="6"/>
                <c:pt idx="0">
                  <c:v>First</c:v>
                </c:pt>
                <c:pt idx="1">
                  <c:v>Second</c:v>
                </c:pt>
                <c:pt idx="2">
                  <c:v>Third</c:v>
                </c:pt>
                <c:pt idx="3">
                  <c:v>Fourth</c:v>
                </c:pt>
                <c:pt idx="4">
                  <c:v>Fifth</c:v>
                </c:pt>
                <c:pt idx="5">
                  <c:v>Sixth</c:v>
                </c:pt>
              </c:strCache>
            </c:strRef>
          </c:cat>
          <c:val>
            <c:numRef>
              <c:f>Sheet1!$D$2:$D$7</c:f>
              <c:numCache>
                <c:formatCode>General</c:formatCode>
                <c:ptCount val="6"/>
                <c:pt idx="0">
                  <c:v>2</c:v>
                </c:pt>
                <c:pt idx="1">
                  <c:v>2</c:v>
                </c:pt>
                <c:pt idx="2">
                  <c:v>3</c:v>
                </c:pt>
                <c:pt idx="3">
                  <c:v>5</c:v>
                </c:pt>
                <c:pt idx="4">
                  <c:v>3.7</c:v>
                </c:pt>
                <c:pt idx="5">
                  <c:v>5.7</c:v>
                </c:pt>
              </c:numCache>
            </c:numRef>
          </c:val>
          <c:extLst>
            <c:ext xmlns:c16="http://schemas.microsoft.com/office/drawing/2014/chart" uri="{C3380CC4-5D6E-409C-BE32-E72D297353CC}">
              <c16:uniqueId val="{00000002-840B-49AB-81D8-DB7AB965CAE7}"/>
            </c:ext>
          </c:extLst>
        </c:ser>
        <c:ser>
          <c:idx val="3"/>
          <c:order val="3"/>
          <c:tx>
            <c:strRef>
              <c:f>Sheet1!$E$1</c:f>
              <c:strCache>
                <c:ptCount val="1"/>
                <c:pt idx="0">
                  <c:v>4th Q</c:v>
                </c:pt>
              </c:strCache>
            </c:strRef>
          </c:tx>
          <c:explosion val="25"/>
          <c:cat>
            <c:strRef>
              <c:f>Sheet1!$A$2:$A$7</c:f>
              <c:strCache>
                <c:ptCount val="6"/>
                <c:pt idx="0">
                  <c:v>First</c:v>
                </c:pt>
                <c:pt idx="1">
                  <c:v>Second</c:v>
                </c:pt>
                <c:pt idx="2">
                  <c:v>Third</c:v>
                </c:pt>
                <c:pt idx="3">
                  <c:v>Fourth</c:v>
                </c:pt>
                <c:pt idx="4">
                  <c:v>Fifth</c:v>
                </c:pt>
                <c:pt idx="5">
                  <c:v>Sixth</c:v>
                </c:pt>
              </c:strCache>
            </c:strRef>
          </c:cat>
          <c:val>
            <c:numRef>
              <c:f>Sheet1!$E$2:$E$7</c:f>
              <c:numCache>
                <c:formatCode>General</c:formatCode>
                <c:ptCount val="6"/>
                <c:pt idx="0">
                  <c:v>2.5</c:v>
                </c:pt>
                <c:pt idx="1">
                  <c:v>3.6</c:v>
                </c:pt>
                <c:pt idx="2">
                  <c:v>4.0999999999999996</c:v>
                </c:pt>
                <c:pt idx="3">
                  <c:v>5</c:v>
                </c:pt>
                <c:pt idx="4">
                  <c:v>4.5999999999999996</c:v>
                </c:pt>
                <c:pt idx="5">
                  <c:v>3.4</c:v>
                </c:pt>
              </c:numCache>
            </c:numRef>
          </c:val>
          <c:extLst>
            <c:ext xmlns:c16="http://schemas.microsoft.com/office/drawing/2014/chart" uri="{C3380CC4-5D6E-409C-BE32-E72D297353CC}">
              <c16:uniqueId val="{00000003-840B-49AB-81D8-DB7AB965CAE7}"/>
            </c:ext>
          </c:extLst>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accent1">
                    <a:lumMod val="75000"/>
                  </a:schemeClr>
                </a:solidFill>
              </a:defRPr>
            </a:pPr>
            <a:r>
              <a:rPr lang="en-US" sz="2400" dirty="0">
                <a:solidFill>
                  <a:schemeClr val="accent1">
                    <a:lumMod val="75000"/>
                  </a:schemeClr>
                </a:solidFill>
              </a:rPr>
              <a:t>IN-PATIENT OBSTETRIC REFERRALS 2019</a:t>
            </a:r>
          </a:p>
        </c:rich>
      </c:tx>
      <c:layout>
        <c:manualLayout>
          <c:xMode val="edge"/>
          <c:yMode val="edge"/>
          <c:x val="0.18963858499988401"/>
          <c:y val="2.9414370078740201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9.8108145773813694E-3"/>
          <c:y val="0.18613394028871399"/>
          <c:w val="0.64472731284695595"/>
          <c:h val="0.75275262467191595"/>
        </c:manualLayout>
      </c:layout>
      <c:pie3DChart>
        <c:varyColors val="1"/>
        <c:ser>
          <c:idx val="0"/>
          <c:order val="0"/>
          <c:tx>
            <c:strRef>
              <c:f>Sheet1!$B$1</c:f>
              <c:strCache>
                <c:ptCount val="1"/>
                <c:pt idx="0">
                  <c:v>Sales</c:v>
                </c:pt>
              </c:strCache>
            </c:strRef>
          </c:tx>
          <c:dLbls>
            <c:dLbl>
              <c:idx val="2"/>
              <c:layout>
                <c:manualLayout>
                  <c:x val="-0.13935927809908699"/>
                  <c:y val="-0.1527080770177159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8E07-4148-BA08-F41974DBBEDD}"/>
                </c:ext>
              </c:extLst>
            </c:dLbl>
            <c:dLbl>
              <c:idx val="5"/>
              <c:layout>
                <c:manualLayout>
                  <c:x val="6.3285949875734507E-2"/>
                  <c:y val="-0.1513549868766400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A-8E07-4148-BA08-F41974DBBEDD}"/>
                </c:ext>
              </c:extLst>
            </c:dLbl>
            <c:dLbl>
              <c:idx val="6"/>
              <c:layout>
                <c:manualLayout>
                  <c:x val="2.7334099830441501E-2"/>
                  <c:y val="-0.12624835958005201"/>
                </c:manualLayout>
              </c:layout>
              <c:tx>
                <c:rich>
                  <a:bodyPr/>
                  <a:lstStyle/>
                  <a:p>
                    <a:fld id="{29695255-4E76-1243-B7C7-DC4A0E3D11F2}" type="CATEGORYNAME">
                      <a:rPr lang="en-US" sz="1400"/>
                      <a:pPr/>
                      <a:t>[CATEGORY NAME]</a:t>
                    </a:fld>
                    <a:r>
                      <a:rPr lang="en-US" sz="1400" baseline="0" dirty="0"/>
                      <a:t>
</a:t>
                    </a:r>
                    <a:fld id="{2B70378E-4AD4-3B48-B7F3-D8A292609943}" type="PERCENTAGE">
                      <a:rPr lang="en-US" sz="1400" baseline="0"/>
                      <a:pPr/>
                      <a:t>[PERCENTAGE]</a:t>
                    </a:fld>
                    <a:endParaRPr lang="en-US" sz="1400" baseline="0"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E07-4148-BA08-F41974DBBEDD}"/>
                </c:ext>
              </c:extLst>
            </c:dLbl>
            <c:dLbl>
              <c:idx val="7"/>
              <c:delete val="1"/>
              <c:extLst>
                <c:ext xmlns:c15="http://schemas.microsoft.com/office/drawing/2012/chart" uri="{CE6537A1-D6FC-4f65-9D91-7224C49458BB}"/>
                <c:ext xmlns:c16="http://schemas.microsoft.com/office/drawing/2014/chart" uri="{C3380CC4-5D6E-409C-BE32-E72D297353CC}">
                  <c16:uniqueId val="{00000016-8E07-4148-BA08-F41974DBBEDD}"/>
                </c:ext>
              </c:extLst>
            </c:dLbl>
            <c:dLbl>
              <c:idx val="8"/>
              <c:delete val="1"/>
              <c:extLst>
                <c:ext xmlns:c15="http://schemas.microsoft.com/office/drawing/2012/chart" uri="{CE6537A1-D6FC-4f65-9D91-7224C49458BB}"/>
                <c:ext xmlns:c16="http://schemas.microsoft.com/office/drawing/2014/chart" uri="{C3380CC4-5D6E-409C-BE32-E72D297353CC}">
                  <c16:uniqueId val="{00000017-8E07-4148-BA08-F41974DBBEDD}"/>
                </c:ext>
              </c:extLst>
            </c:dLbl>
            <c:dLbl>
              <c:idx val="9"/>
              <c:delete val="1"/>
              <c:extLst>
                <c:ext xmlns:c15="http://schemas.microsoft.com/office/drawing/2012/chart" uri="{CE6537A1-D6FC-4f65-9D91-7224C49458BB}"/>
                <c:ext xmlns:c16="http://schemas.microsoft.com/office/drawing/2014/chart" uri="{C3380CC4-5D6E-409C-BE32-E72D297353CC}">
                  <c16:uniqueId val="{00000013-8E07-4148-BA08-F41974DBBEDD}"/>
                </c:ext>
              </c:extLst>
            </c:dLbl>
            <c:dLbl>
              <c:idx val="10"/>
              <c:delete val="1"/>
              <c:extLst>
                <c:ext xmlns:c15="http://schemas.microsoft.com/office/drawing/2012/chart" uri="{CE6537A1-D6FC-4f65-9D91-7224C49458BB}"/>
                <c:ext xmlns:c16="http://schemas.microsoft.com/office/drawing/2014/chart" uri="{C3380CC4-5D6E-409C-BE32-E72D297353CC}">
                  <c16:uniqueId val="{00000019-8E07-4148-BA08-F41974DBBEDD}"/>
                </c:ext>
              </c:extLst>
            </c:dLbl>
            <c:dLbl>
              <c:idx val="11"/>
              <c:delete val="1"/>
              <c:extLst>
                <c:ext xmlns:c15="http://schemas.microsoft.com/office/drawing/2012/chart" uri="{CE6537A1-D6FC-4f65-9D91-7224C49458BB}"/>
                <c:ext xmlns:c16="http://schemas.microsoft.com/office/drawing/2014/chart" uri="{C3380CC4-5D6E-409C-BE32-E72D297353CC}">
                  <c16:uniqueId val="{00000011-8E07-4148-BA08-F41974DBBEDD}"/>
                </c:ext>
              </c:extLst>
            </c:dLbl>
            <c:dLbl>
              <c:idx val="12"/>
              <c:delete val="1"/>
              <c:extLst>
                <c:ext xmlns:c15="http://schemas.microsoft.com/office/drawing/2012/chart" uri="{CE6537A1-D6FC-4f65-9D91-7224C49458BB}"/>
                <c:ext xmlns:c16="http://schemas.microsoft.com/office/drawing/2014/chart" uri="{C3380CC4-5D6E-409C-BE32-E72D297353CC}">
                  <c16:uniqueId val="{00000014-8E07-4148-BA08-F41974DBBEDD}"/>
                </c:ext>
              </c:extLst>
            </c:dLbl>
            <c:dLbl>
              <c:idx val="13"/>
              <c:delete val="1"/>
              <c:extLst>
                <c:ext xmlns:c15="http://schemas.microsoft.com/office/drawing/2012/chart" uri="{CE6537A1-D6FC-4f65-9D91-7224C49458BB}"/>
                <c:ext xmlns:c16="http://schemas.microsoft.com/office/drawing/2014/chart" uri="{C3380CC4-5D6E-409C-BE32-E72D297353CC}">
                  <c16:uniqueId val="{00000015-8E07-4148-BA08-F41974DBBEDD}"/>
                </c:ext>
              </c:extLst>
            </c:dLbl>
            <c:dLbl>
              <c:idx val="14"/>
              <c:delete val="1"/>
              <c:extLst>
                <c:ext xmlns:c15="http://schemas.microsoft.com/office/drawing/2012/chart" uri="{CE6537A1-D6FC-4f65-9D91-7224C49458BB}"/>
                <c:ext xmlns:c16="http://schemas.microsoft.com/office/drawing/2014/chart" uri="{C3380CC4-5D6E-409C-BE32-E72D297353CC}">
                  <c16:uniqueId val="{00000018-8E07-4148-BA08-F41974DBBEDD}"/>
                </c:ext>
              </c:extLst>
            </c:dLbl>
            <c:dLbl>
              <c:idx val="15"/>
              <c:delete val="1"/>
              <c:extLst>
                <c:ext xmlns:c15="http://schemas.microsoft.com/office/drawing/2012/chart" uri="{CE6537A1-D6FC-4f65-9D91-7224C49458BB}"/>
                <c:ext xmlns:c16="http://schemas.microsoft.com/office/drawing/2014/chart" uri="{C3380CC4-5D6E-409C-BE32-E72D297353CC}">
                  <c16:uniqueId val="{00000005-8E07-4148-BA08-F41974DBBEDD}"/>
                </c:ext>
              </c:extLst>
            </c:dLbl>
            <c:dLbl>
              <c:idx val="16"/>
              <c:delete val="1"/>
              <c:extLst>
                <c:ext xmlns:c15="http://schemas.microsoft.com/office/drawing/2012/chart" uri="{CE6537A1-D6FC-4f65-9D91-7224C49458BB}"/>
                <c:ext xmlns:c16="http://schemas.microsoft.com/office/drawing/2014/chart" uri="{C3380CC4-5D6E-409C-BE32-E72D297353CC}">
                  <c16:uniqueId val="{00000012-8E07-4148-BA08-F41974DBBEDD}"/>
                </c:ext>
              </c:extLst>
            </c:dLbl>
            <c:dLbl>
              <c:idx val="17"/>
              <c:delete val="1"/>
              <c:extLst>
                <c:ext xmlns:c15="http://schemas.microsoft.com/office/drawing/2012/chart" uri="{CE6537A1-D6FC-4f65-9D91-7224C49458BB}"/>
                <c:ext xmlns:c16="http://schemas.microsoft.com/office/drawing/2014/chart" uri="{C3380CC4-5D6E-409C-BE32-E72D297353CC}">
                  <c16:uniqueId val="{00000010-8E07-4148-BA08-F41974DBBEDD}"/>
                </c:ext>
              </c:extLst>
            </c:dLbl>
            <c:dLbl>
              <c:idx val="18"/>
              <c:delete val="1"/>
              <c:extLst>
                <c:ext xmlns:c15="http://schemas.microsoft.com/office/drawing/2012/chart" uri="{CE6537A1-D6FC-4f65-9D91-7224C49458BB}"/>
                <c:ext xmlns:c16="http://schemas.microsoft.com/office/drawing/2014/chart" uri="{C3380CC4-5D6E-409C-BE32-E72D297353CC}">
                  <c16:uniqueId val="{0000000F-8E07-4148-BA08-F41974DBBEDD}"/>
                </c:ext>
              </c:extLst>
            </c:dLbl>
            <c:dLbl>
              <c:idx val="19"/>
              <c:delete val="1"/>
              <c:extLst>
                <c:ext xmlns:c15="http://schemas.microsoft.com/office/drawing/2012/chart" uri="{CE6537A1-D6FC-4f65-9D91-7224C49458BB}"/>
                <c:ext xmlns:c16="http://schemas.microsoft.com/office/drawing/2014/chart" uri="{C3380CC4-5D6E-409C-BE32-E72D297353CC}">
                  <c16:uniqueId val="{0000000E-8E07-4148-BA08-F41974DBBEDD}"/>
                </c:ext>
              </c:extLst>
            </c:dLbl>
            <c:dLbl>
              <c:idx val="20"/>
              <c:delete val="1"/>
              <c:extLst>
                <c:ext xmlns:c15="http://schemas.microsoft.com/office/drawing/2012/chart" uri="{CE6537A1-D6FC-4f65-9D91-7224C49458BB}"/>
                <c:ext xmlns:c16="http://schemas.microsoft.com/office/drawing/2014/chart" uri="{C3380CC4-5D6E-409C-BE32-E72D297353CC}">
                  <c16:uniqueId val="{00000006-8E07-4148-BA08-F41974DBBEDD}"/>
                </c:ext>
              </c:extLst>
            </c:dLbl>
            <c:dLbl>
              <c:idx val="21"/>
              <c:delete val="1"/>
              <c:extLst>
                <c:ext xmlns:c15="http://schemas.microsoft.com/office/drawing/2012/chart" uri="{CE6537A1-D6FC-4f65-9D91-7224C49458BB}"/>
                <c:ext xmlns:c16="http://schemas.microsoft.com/office/drawing/2014/chart" uri="{C3380CC4-5D6E-409C-BE32-E72D297353CC}">
                  <c16:uniqueId val="{00000007-8E07-4148-BA08-F41974DBBEDD}"/>
                </c:ext>
              </c:extLst>
            </c:dLbl>
            <c:dLbl>
              <c:idx val="22"/>
              <c:delete val="1"/>
              <c:extLst>
                <c:ext xmlns:c15="http://schemas.microsoft.com/office/drawing/2012/chart" uri="{CE6537A1-D6FC-4f65-9D91-7224C49458BB}"/>
                <c:ext xmlns:c16="http://schemas.microsoft.com/office/drawing/2014/chart" uri="{C3380CC4-5D6E-409C-BE32-E72D297353CC}">
                  <c16:uniqueId val="{0000000C-8E07-4148-BA08-F41974DBBEDD}"/>
                </c:ext>
              </c:extLst>
            </c:dLbl>
            <c:dLbl>
              <c:idx val="23"/>
              <c:delete val="1"/>
              <c:extLst>
                <c:ext xmlns:c15="http://schemas.microsoft.com/office/drawing/2012/chart" uri="{CE6537A1-D6FC-4f65-9D91-7224C49458BB}"/>
                <c:ext xmlns:c16="http://schemas.microsoft.com/office/drawing/2014/chart" uri="{C3380CC4-5D6E-409C-BE32-E72D297353CC}">
                  <c16:uniqueId val="{0000000D-8E07-4148-BA08-F41974DBBEDD}"/>
                </c:ext>
              </c:extLst>
            </c:dLbl>
            <c:dLbl>
              <c:idx val="24"/>
              <c:delete val="1"/>
              <c:extLst>
                <c:ext xmlns:c15="http://schemas.microsoft.com/office/drawing/2012/chart" uri="{CE6537A1-D6FC-4f65-9D91-7224C49458BB}"/>
                <c:ext xmlns:c16="http://schemas.microsoft.com/office/drawing/2014/chart" uri="{C3380CC4-5D6E-409C-BE32-E72D297353CC}">
                  <c16:uniqueId val="{00000008-8E07-4148-BA08-F41974DBBEDD}"/>
                </c:ext>
              </c:extLst>
            </c:dLbl>
            <c:dLbl>
              <c:idx val="25"/>
              <c:delete val="1"/>
              <c:extLst>
                <c:ext xmlns:c15="http://schemas.microsoft.com/office/drawing/2012/chart" uri="{CE6537A1-D6FC-4f65-9D91-7224C49458BB}"/>
                <c:ext xmlns:c16="http://schemas.microsoft.com/office/drawing/2014/chart" uri="{C3380CC4-5D6E-409C-BE32-E72D297353CC}">
                  <c16:uniqueId val="{0000000B-8E07-4148-BA08-F41974DBBEDD}"/>
                </c:ext>
              </c:extLst>
            </c:dLbl>
            <c:dLbl>
              <c:idx val="26"/>
              <c:delete val="1"/>
              <c:extLst>
                <c:ext xmlns:c15="http://schemas.microsoft.com/office/drawing/2012/chart" uri="{CE6537A1-D6FC-4f65-9D91-7224C49458BB}"/>
                <c:ext xmlns:c16="http://schemas.microsoft.com/office/drawing/2014/chart" uri="{C3380CC4-5D6E-409C-BE32-E72D297353CC}">
                  <c16:uniqueId val="{00000009-8E07-4148-BA08-F41974DBBEDD}"/>
                </c:ext>
              </c:extLst>
            </c:dLbl>
            <c:dLbl>
              <c:idx val="27"/>
              <c:delete val="1"/>
              <c:extLst>
                <c:ext xmlns:c15="http://schemas.microsoft.com/office/drawing/2012/chart" uri="{CE6537A1-D6FC-4f65-9D91-7224C49458BB}"/>
                <c:ext xmlns:c16="http://schemas.microsoft.com/office/drawing/2014/chart" uri="{C3380CC4-5D6E-409C-BE32-E72D297353CC}">
                  <c16:uniqueId val="{0000000A-8E07-4148-BA08-F41974DBBEDD}"/>
                </c:ext>
              </c:extLst>
            </c:dLbl>
            <c:dLbl>
              <c:idx val="28"/>
              <c:delete val="1"/>
              <c:extLst>
                <c:ext xmlns:c15="http://schemas.microsoft.com/office/drawing/2012/chart" uri="{CE6537A1-D6FC-4f65-9D91-7224C49458BB}"/>
                <c:ext xmlns:c16="http://schemas.microsoft.com/office/drawing/2014/chart" uri="{C3380CC4-5D6E-409C-BE32-E72D297353CC}">
                  <c16:uniqueId val="{00000004-8E07-4148-BA08-F41974DBBEDD}"/>
                </c:ext>
              </c:extLst>
            </c:dLbl>
            <c:dLbl>
              <c:idx val="29"/>
              <c:delete val="1"/>
              <c:extLst>
                <c:ext xmlns:c15="http://schemas.microsoft.com/office/drawing/2012/chart" uri="{CE6537A1-D6FC-4f65-9D91-7224C49458BB}"/>
                <c:ext xmlns:c16="http://schemas.microsoft.com/office/drawing/2014/chart" uri="{C3380CC4-5D6E-409C-BE32-E72D297353CC}">
                  <c16:uniqueId val="{00000003-8E07-4148-BA08-F41974DBBEDD}"/>
                </c:ext>
              </c:extLst>
            </c:dLbl>
            <c:spPr>
              <a:noFill/>
              <a:ln>
                <a:noFill/>
              </a:ln>
              <a:effectLst/>
            </c:spPr>
            <c:txPr>
              <a:bodyPr/>
              <a:lstStyle/>
              <a:p>
                <a:pPr>
                  <a:defRPr sz="1600">
                    <a:solidFill>
                      <a:schemeClr val="bg1"/>
                    </a:solidFill>
                  </a:defRPr>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Sheet1!$A$2:$A$17</c:f>
              <c:strCache>
                <c:ptCount val="16"/>
                <c:pt idx="0">
                  <c:v>Hep B</c:v>
                </c:pt>
                <c:pt idx="1">
                  <c:v>Syphilis</c:v>
                </c:pt>
                <c:pt idx="2">
                  <c:v>Condyloma</c:v>
                </c:pt>
                <c:pt idx="3">
                  <c:v>Pneumonia</c:v>
                </c:pt>
                <c:pt idx="4">
                  <c:v>SSI</c:v>
                </c:pt>
                <c:pt idx="5">
                  <c:v>UTI</c:v>
                </c:pt>
                <c:pt idx="6">
                  <c:v>Endometritis</c:v>
                </c:pt>
                <c:pt idx="7">
                  <c:v>TB</c:v>
                </c:pt>
                <c:pt idx="8">
                  <c:v>Others</c:v>
                </c:pt>
                <c:pt idx="9">
                  <c:v>IAI</c:v>
                </c:pt>
                <c:pt idx="10">
                  <c:v>Cellulitis</c:v>
                </c:pt>
                <c:pt idx="11">
                  <c:v>PID</c:v>
                </c:pt>
                <c:pt idx="12">
                  <c:v>PPROM</c:v>
                </c:pt>
                <c:pt idx="13">
                  <c:v>Varicella exposure</c:v>
                </c:pt>
                <c:pt idx="14">
                  <c:v>HSV</c:v>
                </c:pt>
                <c:pt idx="15">
                  <c:v>Septic abortion</c:v>
                </c:pt>
              </c:strCache>
            </c:strRef>
          </c:cat>
          <c:val>
            <c:numRef>
              <c:f>Sheet1!$B$2:$B$17</c:f>
              <c:numCache>
                <c:formatCode>General</c:formatCode>
                <c:ptCount val="16"/>
                <c:pt idx="0">
                  <c:v>20</c:v>
                </c:pt>
                <c:pt idx="1">
                  <c:v>15</c:v>
                </c:pt>
                <c:pt idx="2">
                  <c:v>13</c:v>
                </c:pt>
                <c:pt idx="3">
                  <c:v>13</c:v>
                </c:pt>
                <c:pt idx="4">
                  <c:v>12</c:v>
                </c:pt>
                <c:pt idx="5">
                  <c:v>8</c:v>
                </c:pt>
                <c:pt idx="6">
                  <c:v>6</c:v>
                </c:pt>
                <c:pt idx="7">
                  <c:v>6</c:v>
                </c:pt>
                <c:pt idx="8">
                  <c:v>6</c:v>
                </c:pt>
                <c:pt idx="9">
                  <c:v>4</c:v>
                </c:pt>
                <c:pt idx="10">
                  <c:v>3</c:v>
                </c:pt>
                <c:pt idx="11">
                  <c:v>3</c:v>
                </c:pt>
                <c:pt idx="12">
                  <c:v>2</c:v>
                </c:pt>
                <c:pt idx="13">
                  <c:v>2</c:v>
                </c:pt>
                <c:pt idx="14">
                  <c:v>1</c:v>
                </c:pt>
                <c:pt idx="15">
                  <c:v>1</c:v>
                </c:pt>
              </c:numCache>
            </c:numRef>
          </c:val>
          <c:extLst>
            <c:ext xmlns:c16="http://schemas.microsoft.com/office/drawing/2014/chart" uri="{C3380CC4-5D6E-409C-BE32-E72D297353CC}">
              <c16:uniqueId val="{00000002-8E07-4148-BA08-F41974DBBEDD}"/>
            </c:ext>
          </c:extLst>
        </c:ser>
        <c:dLbls>
          <c:showLegendKey val="0"/>
          <c:showVal val="0"/>
          <c:showCatName val="0"/>
          <c:showSerName val="0"/>
          <c:showPercent val="1"/>
          <c:showBubbleSize val="0"/>
          <c:showLeaderLines val="1"/>
        </c:dLbls>
      </c:pie3DChart>
    </c:plotArea>
    <c:legend>
      <c:legendPos val="r"/>
      <c:layout>
        <c:manualLayout>
          <c:xMode val="edge"/>
          <c:yMode val="edge"/>
          <c:x val="0.69827224583652703"/>
          <c:y val="0.12285306441957899"/>
          <c:w val="0.29287819664134901"/>
          <c:h val="0.8590744577980380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D9F50-B0C0-4657-921B-5730550D83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PH"/>
        </a:p>
      </dgm:t>
    </dgm:pt>
    <dgm:pt modelId="{F0C7F03F-C204-43DD-B620-BFF211E3FDB5}">
      <dgm:prSet phldrT="[Text]"/>
      <dgm:spPr/>
      <dgm:t>
        <a:bodyPr/>
        <a:lstStyle/>
        <a:p>
          <a:r>
            <a:rPr lang="en-US" dirty="0"/>
            <a:t>Rules on Online Presentation</a:t>
          </a:r>
          <a:endParaRPr lang="en-PH" dirty="0"/>
        </a:p>
      </dgm:t>
    </dgm:pt>
    <dgm:pt modelId="{920AADA9-7CCD-4CDE-B491-D3DE06276A3E}" type="parTrans" cxnId="{D12EB76D-7317-4B0D-BE4B-1FBEE360E221}">
      <dgm:prSet/>
      <dgm:spPr/>
      <dgm:t>
        <a:bodyPr/>
        <a:lstStyle/>
        <a:p>
          <a:endParaRPr lang="en-PH"/>
        </a:p>
      </dgm:t>
    </dgm:pt>
    <dgm:pt modelId="{6D58405F-8C70-4BB3-AF96-E25893960ECE}" type="sibTrans" cxnId="{D12EB76D-7317-4B0D-BE4B-1FBEE360E221}">
      <dgm:prSet/>
      <dgm:spPr/>
      <dgm:t>
        <a:bodyPr/>
        <a:lstStyle/>
        <a:p>
          <a:endParaRPr lang="en-PH"/>
        </a:p>
      </dgm:t>
    </dgm:pt>
    <dgm:pt modelId="{67641485-B22B-4576-8E59-18E09B22F473}">
      <dgm:prSet phldrT="[Text]"/>
      <dgm:spPr/>
      <dgm:t>
        <a:bodyPr/>
        <a:lstStyle/>
        <a:p>
          <a:r>
            <a:rPr lang="en-US" dirty="0"/>
            <a:t>Introduce everyone at the beginning.</a:t>
          </a:r>
          <a:endParaRPr lang="en-PH" dirty="0"/>
        </a:p>
      </dgm:t>
    </dgm:pt>
    <dgm:pt modelId="{DDECDA2D-C242-457E-AE56-B6F3D054A690}" type="parTrans" cxnId="{FF3286EE-410F-4DE3-989F-8F8BAA12890F}">
      <dgm:prSet/>
      <dgm:spPr/>
      <dgm:t>
        <a:bodyPr/>
        <a:lstStyle/>
        <a:p>
          <a:endParaRPr lang="en-PH"/>
        </a:p>
      </dgm:t>
    </dgm:pt>
    <dgm:pt modelId="{54D62606-341B-439D-83BB-1382660D8B5F}" type="sibTrans" cxnId="{FF3286EE-410F-4DE3-989F-8F8BAA12890F}">
      <dgm:prSet/>
      <dgm:spPr/>
      <dgm:t>
        <a:bodyPr/>
        <a:lstStyle/>
        <a:p>
          <a:endParaRPr lang="en-PH"/>
        </a:p>
      </dgm:t>
    </dgm:pt>
    <dgm:pt modelId="{77B09809-5493-46CA-8E08-BF8E3B115FF9}">
      <dgm:prSet phldrT="[Text]"/>
      <dgm:spPr/>
      <dgm:t>
        <a:bodyPr/>
        <a:lstStyle/>
        <a:p>
          <a:r>
            <a:rPr lang="en-US" dirty="0"/>
            <a:t>Ensure you have a clean, work-appropriate background.</a:t>
          </a:r>
          <a:endParaRPr lang="en-PH" dirty="0"/>
        </a:p>
      </dgm:t>
    </dgm:pt>
    <dgm:pt modelId="{0F3E268A-58D3-40A8-85D1-113BBDE9D364}" type="parTrans" cxnId="{7FDF969B-BE88-4EEF-B573-7B8FD2C2375D}">
      <dgm:prSet/>
      <dgm:spPr/>
      <dgm:t>
        <a:bodyPr/>
        <a:lstStyle/>
        <a:p>
          <a:endParaRPr lang="en-PH"/>
        </a:p>
      </dgm:t>
    </dgm:pt>
    <dgm:pt modelId="{66FA0E81-02C0-488F-9269-1DE4810C50CA}" type="sibTrans" cxnId="{7FDF969B-BE88-4EEF-B573-7B8FD2C2375D}">
      <dgm:prSet/>
      <dgm:spPr/>
      <dgm:t>
        <a:bodyPr/>
        <a:lstStyle/>
        <a:p>
          <a:endParaRPr lang="en-PH"/>
        </a:p>
      </dgm:t>
    </dgm:pt>
    <dgm:pt modelId="{037D1FA0-F561-4005-B792-9D7622BA9E78}">
      <dgm:prSet phldrT="[Text]"/>
      <dgm:spPr/>
      <dgm:t>
        <a:bodyPr/>
        <a:lstStyle/>
        <a:p>
          <a:r>
            <a:rPr lang="en-US" dirty="0"/>
            <a:t>Eliminate distractions.</a:t>
          </a:r>
          <a:endParaRPr lang="en-PH" dirty="0"/>
        </a:p>
      </dgm:t>
    </dgm:pt>
    <dgm:pt modelId="{9FB5AA95-B422-4781-B05D-61CA3D95BBD0}" type="parTrans" cxnId="{11488FB3-668D-4519-8980-229C00C00DE1}">
      <dgm:prSet/>
      <dgm:spPr/>
      <dgm:t>
        <a:bodyPr/>
        <a:lstStyle/>
        <a:p>
          <a:endParaRPr lang="en-PH"/>
        </a:p>
      </dgm:t>
    </dgm:pt>
    <dgm:pt modelId="{18FE4151-4AE9-4613-A10D-17107D2180F7}" type="sibTrans" cxnId="{11488FB3-668D-4519-8980-229C00C00DE1}">
      <dgm:prSet/>
      <dgm:spPr/>
      <dgm:t>
        <a:bodyPr/>
        <a:lstStyle/>
        <a:p>
          <a:endParaRPr lang="en-PH"/>
        </a:p>
      </dgm:t>
    </dgm:pt>
    <dgm:pt modelId="{8740840F-0AA7-45C6-B1FF-BB3455867FDD}" type="pres">
      <dgm:prSet presAssocID="{B3FD9F50-B0C0-4657-921B-5730550D83A5}" presName="vert0" presStyleCnt="0">
        <dgm:presLayoutVars>
          <dgm:dir/>
          <dgm:animOne val="branch"/>
          <dgm:animLvl val="lvl"/>
        </dgm:presLayoutVars>
      </dgm:prSet>
      <dgm:spPr/>
    </dgm:pt>
    <dgm:pt modelId="{257EF4E7-28DC-4229-A0EE-EE83981CAC23}" type="pres">
      <dgm:prSet presAssocID="{F0C7F03F-C204-43DD-B620-BFF211E3FDB5}" presName="thickLine" presStyleLbl="alignNode1" presStyleIdx="0" presStyleCnt="1"/>
      <dgm:spPr/>
    </dgm:pt>
    <dgm:pt modelId="{D220B03A-3A15-4EAD-9CDA-D8EEBDFDF2AB}" type="pres">
      <dgm:prSet presAssocID="{F0C7F03F-C204-43DD-B620-BFF211E3FDB5}" presName="horz1" presStyleCnt="0"/>
      <dgm:spPr/>
    </dgm:pt>
    <dgm:pt modelId="{93ACC4C5-DBB3-4E74-9A3D-A93D3CCF4987}" type="pres">
      <dgm:prSet presAssocID="{F0C7F03F-C204-43DD-B620-BFF211E3FDB5}" presName="tx1" presStyleLbl="revTx" presStyleIdx="0" presStyleCnt="4"/>
      <dgm:spPr/>
    </dgm:pt>
    <dgm:pt modelId="{2A901EAD-2985-4C0A-A2C2-9B517CC12BDA}" type="pres">
      <dgm:prSet presAssocID="{F0C7F03F-C204-43DD-B620-BFF211E3FDB5}" presName="vert1" presStyleCnt="0"/>
      <dgm:spPr/>
    </dgm:pt>
    <dgm:pt modelId="{6265FA41-D1E6-4E27-9120-0E2DAC0C2C25}" type="pres">
      <dgm:prSet presAssocID="{67641485-B22B-4576-8E59-18E09B22F473}" presName="vertSpace2a" presStyleCnt="0"/>
      <dgm:spPr/>
    </dgm:pt>
    <dgm:pt modelId="{C6A4A382-93E6-47AA-B94F-C90AC2362838}" type="pres">
      <dgm:prSet presAssocID="{67641485-B22B-4576-8E59-18E09B22F473}" presName="horz2" presStyleCnt="0"/>
      <dgm:spPr/>
    </dgm:pt>
    <dgm:pt modelId="{735FD43A-8DCA-4D69-A802-21198CF27DD9}" type="pres">
      <dgm:prSet presAssocID="{67641485-B22B-4576-8E59-18E09B22F473}" presName="horzSpace2" presStyleCnt="0"/>
      <dgm:spPr/>
    </dgm:pt>
    <dgm:pt modelId="{61F81D2C-E77B-423B-9428-E7E952A943F6}" type="pres">
      <dgm:prSet presAssocID="{67641485-B22B-4576-8E59-18E09B22F473}" presName="tx2" presStyleLbl="revTx" presStyleIdx="1" presStyleCnt="4"/>
      <dgm:spPr/>
    </dgm:pt>
    <dgm:pt modelId="{A51502B6-24A4-4ACF-958B-BC12C7A00183}" type="pres">
      <dgm:prSet presAssocID="{67641485-B22B-4576-8E59-18E09B22F473}" presName="vert2" presStyleCnt="0"/>
      <dgm:spPr/>
    </dgm:pt>
    <dgm:pt modelId="{C449B211-25A2-4778-8A9F-BA6A0F42577F}" type="pres">
      <dgm:prSet presAssocID="{67641485-B22B-4576-8E59-18E09B22F473}" presName="thinLine2b" presStyleLbl="callout" presStyleIdx="0" presStyleCnt="3"/>
      <dgm:spPr/>
    </dgm:pt>
    <dgm:pt modelId="{DE52A734-A1B5-43EC-86AC-BD94A019BB50}" type="pres">
      <dgm:prSet presAssocID="{67641485-B22B-4576-8E59-18E09B22F473}" presName="vertSpace2b" presStyleCnt="0"/>
      <dgm:spPr/>
    </dgm:pt>
    <dgm:pt modelId="{07EEEBD4-851E-4477-B2D0-984D0FA13903}" type="pres">
      <dgm:prSet presAssocID="{77B09809-5493-46CA-8E08-BF8E3B115FF9}" presName="horz2" presStyleCnt="0"/>
      <dgm:spPr/>
    </dgm:pt>
    <dgm:pt modelId="{378DDFD5-254E-4991-B799-EB1FFB9D275A}" type="pres">
      <dgm:prSet presAssocID="{77B09809-5493-46CA-8E08-BF8E3B115FF9}" presName="horzSpace2" presStyleCnt="0"/>
      <dgm:spPr/>
    </dgm:pt>
    <dgm:pt modelId="{CC4395D7-74A1-4FDB-9038-4147EA7A1681}" type="pres">
      <dgm:prSet presAssocID="{77B09809-5493-46CA-8E08-BF8E3B115FF9}" presName="tx2" presStyleLbl="revTx" presStyleIdx="2" presStyleCnt="4"/>
      <dgm:spPr/>
    </dgm:pt>
    <dgm:pt modelId="{92F36F51-58CD-42B9-9533-6854399A31A5}" type="pres">
      <dgm:prSet presAssocID="{77B09809-5493-46CA-8E08-BF8E3B115FF9}" presName="vert2" presStyleCnt="0"/>
      <dgm:spPr/>
    </dgm:pt>
    <dgm:pt modelId="{85000219-68E0-470C-B568-4F8D19449B78}" type="pres">
      <dgm:prSet presAssocID="{77B09809-5493-46CA-8E08-BF8E3B115FF9}" presName="thinLine2b" presStyleLbl="callout" presStyleIdx="1" presStyleCnt="3"/>
      <dgm:spPr/>
    </dgm:pt>
    <dgm:pt modelId="{061D5418-C9D6-4F88-95AC-D439315A06AD}" type="pres">
      <dgm:prSet presAssocID="{77B09809-5493-46CA-8E08-BF8E3B115FF9}" presName="vertSpace2b" presStyleCnt="0"/>
      <dgm:spPr/>
    </dgm:pt>
    <dgm:pt modelId="{62F3C017-26ED-4F6A-ACD9-49D7B8C1A8D7}" type="pres">
      <dgm:prSet presAssocID="{037D1FA0-F561-4005-B792-9D7622BA9E78}" presName="horz2" presStyleCnt="0"/>
      <dgm:spPr/>
    </dgm:pt>
    <dgm:pt modelId="{6D472FE1-85BE-4190-B9B4-5AEA080D09B4}" type="pres">
      <dgm:prSet presAssocID="{037D1FA0-F561-4005-B792-9D7622BA9E78}" presName="horzSpace2" presStyleCnt="0"/>
      <dgm:spPr/>
    </dgm:pt>
    <dgm:pt modelId="{6DE19C17-C6E7-40F9-A472-FCAF71ECC1FD}" type="pres">
      <dgm:prSet presAssocID="{037D1FA0-F561-4005-B792-9D7622BA9E78}" presName="tx2" presStyleLbl="revTx" presStyleIdx="3" presStyleCnt="4"/>
      <dgm:spPr/>
    </dgm:pt>
    <dgm:pt modelId="{4245D49E-BE00-4BDF-A2B7-CA722B989DC8}" type="pres">
      <dgm:prSet presAssocID="{037D1FA0-F561-4005-B792-9D7622BA9E78}" presName="vert2" presStyleCnt="0"/>
      <dgm:spPr/>
    </dgm:pt>
    <dgm:pt modelId="{35D13568-A1BF-4761-8EC8-4FD9A9BB8DC3}" type="pres">
      <dgm:prSet presAssocID="{037D1FA0-F561-4005-B792-9D7622BA9E78}" presName="thinLine2b" presStyleLbl="callout" presStyleIdx="2" presStyleCnt="3"/>
      <dgm:spPr/>
    </dgm:pt>
    <dgm:pt modelId="{4879C446-A44A-4029-9EE8-9DED1BF0F450}" type="pres">
      <dgm:prSet presAssocID="{037D1FA0-F561-4005-B792-9D7622BA9E78}" presName="vertSpace2b" presStyleCnt="0"/>
      <dgm:spPr/>
    </dgm:pt>
  </dgm:ptLst>
  <dgm:cxnLst>
    <dgm:cxn modelId="{D12EB76D-7317-4B0D-BE4B-1FBEE360E221}" srcId="{B3FD9F50-B0C0-4657-921B-5730550D83A5}" destId="{F0C7F03F-C204-43DD-B620-BFF211E3FDB5}" srcOrd="0" destOrd="0" parTransId="{920AADA9-7CCD-4CDE-B491-D3DE06276A3E}" sibTransId="{6D58405F-8C70-4BB3-AF96-E25893960ECE}"/>
    <dgm:cxn modelId="{3F6B4F86-841F-4685-9FE7-21E12ADBD042}" type="presOf" srcId="{F0C7F03F-C204-43DD-B620-BFF211E3FDB5}" destId="{93ACC4C5-DBB3-4E74-9A3D-A93D3CCF4987}" srcOrd="0" destOrd="0" presId="urn:microsoft.com/office/officeart/2008/layout/LinedList"/>
    <dgm:cxn modelId="{E4503B8A-04FA-4E11-A89D-334A7C10F2EC}" type="presOf" srcId="{B3FD9F50-B0C0-4657-921B-5730550D83A5}" destId="{8740840F-0AA7-45C6-B1FF-BB3455867FDD}" srcOrd="0" destOrd="0" presId="urn:microsoft.com/office/officeart/2008/layout/LinedList"/>
    <dgm:cxn modelId="{7FDF969B-BE88-4EEF-B573-7B8FD2C2375D}" srcId="{F0C7F03F-C204-43DD-B620-BFF211E3FDB5}" destId="{77B09809-5493-46CA-8E08-BF8E3B115FF9}" srcOrd="1" destOrd="0" parTransId="{0F3E268A-58D3-40A8-85D1-113BBDE9D364}" sibTransId="{66FA0E81-02C0-488F-9269-1DE4810C50CA}"/>
    <dgm:cxn modelId="{A729DEA5-9A37-4281-88A0-1DE436928FD8}" type="presOf" srcId="{67641485-B22B-4576-8E59-18E09B22F473}" destId="{61F81D2C-E77B-423B-9428-E7E952A943F6}" srcOrd="0" destOrd="0" presId="urn:microsoft.com/office/officeart/2008/layout/LinedList"/>
    <dgm:cxn modelId="{11488FB3-668D-4519-8980-229C00C00DE1}" srcId="{F0C7F03F-C204-43DD-B620-BFF211E3FDB5}" destId="{037D1FA0-F561-4005-B792-9D7622BA9E78}" srcOrd="2" destOrd="0" parTransId="{9FB5AA95-B422-4781-B05D-61CA3D95BBD0}" sibTransId="{18FE4151-4AE9-4613-A10D-17107D2180F7}"/>
    <dgm:cxn modelId="{A4DE91B7-86DD-45BD-82E6-B53B14862EC0}" type="presOf" srcId="{037D1FA0-F561-4005-B792-9D7622BA9E78}" destId="{6DE19C17-C6E7-40F9-A472-FCAF71ECC1FD}" srcOrd="0" destOrd="0" presId="urn:microsoft.com/office/officeart/2008/layout/LinedList"/>
    <dgm:cxn modelId="{226AFFCE-9888-4966-8242-DD9B07478C6F}" type="presOf" srcId="{77B09809-5493-46CA-8E08-BF8E3B115FF9}" destId="{CC4395D7-74A1-4FDB-9038-4147EA7A1681}" srcOrd="0" destOrd="0" presId="urn:microsoft.com/office/officeart/2008/layout/LinedList"/>
    <dgm:cxn modelId="{FF3286EE-410F-4DE3-989F-8F8BAA12890F}" srcId="{F0C7F03F-C204-43DD-B620-BFF211E3FDB5}" destId="{67641485-B22B-4576-8E59-18E09B22F473}" srcOrd="0" destOrd="0" parTransId="{DDECDA2D-C242-457E-AE56-B6F3D054A690}" sibTransId="{54D62606-341B-439D-83BB-1382660D8B5F}"/>
    <dgm:cxn modelId="{06C49D29-AAE3-4184-8DC8-A88601FEB969}" type="presParOf" srcId="{8740840F-0AA7-45C6-B1FF-BB3455867FDD}" destId="{257EF4E7-28DC-4229-A0EE-EE83981CAC23}" srcOrd="0" destOrd="0" presId="urn:microsoft.com/office/officeart/2008/layout/LinedList"/>
    <dgm:cxn modelId="{D885CCDB-9C8E-4522-9B0B-C9A27B6D99EA}" type="presParOf" srcId="{8740840F-0AA7-45C6-B1FF-BB3455867FDD}" destId="{D220B03A-3A15-4EAD-9CDA-D8EEBDFDF2AB}" srcOrd="1" destOrd="0" presId="urn:microsoft.com/office/officeart/2008/layout/LinedList"/>
    <dgm:cxn modelId="{423CCCC6-14BA-47BE-8B75-C2EAA1036001}" type="presParOf" srcId="{D220B03A-3A15-4EAD-9CDA-D8EEBDFDF2AB}" destId="{93ACC4C5-DBB3-4E74-9A3D-A93D3CCF4987}" srcOrd="0" destOrd="0" presId="urn:microsoft.com/office/officeart/2008/layout/LinedList"/>
    <dgm:cxn modelId="{4267FF9C-9858-44F7-B452-1720EB1457B7}" type="presParOf" srcId="{D220B03A-3A15-4EAD-9CDA-D8EEBDFDF2AB}" destId="{2A901EAD-2985-4C0A-A2C2-9B517CC12BDA}" srcOrd="1" destOrd="0" presId="urn:microsoft.com/office/officeart/2008/layout/LinedList"/>
    <dgm:cxn modelId="{87A6119D-0336-4F54-BC0B-4B5CFCAA5E6E}" type="presParOf" srcId="{2A901EAD-2985-4C0A-A2C2-9B517CC12BDA}" destId="{6265FA41-D1E6-4E27-9120-0E2DAC0C2C25}" srcOrd="0" destOrd="0" presId="urn:microsoft.com/office/officeart/2008/layout/LinedList"/>
    <dgm:cxn modelId="{E7764C8A-531D-41A8-89EB-1A0A6848E88A}" type="presParOf" srcId="{2A901EAD-2985-4C0A-A2C2-9B517CC12BDA}" destId="{C6A4A382-93E6-47AA-B94F-C90AC2362838}" srcOrd="1" destOrd="0" presId="urn:microsoft.com/office/officeart/2008/layout/LinedList"/>
    <dgm:cxn modelId="{5929A353-C6C3-4F38-BC3F-D16E0EC2D846}" type="presParOf" srcId="{C6A4A382-93E6-47AA-B94F-C90AC2362838}" destId="{735FD43A-8DCA-4D69-A802-21198CF27DD9}" srcOrd="0" destOrd="0" presId="urn:microsoft.com/office/officeart/2008/layout/LinedList"/>
    <dgm:cxn modelId="{FC3BEBBF-2C2A-415F-B371-A163B409DC8C}" type="presParOf" srcId="{C6A4A382-93E6-47AA-B94F-C90AC2362838}" destId="{61F81D2C-E77B-423B-9428-E7E952A943F6}" srcOrd="1" destOrd="0" presId="urn:microsoft.com/office/officeart/2008/layout/LinedList"/>
    <dgm:cxn modelId="{DCAEF6C5-1167-4B57-84A5-427674410188}" type="presParOf" srcId="{C6A4A382-93E6-47AA-B94F-C90AC2362838}" destId="{A51502B6-24A4-4ACF-958B-BC12C7A00183}" srcOrd="2" destOrd="0" presId="urn:microsoft.com/office/officeart/2008/layout/LinedList"/>
    <dgm:cxn modelId="{C00D64BC-BAC8-4AFD-816B-BE8907FE31BE}" type="presParOf" srcId="{2A901EAD-2985-4C0A-A2C2-9B517CC12BDA}" destId="{C449B211-25A2-4778-8A9F-BA6A0F42577F}" srcOrd="2" destOrd="0" presId="urn:microsoft.com/office/officeart/2008/layout/LinedList"/>
    <dgm:cxn modelId="{B2DA640D-EB30-44F7-B4E0-D6F042B6FE7B}" type="presParOf" srcId="{2A901EAD-2985-4C0A-A2C2-9B517CC12BDA}" destId="{DE52A734-A1B5-43EC-86AC-BD94A019BB50}" srcOrd="3" destOrd="0" presId="urn:microsoft.com/office/officeart/2008/layout/LinedList"/>
    <dgm:cxn modelId="{57AE2774-95C3-46A0-B28B-74BD336C245E}" type="presParOf" srcId="{2A901EAD-2985-4C0A-A2C2-9B517CC12BDA}" destId="{07EEEBD4-851E-4477-B2D0-984D0FA13903}" srcOrd="4" destOrd="0" presId="urn:microsoft.com/office/officeart/2008/layout/LinedList"/>
    <dgm:cxn modelId="{FD04D7B3-C1BA-482D-A8CB-A91B8CB8E579}" type="presParOf" srcId="{07EEEBD4-851E-4477-B2D0-984D0FA13903}" destId="{378DDFD5-254E-4991-B799-EB1FFB9D275A}" srcOrd="0" destOrd="0" presId="urn:microsoft.com/office/officeart/2008/layout/LinedList"/>
    <dgm:cxn modelId="{6D813803-0A9B-4CDD-9526-99BCA75F6E9D}" type="presParOf" srcId="{07EEEBD4-851E-4477-B2D0-984D0FA13903}" destId="{CC4395D7-74A1-4FDB-9038-4147EA7A1681}" srcOrd="1" destOrd="0" presId="urn:microsoft.com/office/officeart/2008/layout/LinedList"/>
    <dgm:cxn modelId="{15E8C3F3-B90A-4B5D-978A-4A03B7862164}" type="presParOf" srcId="{07EEEBD4-851E-4477-B2D0-984D0FA13903}" destId="{92F36F51-58CD-42B9-9533-6854399A31A5}" srcOrd="2" destOrd="0" presId="urn:microsoft.com/office/officeart/2008/layout/LinedList"/>
    <dgm:cxn modelId="{E1C3237A-05B6-4CD2-B582-1D9028091094}" type="presParOf" srcId="{2A901EAD-2985-4C0A-A2C2-9B517CC12BDA}" destId="{85000219-68E0-470C-B568-4F8D19449B78}" srcOrd="5" destOrd="0" presId="urn:microsoft.com/office/officeart/2008/layout/LinedList"/>
    <dgm:cxn modelId="{3B20F355-3B85-41AC-A656-EE09124B2E95}" type="presParOf" srcId="{2A901EAD-2985-4C0A-A2C2-9B517CC12BDA}" destId="{061D5418-C9D6-4F88-95AC-D439315A06AD}" srcOrd="6" destOrd="0" presId="urn:microsoft.com/office/officeart/2008/layout/LinedList"/>
    <dgm:cxn modelId="{379F64D5-66DE-4A1F-A250-84C9059E427A}" type="presParOf" srcId="{2A901EAD-2985-4C0A-A2C2-9B517CC12BDA}" destId="{62F3C017-26ED-4F6A-ACD9-49D7B8C1A8D7}" srcOrd="7" destOrd="0" presId="urn:microsoft.com/office/officeart/2008/layout/LinedList"/>
    <dgm:cxn modelId="{D2B89D49-1530-4905-AF91-CBB04BF4B6D7}" type="presParOf" srcId="{62F3C017-26ED-4F6A-ACD9-49D7B8C1A8D7}" destId="{6D472FE1-85BE-4190-B9B4-5AEA080D09B4}" srcOrd="0" destOrd="0" presId="urn:microsoft.com/office/officeart/2008/layout/LinedList"/>
    <dgm:cxn modelId="{E0A19388-8BD4-47B6-8CD3-E247850F1C53}" type="presParOf" srcId="{62F3C017-26ED-4F6A-ACD9-49D7B8C1A8D7}" destId="{6DE19C17-C6E7-40F9-A472-FCAF71ECC1FD}" srcOrd="1" destOrd="0" presId="urn:microsoft.com/office/officeart/2008/layout/LinedList"/>
    <dgm:cxn modelId="{DCA7CB04-4A93-4E58-968B-9646D49B023E}" type="presParOf" srcId="{62F3C017-26ED-4F6A-ACD9-49D7B8C1A8D7}" destId="{4245D49E-BE00-4BDF-A2B7-CA722B989DC8}" srcOrd="2" destOrd="0" presId="urn:microsoft.com/office/officeart/2008/layout/LinedList"/>
    <dgm:cxn modelId="{9090AAD0-0CB8-40AE-90A9-905370BE9573}" type="presParOf" srcId="{2A901EAD-2985-4C0A-A2C2-9B517CC12BDA}" destId="{35D13568-A1BF-4761-8EC8-4FD9A9BB8DC3}" srcOrd="8" destOrd="0" presId="urn:microsoft.com/office/officeart/2008/layout/LinedList"/>
    <dgm:cxn modelId="{7074A1BC-77C5-4E37-ACE0-3578F98BD2DC}" type="presParOf" srcId="{2A901EAD-2985-4C0A-A2C2-9B517CC12BDA}" destId="{4879C446-A44A-4029-9EE8-9DED1BF0F45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FD9F50-B0C0-4657-921B-5730550D83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PH"/>
        </a:p>
      </dgm:t>
    </dgm:pt>
    <dgm:pt modelId="{F0C7F03F-C204-43DD-B620-BFF211E3FDB5}">
      <dgm:prSet phldrT="[Text]"/>
      <dgm:spPr/>
      <dgm:t>
        <a:bodyPr/>
        <a:lstStyle/>
        <a:p>
          <a:r>
            <a:rPr lang="en-US" dirty="0"/>
            <a:t>Rules on Online Presentation</a:t>
          </a:r>
          <a:endParaRPr lang="en-PH" dirty="0"/>
        </a:p>
      </dgm:t>
    </dgm:pt>
    <dgm:pt modelId="{920AADA9-7CCD-4CDE-B491-D3DE06276A3E}" type="parTrans" cxnId="{D12EB76D-7317-4B0D-BE4B-1FBEE360E221}">
      <dgm:prSet/>
      <dgm:spPr/>
      <dgm:t>
        <a:bodyPr/>
        <a:lstStyle/>
        <a:p>
          <a:endParaRPr lang="en-PH"/>
        </a:p>
      </dgm:t>
    </dgm:pt>
    <dgm:pt modelId="{6D58405F-8C70-4BB3-AF96-E25893960ECE}" type="sibTrans" cxnId="{D12EB76D-7317-4B0D-BE4B-1FBEE360E221}">
      <dgm:prSet/>
      <dgm:spPr/>
      <dgm:t>
        <a:bodyPr/>
        <a:lstStyle/>
        <a:p>
          <a:endParaRPr lang="en-PH"/>
        </a:p>
      </dgm:t>
    </dgm:pt>
    <dgm:pt modelId="{67641485-B22B-4576-8E59-18E09B22F473}">
      <dgm:prSet phldrT="[Text]" custT="1"/>
      <dgm:spPr/>
      <dgm:t>
        <a:bodyPr/>
        <a:lstStyle/>
        <a:p>
          <a:r>
            <a:rPr lang="en-US" sz="3200" dirty="0"/>
            <a:t>Look into the camera when talking instead of yourself.</a:t>
          </a:r>
          <a:endParaRPr lang="en-PH" sz="3200" dirty="0"/>
        </a:p>
      </dgm:t>
    </dgm:pt>
    <dgm:pt modelId="{DDECDA2D-C242-457E-AE56-B6F3D054A690}" type="parTrans" cxnId="{FF3286EE-410F-4DE3-989F-8F8BAA12890F}">
      <dgm:prSet/>
      <dgm:spPr/>
      <dgm:t>
        <a:bodyPr/>
        <a:lstStyle/>
        <a:p>
          <a:endParaRPr lang="en-PH"/>
        </a:p>
      </dgm:t>
    </dgm:pt>
    <dgm:pt modelId="{54D62606-341B-439D-83BB-1382660D8B5F}" type="sibTrans" cxnId="{FF3286EE-410F-4DE3-989F-8F8BAA12890F}">
      <dgm:prSet/>
      <dgm:spPr/>
      <dgm:t>
        <a:bodyPr/>
        <a:lstStyle/>
        <a:p>
          <a:endParaRPr lang="en-PH"/>
        </a:p>
      </dgm:t>
    </dgm:pt>
    <dgm:pt modelId="{77B09809-5493-46CA-8E08-BF8E3B115FF9}">
      <dgm:prSet phldrT="[Text]" custT="1"/>
      <dgm:spPr/>
      <dgm:t>
        <a:bodyPr/>
        <a:lstStyle/>
        <a:p>
          <a:r>
            <a:rPr lang="en-US" sz="3200" dirty="0"/>
            <a:t>Adjust audio and video settings as needed.</a:t>
          </a:r>
          <a:endParaRPr lang="en-PH" sz="3200" dirty="0"/>
        </a:p>
      </dgm:t>
    </dgm:pt>
    <dgm:pt modelId="{0F3E268A-58D3-40A8-85D1-113BBDE9D364}" type="parTrans" cxnId="{7FDF969B-BE88-4EEF-B573-7B8FD2C2375D}">
      <dgm:prSet/>
      <dgm:spPr/>
      <dgm:t>
        <a:bodyPr/>
        <a:lstStyle/>
        <a:p>
          <a:endParaRPr lang="en-PH"/>
        </a:p>
      </dgm:t>
    </dgm:pt>
    <dgm:pt modelId="{66FA0E81-02C0-488F-9269-1DE4810C50CA}" type="sibTrans" cxnId="{7FDF969B-BE88-4EEF-B573-7B8FD2C2375D}">
      <dgm:prSet/>
      <dgm:spPr/>
      <dgm:t>
        <a:bodyPr/>
        <a:lstStyle/>
        <a:p>
          <a:endParaRPr lang="en-PH"/>
        </a:p>
      </dgm:t>
    </dgm:pt>
    <dgm:pt modelId="{037D1FA0-F561-4005-B792-9D7622BA9E78}">
      <dgm:prSet phldrT="[Text]" custT="1"/>
      <dgm:spPr/>
      <dgm:t>
        <a:bodyPr/>
        <a:lstStyle/>
        <a:p>
          <a:r>
            <a:rPr lang="en-US" sz="3200" dirty="0"/>
            <a:t>Invite appropriate participants only.</a:t>
          </a:r>
          <a:endParaRPr lang="en-PH" sz="3200" dirty="0"/>
        </a:p>
      </dgm:t>
    </dgm:pt>
    <dgm:pt modelId="{9FB5AA95-B422-4781-B05D-61CA3D95BBD0}" type="parTrans" cxnId="{11488FB3-668D-4519-8980-229C00C00DE1}">
      <dgm:prSet/>
      <dgm:spPr/>
      <dgm:t>
        <a:bodyPr/>
        <a:lstStyle/>
        <a:p>
          <a:endParaRPr lang="en-PH"/>
        </a:p>
      </dgm:t>
    </dgm:pt>
    <dgm:pt modelId="{18FE4151-4AE9-4613-A10D-17107D2180F7}" type="sibTrans" cxnId="{11488FB3-668D-4519-8980-229C00C00DE1}">
      <dgm:prSet/>
      <dgm:spPr/>
      <dgm:t>
        <a:bodyPr/>
        <a:lstStyle/>
        <a:p>
          <a:endParaRPr lang="en-PH"/>
        </a:p>
      </dgm:t>
    </dgm:pt>
    <dgm:pt modelId="{8740840F-0AA7-45C6-B1FF-BB3455867FDD}" type="pres">
      <dgm:prSet presAssocID="{B3FD9F50-B0C0-4657-921B-5730550D83A5}" presName="vert0" presStyleCnt="0">
        <dgm:presLayoutVars>
          <dgm:dir/>
          <dgm:animOne val="branch"/>
          <dgm:animLvl val="lvl"/>
        </dgm:presLayoutVars>
      </dgm:prSet>
      <dgm:spPr/>
    </dgm:pt>
    <dgm:pt modelId="{257EF4E7-28DC-4229-A0EE-EE83981CAC23}" type="pres">
      <dgm:prSet presAssocID="{F0C7F03F-C204-43DD-B620-BFF211E3FDB5}" presName="thickLine" presStyleLbl="alignNode1" presStyleIdx="0" presStyleCnt="1"/>
      <dgm:spPr/>
    </dgm:pt>
    <dgm:pt modelId="{D220B03A-3A15-4EAD-9CDA-D8EEBDFDF2AB}" type="pres">
      <dgm:prSet presAssocID="{F0C7F03F-C204-43DD-B620-BFF211E3FDB5}" presName="horz1" presStyleCnt="0"/>
      <dgm:spPr/>
    </dgm:pt>
    <dgm:pt modelId="{93ACC4C5-DBB3-4E74-9A3D-A93D3CCF4987}" type="pres">
      <dgm:prSet presAssocID="{F0C7F03F-C204-43DD-B620-BFF211E3FDB5}" presName="tx1" presStyleLbl="revTx" presStyleIdx="0" presStyleCnt="4"/>
      <dgm:spPr/>
    </dgm:pt>
    <dgm:pt modelId="{2A901EAD-2985-4C0A-A2C2-9B517CC12BDA}" type="pres">
      <dgm:prSet presAssocID="{F0C7F03F-C204-43DD-B620-BFF211E3FDB5}" presName="vert1" presStyleCnt="0"/>
      <dgm:spPr/>
    </dgm:pt>
    <dgm:pt modelId="{6265FA41-D1E6-4E27-9120-0E2DAC0C2C25}" type="pres">
      <dgm:prSet presAssocID="{67641485-B22B-4576-8E59-18E09B22F473}" presName="vertSpace2a" presStyleCnt="0"/>
      <dgm:spPr/>
    </dgm:pt>
    <dgm:pt modelId="{C6A4A382-93E6-47AA-B94F-C90AC2362838}" type="pres">
      <dgm:prSet presAssocID="{67641485-B22B-4576-8E59-18E09B22F473}" presName="horz2" presStyleCnt="0"/>
      <dgm:spPr/>
    </dgm:pt>
    <dgm:pt modelId="{735FD43A-8DCA-4D69-A802-21198CF27DD9}" type="pres">
      <dgm:prSet presAssocID="{67641485-B22B-4576-8E59-18E09B22F473}" presName="horzSpace2" presStyleCnt="0"/>
      <dgm:spPr/>
    </dgm:pt>
    <dgm:pt modelId="{61F81D2C-E77B-423B-9428-E7E952A943F6}" type="pres">
      <dgm:prSet presAssocID="{67641485-B22B-4576-8E59-18E09B22F473}" presName="tx2" presStyleLbl="revTx" presStyleIdx="1" presStyleCnt="4"/>
      <dgm:spPr/>
    </dgm:pt>
    <dgm:pt modelId="{A51502B6-24A4-4ACF-958B-BC12C7A00183}" type="pres">
      <dgm:prSet presAssocID="{67641485-B22B-4576-8E59-18E09B22F473}" presName="vert2" presStyleCnt="0"/>
      <dgm:spPr/>
    </dgm:pt>
    <dgm:pt modelId="{C449B211-25A2-4778-8A9F-BA6A0F42577F}" type="pres">
      <dgm:prSet presAssocID="{67641485-B22B-4576-8E59-18E09B22F473}" presName="thinLine2b" presStyleLbl="callout" presStyleIdx="0" presStyleCnt="3"/>
      <dgm:spPr/>
    </dgm:pt>
    <dgm:pt modelId="{DE52A734-A1B5-43EC-86AC-BD94A019BB50}" type="pres">
      <dgm:prSet presAssocID="{67641485-B22B-4576-8E59-18E09B22F473}" presName="vertSpace2b" presStyleCnt="0"/>
      <dgm:spPr/>
    </dgm:pt>
    <dgm:pt modelId="{07EEEBD4-851E-4477-B2D0-984D0FA13903}" type="pres">
      <dgm:prSet presAssocID="{77B09809-5493-46CA-8E08-BF8E3B115FF9}" presName="horz2" presStyleCnt="0"/>
      <dgm:spPr/>
    </dgm:pt>
    <dgm:pt modelId="{378DDFD5-254E-4991-B799-EB1FFB9D275A}" type="pres">
      <dgm:prSet presAssocID="{77B09809-5493-46CA-8E08-BF8E3B115FF9}" presName="horzSpace2" presStyleCnt="0"/>
      <dgm:spPr/>
    </dgm:pt>
    <dgm:pt modelId="{CC4395D7-74A1-4FDB-9038-4147EA7A1681}" type="pres">
      <dgm:prSet presAssocID="{77B09809-5493-46CA-8E08-BF8E3B115FF9}" presName="tx2" presStyleLbl="revTx" presStyleIdx="2" presStyleCnt="4"/>
      <dgm:spPr/>
    </dgm:pt>
    <dgm:pt modelId="{92F36F51-58CD-42B9-9533-6854399A31A5}" type="pres">
      <dgm:prSet presAssocID="{77B09809-5493-46CA-8E08-BF8E3B115FF9}" presName="vert2" presStyleCnt="0"/>
      <dgm:spPr/>
    </dgm:pt>
    <dgm:pt modelId="{85000219-68E0-470C-B568-4F8D19449B78}" type="pres">
      <dgm:prSet presAssocID="{77B09809-5493-46CA-8E08-BF8E3B115FF9}" presName="thinLine2b" presStyleLbl="callout" presStyleIdx="1" presStyleCnt="3"/>
      <dgm:spPr/>
    </dgm:pt>
    <dgm:pt modelId="{061D5418-C9D6-4F88-95AC-D439315A06AD}" type="pres">
      <dgm:prSet presAssocID="{77B09809-5493-46CA-8E08-BF8E3B115FF9}" presName="vertSpace2b" presStyleCnt="0"/>
      <dgm:spPr/>
    </dgm:pt>
    <dgm:pt modelId="{62F3C017-26ED-4F6A-ACD9-49D7B8C1A8D7}" type="pres">
      <dgm:prSet presAssocID="{037D1FA0-F561-4005-B792-9D7622BA9E78}" presName="horz2" presStyleCnt="0"/>
      <dgm:spPr/>
    </dgm:pt>
    <dgm:pt modelId="{6D472FE1-85BE-4190-B9B4-5AEA080D09B4}" type="pres">
      <dgm:prSet presAssocID="{037D1FA0-F561-4005-B792-9D7622BA9E78}" presName="horzSpace2" presStyleCnt="0"/>
      <dgm:spPr/>
    </dgm:pt>
    <dgm:pt modelId="{6DE19C17-C6E7-40F9-A472-FCAF71ECC1FD}" type="pres">
      <dgm:prSet presAssocID="{037D1FA0-F561-4005-B792-9D7622BA9E78}" presName="tx2" presStyleLbl="revTx" presStyleIdx="3" presStyleCnt="4" custLinFactNeighborX="-118" custLinFactNeighborY="-7851"/>
      <dgm:spPr/>
    </dgm:pt>
    <dgm:pt modelId="{4245D49E-BE00-4BDF-A2B7-CA722B989DC8}" type="pres">
      <dgm:prSet presAssocID="{037D1FA0-F561-4005-B792-9D7622BA9E78}" presName="vert2" presStyleCnt="0"/>
      <dgm:spPr/>
    </dgm:pt>
    <dgm:pt modelId="{35D13568-A1BF-4761-8EC8-4FD9A9BB8DC3}" type="pres">
      <dgm:prSet presAssocID="{037D1FA0-F561-4005-B792-9D7622BA9E78}" presName="thinLine2b" presStyleLbl="callout" presStyleIdx="2" presStyleCnt="3"/>
      <dgm:spPr/>
    </dgm:pt>
    <dgm:pt modelId="{4879C446-A44A-4029-9EE8-9DED1BF0F450}" type="pres">
      <dgm:prSet presAssocID="{037D1FA0-F561-4005-B792-9D7622BA9E78}" presName="vertSpace2b" presStyleCnt="0"/>
      <dgm:spPr/>
    </dgm:pt>
  </dgm:ptLst>
  <dgm:cxnLst>
    <dgm:cxn modelId="{D12EB76D-7317-4B0D-BE4B-1FBEE360E221}" srcId="{B3FD9F50-B0C0-4657-921B-5730550D83A5}" destId="{F0C7F03F-C204-43DD-B620-BFF211E3FDB5}" srcOrd="0" destOrd="0" parTransId="{920AADA9-7CCD-4CDE-B491-D3DE06276A3E}" sibTransId="{6D58405F-8C70-4BB3-AF96-E25893960ECE}"/>
    <dgm:cxn modelId="{3F6B4F86-841F-4685-9FE7-21E12ADBD042}" type="presOf" srcId="{F0C7F03F-C204-43DD-B620-BFF211E3FDB5}" destId="{93ACC4C5-DBB3-4E74-9A3D-A93D3CCF4987}" srcOrd="0" destOrd="0" presId="urn:microsoft.com/office/officeart/2008/layout/LinedList"/>
    <dgm:cxn modelId="{E4503B8A-04FA-4E11-A89D-334A7C10F2EC}" type="presOf" srcId="{B3FD9F50-B0C0-4657-921B-5730550D83A5}" destId="{8740840F-0AA7-45C6-B1FF-BB3455867FDD}" srcOrd="0" destOrd="0" presId="urn:microsoft.com/office/officeart/2008/layout/LinedList"/>
    <dgm:cxn modelId="{7FDF969B-BE88-4EEF-B573-7B8FD2C2375D}" srcId="{F0C7F03F-C204-43DD-B620-BFF211E3FDB5}" destId="{77B09809-5493-46CA-8E08-BF8E3B115FF9}" srcOrd="1" destOrd="0" parTransId="{0F3E268A-58D3-40A8-85D1-113BBDE9D364}" sibTransId="{66FA0E81-02C0-488F-9269-1DE4810C50CA}"/>
    <dgm:cxn modelId="{A729DEA5-9A37-4281-88A0-1DE436928FD8}" type="presOf" srcId="{67641485-B22B-4576-8E59-18E09B22F473}" destId="{61F81D2C-E77B-423B-9428-E7E952A943F6}" srcOrd="0" destOrd="0" presId="urn:microsoft.com/office/officeart/2008/layout/LinedList"/>
    <dgm:cxn modelId="{11488FB3-668D-4519-8980-229C00C00DE1}" srcId="{F0C7F03F-C204-43DD-B620-BFF211E3FDB5}" destId="{037D1FA0-F561-4005-B792-9D7622BA9E78}" srcOrd="2" destOrd="0" parTransId="{9FB5AA95-B422-4781-B05D-61CA3D95BBD0}" sibTransId="{18FE4151-4AE9-4613-A10D-17107D2180F7}"/>
    <dgm:cxn modelId="{A4DE91B7-86DD-45BD-82E6-B53B14862EC0}" type="presOf" srcId="{037D1FA0-F561-4005-B792-9D7622BA9E78}" destId="{6DE19C17-C6E7-40F9-A472-FCAF71ECC1FD}" srcOrd="0" destOrd="0" presId="urn:microsoft.com/office/officeart/2008/layout/LinedList"/>
    <dgm:cxn modelId="{226AFFCE-9888-4966-8242-DD9B07478C6F}" type="presOf" srcId="{77B09809-5493-46CA-8E08-BF8E3B115FF9}" destId="{CC4395D7-74A1-4FDB-9038-4147EA7A1681}" srcOrd="0" destOrd="0" presId="urn:microsoft.com/office/officeart/2008/layout/LinedList"/>
    <dgm:cxn modelId="{FF3286EE-410F-4DE3-989F-8F8BAA12890F}" srcId="{F0C7F03F-C204-43DD-B620-BFF211E3FDB5}" destId="{67641485-B22B-4576-8E59-18E09B22F473}" srcOrd="0" destOrd="0" parTransId="{DDECDA2D-C242-457E-AE56-B6F3D054A690}" sibTransId="{54D62606-341B-439D-83BB-1382660D8B5F}"/>
    <dgm:cxn modelId="{06C49D29-AAE3-4184-8DC8-A88601FEB969}" type="presParOf" srcId="{8740840F-0AA7-45C6-B1FF-BB3455867FDD}" destId="{257EF4E7-28DC-4229-A0EE-EE83981CAC23}" srcOrd="0" destOrd="0" presId="urn:microsoft.com/office/officeart/2008/layout/LinedList"/>
    <dgm:cxn modelId="{D885CCDB-9C8E-4522-9B0B-C9A27B6D99EA}" type="presParOf" srcId="{8740840F-0AA7-45C6-B1FF-BB3455867FDD}" destId="{D220B03A-3A15-4EAD-9CDA-D8EEBDFDF2AB}" srcOrd="1" destOrd="0" presId="urn:microsoft.com/office/officeart/2008/layout/LinedList"/>
    <dgm:cxn modelId="{423CCCC6-14BA-47BE-8B75-C2EAA1036001}" type="presParOf" srcId="{D220B03A-3A15-4EAD-9CDA-D8EEBDFDF2AB}" destId="{93ACC4C5-DBB3-4E74-9A3D-A93D3CCF4987}" srcOrd="0" destOrd="0" presId="urn:microsoft.com/office/officeart/2008/layout/LinedList"/>
    <dgm:cxn modelId="{4267FF9C-9858-44F7-B452-1720EB1457B7}" type="presParOf" srcId="{D220B03A-3A15-4EAD-9CDA-D8EEBDFDF2AB}" destId="{2A901EAD-2985-4C0A-A2C2-9B517CC12BDA}" srcOrd="1" destOrd="0" presId="urn:microsoft.com/office/officeart/2008/layout/LinedList"/>
    <dgm:cxn modelId="{87A6119D-0336-4F54-BC0B-4B5CFCAA5E6E}" type="presParOf" srcId="{2A901EAD-2985-4C0A-A2C2-9B517CC12BDA}" destId="{6265FA41-D1E6-4E27-9120-0E2DAC0C2C25}" srcOrd="0" destOrd="0" presId="urn:microsoft.com/office/officeart/2008/layout/LinedList"/>
    <dgm:cxn modelId="{E7764C8A-531D-41A8-89EB-1A0A6848E88A}" type="presParOf" srcId="{2A901EAD-2985-4C0A-A2C2-9B517CC12BDA}" destId="{C6A4A382-93E6-47AA-B94F-C90AC2362838}" srcOrd="1" destOrd="0" presId="urn:microsoft.com/office/officeart/2008/layout/LinedList"/>
    <dgm:cxn modelId="{5929A353-C6C3-4F38-BC3F-D16E0EC2D846}" type="presParOf" srcId="{C6A4A382-93E6-47AA-B94F-C90AC2362838}" destId="{735FD43A-8DCA-4D69-A802-21198CF27DD9}" srcOrd="0" destOrd="0" presId="urn:microsoft.com/office/officeart/2008/layout/LinedList"/>
    <dgm:cxn modelId="{FC3BEBBF-2C2A-415F-B371-A163B409DC8C}" type="presParOf" srcId="{C6A4A382-93E6-47AA-B94F-C90AC2362838}" destId="{61F81D2C-E77B-423B-9428-E7E952A943F6}" srcOrd="1" destOrd="0" presId="urn:microsoft.com/office/officeart/2008/layout/LinedList"/>
    <dgm:cxn modelId="{DCAEF6C5-1167-4B57-84A5-427674410188}" type="presParOf" srcId="{C6A4A382-93E6-47AA-B94F-C90AC2362838}" destId="{A51502B6-24A4-4ACF-958B-BC12C7A00183}" srcOrd="2" destOrd="0" presId="urn:microsoft.com/office/officeart/2008/layout/LinedList"/>
    <dgm:cxn modelId="{C00D64BC-BAC8-4AFD-816B-BE8907FE31BE}" type="presParOf" srcId="{2A901EAD-2985-4C0A-A2C2-9B517CC12BDA}" destId="{C449B211-25A2-4778-8A9F-BA6A0F42577F}" srcOrd="2" destOrd="0" presId="urn:microsoft.com/office/officeart/2008/layout/LinedList"/>
    <dgm:cxn modelId="{B2DA640D-EB30-44F7-B4E0-D6F042B6FE7B}" type="presParOf" srcId="{2A901EAD-2985-4C0A-A2C2-9B517CC12BDA}" destId="{DE52A734-A1B5-43EC-86AC-BD94A019BB50}" srcOrd="3" destOrd="0" presId="urn:microsoft.com/office/officeart/2008/layout/LinedList"/>
    <dgm:cxn modelId="{57AE2774-95C3-46A0-B28B-74BD336C245E}" type="presParOf" srcId="{2A901EAD-2985-4C0A-A2C2-9B517CC12BDA}" destId="{07EEEBD4-851E-4477-B2D0-984D0FA13903}" srcOrd="4" destOrd="0" presId="urn:microsoft.com/office/officeart/2008/layout/LinedList"/>
    <dgm:cxn modelId="{FD04D7B3-C1BA-482D-A8CB-A91B8CB8E579}" type="presParOf" srcId="{07EEEBD4-851E-4477-B2D0-984D0FA13903}" destId="{378DDFD5-254E-4991-B799-EB1FFB9D275A}" srcOrd="0" destOrd="0" presId="urn:microsoft.com/office/officeart/2008/layout/LinedList"/>
    <dgm:cxn modelId="{6D813803-0A9B-4CDD-9526-99BCA75F6E9D}" type="presParOf" srcId="{07EEEBD4-851E-4477-B2D0-984D0FA13903}" destId="{CC4395D7-74A1-4FDB-9038-4147EA7A1681}" srcOrd="1" destOrd="0" presId="urn:microsoft.com/office/officeart/2008/layout/LinedList"/>
    <dgm:cxn modelId="{15E8C3F3-B90A-4B5D-978A-4A03B7862164}" type="presParOf" srcId="{07EEEBD4-851E-4477-B2D0-984D0FA13903}" destId="{92F36F51-58CD-42B9-9533-6854399A31A5}" srcOrd="2" destOrd="0" presId="urn:microsoft.com/office/officeart/2008/layout/LinedList"/>
    <dgm:cxn modelId="{E1C3237A-05B6-4CD2-B582-1D9028091094}" type="presParOf" srcId="{2A901EAD-2985-4C0A-A2C2-9B517CC12BDA}" destId="{85000219-68E0-470C-B568-4F8D19449B78}" srcOrd="5" destOrd="0" presId="urn:microsoft.com/office/officeart/2008/layout/LinedList"/>
    <dgm:cxn modelId="{3B20F355-3B85-41AC-A656-EE09124B2E95}" type="presParOf" srcId="{2A901EAD-2985-4C0A-A2C2-9B517CC12BDA}" destId="{061D5418-C9D6-4F88-95AC-D439315A06AD}" srcOrd="6" destOrd="0" presId="urn:microsoft.com/office/officeart/2008/layout/LinedList"/>
    <dgm:cxn modelId="{379F64D5-66DE-4A1F-A250-84C9059E427A}" type="presParOf" srcId="{2A901EAD-2985-4C0A-A2C2-9B517CC12BDA}" destId="{62F3C017-26ED-4F6A-ACD9-49D7B8C1A8D7}" srcOrd="7" destOrd="0" presId="urn:microsoft.com/office/officeart/2008/layout/LinedList"/>
    <dgm:cxn modelId="{D2B89D49-1530-4905-AF91-CBB04BF4B6D7}" type="presParOf" srcId="{62F3C017-26ED-4F6A-ACD9-49D7B8C1A8D7}" destId="{6D472FE1-85BE-4190-B9B4-5AEA080D09B4}" srcOrd="0" destOrd="0" presId="urn:microsoft.com/office/officeart/2008/layout/LinedList"/>
    <dgm:cxn modelId="{E0A19388-8BD4-47B6-8CD3-E247850F1C53}" type="presParOf" srcId="{62F3C017-26ED-4F6A-ACD9-49D7B8C1A8D7}" destId="{6DE19C17-C6E7-40F9-A472-FCAF71ECC1FD}" srcOrd="1" destOrd="0" presId="urn:microsoft.com/office/officeart/2008/layout/LinedList"/>
    <dgm:cxn modelId="{DCA7CB04-4A93-4E58-968B-9646D49B023E}" type="presParOf" srcId="{62F3C017-26ED-4F6A-ACD9-49D7B8C1A8D7}" destId="{4245D49E-BE00-4BDF-A2B7-CA722B989DC8}" srcOrd="2" destOrd="0" presId="urn:microsoft.com/office/officeart/2008/layout/LinedList"/>
    <dgm:cxn modelId="{9090AAD0-0CB8-40AE-90A9-905370BE9573}" type="presParOf" srcId="{2A901EAD-2985-4C0A-A2C2-9B517CC12BDA}" destId="{35D13568-A1BF-4761-8EC8-4FD9A9BB8DC3}" srcOrd="8" destOrd="0" presId="urn:microsoft.com/office/officeart/2008/layout/LinedList"/>
    <dgm:cxn modelId="{7074A1BC-77C5-4E37-ACE0-3578F98BD2DC}" type="presParOf" srcId="{2A901EAD-2985-4C0A-A2C2-9B517CC12BDA}" destId="{4879C446-A44A-4029-9EE8-9DED1BF0F45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EF4E7-28DC-4229-A0EE-EE83981CAC23}">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CC4C5-DBB3-4E74-9A3D-A93D3CCF4987}">
      <dsp:nvSpPr>
        <dsp:cNvPr id="0" name=""/>
        <dsp:cNvSpPr/>
      </dsp:nvSpPr>
      <dsp:spPr>
        <a:xfrm>
          <a:off x="0" y="0"/>
          <a:ext cx="1645920" cy="573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Rules on Online Presentation</a:t>
          </a:r>
          <a:endParaRPr lang="en-PH" sz="2200" kern="1200" dirty="0"/>
        </a:p>
      </dsp:txBody>
      <dsp:txXfrm>
        <a:off x="0" y="0"/>
        <a:ext cx="1645920" cy="5734050"/>
      </dsp:txXfrm>
    </dsp:sp>
    <dsp:sp modelId="{61F81D2C-E77B-423B-9428-E7E952A943F6}">
      <dsp:nvSpPr>
        <dsp:cNvPr id="0" name=""/>
        <dsp:cNvSpPr/>
      </dsp:nvSpPr>
      <dsp:spPr>
        <a:xfrm>
          <a:off x="1769364" y="89594"/>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Introduce everyone at the beginning.</a:t>
          </a:r>
          <a:endParaRPr lang="en-PH" sz="3900" kern="1200" dirty="0"/>
        </a:p>
      </dsp:txBody>
      <dsp:txXfrm>
        <a:off x="1769364" y="89594"/>
        <a:ext cx="6460236" cy="1791890"/>
      </dsp:txXfrm>
    </dsp:sp>
    <dsp:sp modelId="{C449B211-25A2-4778-8A9F-BA6A0F42577F}">
      <dsp:nvSpPr>
        <dsp:cNvPr id="0" name=""/>
        <dsp:cNvSpPr/>
      </dsp:nvSpPr>
      <dsp:spPr>
        <a:xfrm>
          <a:off x="1645920" y="188148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4395D7-74A1-4FDB-9038-4147EA7A1681}">
      <dsp:nvSpPr>
        <dsp:cNvPr id="0" name=""/>
        <dsp:cNvSpPr/>
      </dsp:nvSpPr>
      <dsp:spPr>
        <a:xfrm>
          <a:off x="1769364" y="1971079"/>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Ensure you have a clean, work-appropriate background.</a:t>
          </a:r>
          <a:endParaRPr lang="en-PH" sz="3900" kern="1200" dirty="0"/>
        </a:p>
      </dsp:txBody>
      <dsp:txXfrm>
        <a:off x="1769364" y="1971079"/>
        <a:ext cx="6460236" cy="1791890"/>
      </dsp:txXfrm>
    </dsp:sp>
    <dsp:sp modelId="{85000219-68E0-470C-B568-4F8D19449B78}">
      <dsp:nvSpPr>
        <dsp:cNvPr id="0" name=""/>
        <dsp:cNvSpPr/>
      </dsp:nvSpPr>
      <dsp:spPr>
        <a:xfrm>
          <a:off x="1645920" y="376297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E19C17-C6E7-40F9-A472-FCAF71ECC1FD}">
      <dsp:nvSpPr>
        <dsp:cNvPr id="0" name=""/>
        <dsp:cNvSpPr/>
      </dsp:nvSpPr>
      <dsp:spPr>
        <a:xfrm>
          <a:off x="1769364" y="3852564"/>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Eliminate distractions.</a:t>
          </a:r>
          <a:endParaRPr lang="en-PH" sz="3900" kern="1200" dirty="0"/>
        </a:p>
      </dsp:txBody>
      <dsp:txXfrm>
        <a:off x="1769364" y="3852564"/>
        <a:ext cx="6460236" cy="1791890"/>
      </dsp:txXfrm>
    </dsp:sp>
    <dsp:sp modelId="{35D13568-A1BF-4761-8EC8-4FD9A9BB8DC3}">
      <dsp:nvSpPr>
        <dsp:cNvPr id="0" name=""/>
        <dsp:cNvSpPr/>
      </dsp:nvSpPr>
      <dsp:spPr>
        <a:xfrm>
          <a:off x="1645920" y="564445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EF4E7-28DC-4229-A0EE-EE83981CAC23}">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CC4C5-DBB3-4E74-9A3D-A93D3CCF4987}">
      <dsp:nvSpPr>
        <dsp:cNvPr id="0" name=""/>
        <dsp:cNvSpPr/>
      </dsp:nvSpPr>
      <dsp:spPr>
        <a:xfrm>
          <a:off x="0" y="0"/>
          <a:ext cx="1645920" cy="573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Rules on Online Presentation</a:t>
          </a:r>
          <a:endParaRPr lang="en-PH" sz="2200" kern="1200" dirty="0"/>
        </a:p>
      </dsp:txBody>
      <dsp:txXfrm>
        <a:off x="0" y="0"/>
        <a:ext cx="1645920" cy="5734050"/>
      </dsp:txXfrm>
    </dsp:sp>
    <dsp:sp modelId="{61F81D2C-E77B-423B-9428-E7E952A943F6}">
      <dsp:nvSpPr>
        <dsp:cNvPr id="0" name=""/>
        <dsp:cNvSpPr/>
      </dsp:nvSpPr>
      <dsp:spPr>
        <a:xfrm>
          <a:off x="1769364" y="89594"/>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Look into the camera when talking instead of yourself.</a:t>
          </a:r>
          <a:endParaRPr lang="en-PH" sz="3200" kern="1200" dirty="0"/>
        </a:p>
      </dsp:txBody>
      <dsp:txXfrm>
        <a:off x="1769364" y="89594"/>
        <a:ext cx="6460236" cy="1791890"/>
      </dsp:txXfrm>
    </dsp:sp>
    <dsp:sp modelId="{C449B211-25A2-4778-8A9F-BA6A0F42577F}">
      <dsp:nvSpPr>
        <dsp:cNvPr id="0" name=""/>
        <dsp:cNvSpPr/>
      </dsp:nvSpPr>
      <dsp:spPr>
        <a:xfrm>
          <a:off x="1645920" y="188148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4395D7-74A1-4FDB-9038-4147EA7A1681}">
      <dsp:nvSpPr>
        <dsp:cNvPr id="0" name=""/>
        <dsp:cNvSpPr/>
      </dsp:nvSpPr>
      <dsp:spPr>
        <a:xfrm>
          <a:off x="1769364" y="1971079"/>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Adjust audio and video settings as needed.</a:t>
          </a:r>
          <a:endParaRPr lang="en-PH" sz="3200" kern="1200" dirty="0"/>
        </a:p>
      </dsp:txBody>
      <dsp:txXfrm>
        <a:off x="1769364" y="1971079"/>
        <a:ext cx="6460236" cy="1791890"/>
      </dsp:txXfrm>
    </dsp:sp>
    <dsp:sp modelId="{85000219-68E0-470C-B568-4F8D19449B78}">
      <dsp:nvSpPr>
        <dsp:cNvPr id="0" name=""/>
        <dsp:cNvSpPr/>
      </dsp:nvSpPr>
      <dsp:spPr>
        <a:xfrm>
          <a:off x="1645920" y="376297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E19C17-C6E7-40F9-A472-FCAF71ECC1FD}">
      <dsp:nvSpPr>
        <dsp:cNvPr id="0" name=""/>
        <dsp:cNvSpPr/>
      </dsp:nvSpPr>
      <dsp:spPr>
        <a:xfrm>
          <a:off x="1761740" y="3711883"/>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Invite appropriate participants only.</a:t>
          </a:r>
          <a:endParaRPr lang="en-PH" sz="3200" kern="1200" dirty="0"/>
        </a:p>
      </dsp:txBody>
      <dsp:txXfrm>
        <a:off x="1761740" y="3711883"/>
        <a:ext cx="6460236" cy="1791890"/>
      </dsp:txXfrm>
    </dsp:sp>
    <dsp:sp modelId="{35D13568-A1BF-4761-8EC8-4FD9A9BB8DC3}">
      <dsp:nvSpPr>
        <dsp:cNvPr id="0" name=""/>
        <dsp:cNvSpPr/>
      </dsp:nvSpPr>
      <dsp:spPr>
        <a:xfrm>
          <a:off x="1645920" y="564445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0.35398</cdr:x>
      <cdr:y>0.31574</cdr:y>
    </cdr:from>
    <cdr:to>
      <cdr:x>0.48673</cdr:x>
      <cdr:y>0.42512</cdr:y>
    </cdr:to>
    <cdr:sp macro="" textlink="">
      <cdr:nvSpPr>
        <cdr:cNvPr id="2" name="Oval 1">
          <a:extLst xmlns:a="http://schemas.openxmlformats.org/drawingml/2006/main">
            <a:ext uri="{FF2B5EF4-FFF2-40B4-BE49-F238E27FC236}">
              <a16:creationId xmlns:a16="http://schemas.microsoft.com/office/drawing/2014/main" id="{D8918EF8-55FA-3049-B5B0-72907456B929}"/>
            </a:ext>
          </a:extLst>
        </cdr:cNvPr>
        <cdr:cNvSpPr/>
      </cdr:nvSpPr>
      <cdr:spPr>
        <a:xfrm xmlns:a="http://schemas.openxmlformats.org/drawingml/2006/main">
          <a:off x="3047943" y="2053060"/>
          <a:ext cx="1143057" cy="711232"/>
        </a:xfrm>
        <a:prstGeom xmlns:a="http://schemas.openxmlformats.org/drawingml/2006/main" prst="ellipse">
          <a:avLst/>
        </a:prstGeom>
        <a:solidFill xmlns:a="http://schemas.openxmlformats.org/drawingml/2006/main">
          <a:schemeClr val="bg2">
            <a:lumMod val="90000"/>
            <a:alpha val="25000"/>
          </a:schemeClr>
        </a:solidFill>
        <a:ln xmlns:a="http://schemas.openxmlformats.org/drawingml/2006/main" w="25400">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b="1" dirty="0">
            <a:solidFill>
              <a:schemeClr val="bg1"/>
            </a:solidFill>
          </a:endParaRPr>
        </a:p>
      </cdr:txBody>
    </cdr:sp>
  </cdr:relSizeAnchor>
  <cdr:relSizeAnchor xmlns:cdr="http://schemas.openxmlformats.org/drawingml/2006/chartDrawing">
    <cdr:from>
      <cdr:x>0.5102</cdr:x>
      <cdr:y>0.40928</cdr:y>
    </cdr:from>
    <cdr:to>
      <cdr:x>0.62817</cdr:x>
      <cdr:y>0.51652</cdr:y>
    </cdr:to>
    <cdr:sp macro="" textlink="">
      <cdr:nvSpPr>
        <cdr:cNvPr id="3" name="Oval 2">
          <a:extLst xmlns:a="http://schemas.openxmlformats.org/drawingml/2006/main">
            <a:ext uri="{FF2B5EF4-FFF2-40B4-BE49-F238E27FC236}">
              <a16:creationId xmlns:a16="http://schemas.microsoft.com/office/drawing/2014/main" id="{2A6D7829-D2D8-5040-8883-C5B94D3A783C}"/>
            </a:ext>
          </a:extLst>
        </cdr:cNvPr>
        <cdr:cNvSpPr/>
      </cdr:nvSpPr>
      <cdr:spPr>
        <a:xfrm xmlns:a="http://schemas.openxmlformats.org/drawingml/2006/main">
          <a:off x="4393166" y="2661280"/>
          <a:ext cx="1015738" cy="697319"/>
        </a:xfrm>
        <a:prstGeom xmlns:a="http://schemas.openxmlformats.org/drawingml/2006/main" prst="ellipse">
          <a:avLst/>
        </a:prstGeom>
        <a:solidFill xmlns:a="http://schemas.openxmlformats.org/drawingml/2006/main">
          <a:schemeClr val="bg2">
            <a:lumMod val="90000"/>
            <a:alpha val="25000"/>
          </a:schemeClr>
        </a:solidFill>
        <a:ln xmlns:a="http://schemas.openxmlformats.org/drawingml/2006/main" w="25400">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0.44307</cdr:x>
      <cdr:y>0.52742</cdr:y>
    </cdr:from>
    <cdr:to>
      <cdr:x>0.58442</cdr:x>
      <cdr:y>0.6161</cdr:y>
    </cdr:to>
    <cdr:sp macro="" textlink="">
      <cdr:nvSpPr>
        <cdr:cNvPr id="4" name="Oval 3">
          <a:extLst xmlns:a="http://schemas.openxmlformats.org/drawingml/2006/main">
            <a:ext uri="{FF2B5EF4-FFF2-40B4-BE49-F238E27FC236}">
              <a16:creationId xmlns:a16="http://schemas.microsoft.com/office/drawing/2014/main" id="{35DB8A04-35B0-D94D-BE04-17A31D90586B}"/>
            </a:ext>
          </a:extLst>
        </cdr:cNvPr>
        <cdr:cNvSpPr/>
      </cdr:nvSpPr>
      <cdr:spPr>
        <a:xfrm xmlns:a="http://schemas.openxmlformats.org/drawingml/2006/main">
          <a:off x="3815123" y="3429496"/>
          <a:ext cx="1217060" cy="576613"/>
        </a:xfrm>
        <a:prstGeom xmlns:a="http://schemas.openxmlformats.org/drawingml/2006/main" prst="ellipse">
          <a:avLst/>
        </a:prstGeom>
        <a:solidFill xmlns:a="http://schemas.openxmlformats.org/drawingml/2006/main">
          <a:schemeClr val="bg2">
            <a:lumMod val="90000"/>
            <a:alpha val="25000"/>
          </a:schemeClr>
        </a:solidFill>
        <a:ln xmlns:a="http://schemas.openxmlformats.org/drawingml/2006/main" w="25400">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C14AA-EBFC-B24C-A33D-1F4E3A262CC9}" type="datetimeFigureOut">
              <a:rPr lang="en-US" smtClean="0"/>
              <a:t>11/9/2020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5E4B4-8CD7-8E45-BE99-6FD6C9DC4775}" type="slidenum">
              <a:rPr lang="en-US" smtClean="0"/>
              <a:t>‹#›</a:t>
            </a:fld>
            <a:endParaRPr lang="en-US"/>
          </a:p>
        </p:txBody>
      </p:sp>
    </p:spTree>
    <p:extLst>
      <p:ext uri="{BB962C8B-B14F-4D97-AF65-F5344CB8AC3E}">
        <p14:creationId xmlns:p14="http://schemas.microsoft.com/office/powerpoint/2010/main" val="33474307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uidingtech.com/set-virtual-backgrounds-in-zoom/"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9A0192-AD51-4EDC-A536-621248A2B40D}" type="slidenum">
              <a:rPr lang="en-US" smtClean="0"/>
              <a:pPr/>
              <a:t>7</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a:t>The cases with the highest number of referrals have remained the same for the past 3 years</a:t>
            </a:r>
          </a:p>
          <a:p>
            <a:r>
              <a:rPr lang="en-PH" dirty="0"/>
              <a:t>2017: Hepatitis</a:t>
            </a:r>
            <a:r>
              <a:rPr lang="en-PH" baseline="0" dirty="0"/>
              <a:t> B, Condyloma and Syphilis, Septic abortion</a:t>
            </a:r>
          </a:p>
          <a:p>
            <a:r>
              <a:rPr lang="en-PH" baseline="0" dirty="0"/>
              <a:t>2018: Hepatitis B, Syphilis and Condyloma</a:t>
            </a:r>
          </a:p>
          <a:p>
            <a:r>
              <a:rPr lang="en-PH" baseline="0" dirty="0"/>
              <a:t>2019: Hepatitis B, Syphilis and Condyloma</a:t>
            </a:r>
          </a:p>
          <a:p>
            <a:endParaRPr lang="en-PH" dirty="0"/>
          </a:p>
          <a:p>
            <a:r>
              <a:rPr lang="en-PH" dirty="0"/>
              <a:t>Sexually transmitted infections remain to be the most common reasons for referral even in obstetric patients, and this may be reflective of the epidemiologic status of STIs in the country. The high number of referrals for both Hepatitis B and Syphilis infections may be attributed to the continued efforts of the WHO and DOH in promoting screening for sexually transmitted infections in pregnancy. These screening programs are very crucial in allowing for early diagnosis and prompt intervention for the prevention of mother-to-child transmission.</a:t>
            </a:r>
          </a:p>
          <a:p>
            <a:endParaRPr lang="en-PH" baseline="0" dirty="0"/>
          </a:p>
        </p:txBody>
      </p:sp>
    </p:spTree>
    <p:extLst>
      <p:ext uri="{BB962C8B-B14F-4D97-AF65-F5344CB8AC3E}">
        <p14:creationId xmlns:p14="http://schemas.microsoft.com/office/powerpoint/2010/main" val="1470481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mj-lt"/>
              </a:rPr>
              <a:t>Many of us are concerned about our background when we are on a video call. Thankfully, you can deal with that. </a:t>
            </a:r>
            <a:r>
              <a:rPr lang="en-US" sz="1200" b="0" i="0" u="none" strike="noStrike" dirty="0">
                <a:solidFill>
                  <a:srgbClr val="000000"/>
                </a:solidFill>
                <a:effectLst/>
                <a:latin typeface="+mj-lt"/>
                <a:hlinkClick r:id="rId3"/>
              </a:rPr>
              <a:t>Pick Zoom's virtual background</a:t>
            </a:r>
            <a:r>
              <a:rPr lang="en-US" sz="1200" b="0" i="0" dirty="0">
                <a:solidFill>
                  <a:srgbClr val="000000"/>
                </a:solidFill>
                <a:effectLst/>
                <a:latin typeface="+mj-lt"/>
              </a:rPr>
              <a:t> to make your video feed look distinct. </a:t>
            </a:r>
            <a:endParaRPr lang="en-PH" dirty="0"/>
          </a:p>
        </p:txBody>
      </p:sp>
      <p:sp>
        <p:nvSpPr>
          <p:cNvPr id="4" name="Slide Number Placeholder 3"/>
          <p:cNvSpPr>
            <a:spLocks noGrp="1"/>
          </p:cNvSpPr>
          <p:nvPr>
            <p:ph type="sldNum" sz="quarter" idx="5"/>
          </p:nvPr>
        </p:nvSpPr>
        <p:spPr/>
        <p:txBody>
          <a:bodyPr/>
          <a:lstStyle/>
          <a:p>
            <a:fld id="{EFB5E4B4-8CD7-8E45-BE99-6FD6C9DC4775}" type="slidenum">
              <a:rPr lang="en-US" smtClean="0"/>
              <a:t>67</a:t>
            </a:fld>
            <a:endParaRPr lang="en-US"/>
          </a:p>
        </p:txBody>
      </p:sp>
    </p:spTree>
    <p:extLst>
      <p:ext uri="{BB962C8B-B14F-4D97-AF65-F5344CB8AC3E}">
        <p14:creationId xmlns:p14="http://schemas.microsoft.com/office/powerpoint/2010/main" val="196184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local study done in 2010-2011 among women with uncomplicated</a:t>
            </a:r>
            <a:r>
              <a:rPr lang="en-US" baseline="0" dirty="0"/>
              <a:t> UTI, the most common pathogen is still E coli followed by </a:t>
            </a:r>
            <a:r>
              <a:rPr lang="en-US" i="1" baseline="0" dirty="0"/>
              <a:t>Staph </a:t>
            </a:r>
            <a:r>
              <a:rPr lang="en-US" i="1" baseline="0" dirty="0" err="1"/>
              <a:t>saprophyticus</a:t>
            </a:r>
            <a:endParaRPr lang="en-US" i="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Staphylococcus </a:t>
            </a:r>
            <a:r>
              <a:rPr lang="en-US" b="1" dirty="0" err="1"/>
              <a:t>saprophyticus</a:t>
            </a:r>
            <a:r>
              <a:rPr lang="en-US" b="1" dirty="0"/>
              <a:t> is a coagulase-negative and a leading cause of cystitis </a:t>
            </a:r>
            <a:r>
              <a:rPr lang="en-US" dirty="0"/>
              <a:t>in young women</a:t>
            </a:r>
            <a:r>
              <a:rPr lang="en-US" baseline="0" dirty="0"/>
              <a:t> and it </a:t>
            </a:r>
            <a:r>
              <a:rPr lang="en-US" dirty="0"/>
              <a:t>shares many clinical features of urinary tract infection caused by Escherichia coli, but differs in pathogenesis, seasonal variation, and geographic distribution</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 </a:t>
            </a:r>
            <a:r>
              <a:rPr lang="en-US" b="1" dirty="0" err="1"/>
              <a:t>saprophyticus</a:t>
            </a:r>
            <a:r>
              <a:rPr lang="en-US" b="1" dirty="0"/>
              <a:t>. It</a:t>
            </a:r>
            <a:r>
              <a:rPr lang="en-US" b="1" baseline="0" dirty="0"/>
              <a:t> is </a:t>
            </a:r>
            <a:r>
              <a:rPr lang="en-US" b="1" dirty="0"/>
              <a:t>Urease-producing and has been associated with renal and ureteral stones.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 Rectal, vaginal, and urethral colonization of S. </a:t>
            </a:r>
            <a:r>
              <a:rPr lang="en-US" b="1" dirty="0" err="1"/>
              <a:t>saprophyticus</a:t>
            </a:r>
            <a:r>
              <a:rPr lang="en-US" b="1" dirty="0"/>
              <a:t> was associated with UTI caused by this organism.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i="1" dirty="0"/>
          </a:p>
        </p:txBody>
      </p:sp>
      <p:sp>
        <p:nvSpPr>
          <p:cNvPr id="4" name="Slide Number Placeholder 3"/>
          <p:cNvSpPr>
            <a:spLocks noGrp="1"/>
          </p:cNvSpPr>
          <p:nvPr>
            <p:ph type="sldNum" sz="quarter" idx="10"/>
          </p:nvPr>
        </p:nvSpPr>
        <p:spPr/>
        <p:txBody>
          <a:bodyPr/>
          <a:lstStyle/>
          <a:p>
            <a:fld id="{7AB0ECCB-C7B6-2143-921B-CE71856FD4EE}" type="slidenum">
              <a:rPr lang="en-US" smtClean="0"/>
              <a:t>25</a:t>
            </a:fld>
            <a:endParaRPr lang="en-US"/>
          </a:p>
        </p:txBody>
      </p:sp>
    </p:spTree>
    <p:extLst>
      <p:ext uri="{BB962C8B-B14F-4D97-AF65-F5344CB8AC3E}">
        <p14:creationId xmlns:p14="http://schemas.microsoft.com/office/powerpoint/2010/main" val="2459201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local study done in 2010-2011 among women with uncomplicated</a:t>
            </a:r>
            <a:r>
              <a:rPr lang="en-US" baseline="0" dirty="0"/>
              <a:t> UTI, the most common pathogen is still E coli followed by </a:t>
            </a:r>
            <a:r>
              <a:rPr lang="en-US" i="1" baseline="0" dirty="0"/>
              <a:t>Staph </a:t>
            </a:r>
            <a:r>
              <a:rPr lang="en-US" i="1" baseline="0" dirty="0" err="1"/>
              <a:t>saprophyticus</a:t>
            </a:r>
            <a:endParaRPr lang="en-US" i="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Staphylococcus </a:t>
            </a:r>
            <a:r>
              <a:rPr lang="en-US" b="1" dirty="0" err="1"/>
              <a:t>saprophyticus</a:t>
            </a:r>
            <a:r>
              <a:rPr lang="en-US" b="1" dirty="0"/>
              <a:t> is a coagulase-negative and a leading cause of cystitis </a:t>
            </a:r>
            <a:r>
              <a:rPr lang="en-US" dirty="0"/>
              <a:t>in young women</a:t>
            </a:r>
            <a:r>
              <a:rPr lang="en-US" baseline="0" dirty="0"/>
              <a:t> and it </a:t>
            </a:r>
            <a:r>
              <a:rPr lang="en-US" dirty="0"/>
              <a:t>shares many clinical features of urinary tract infection caused by Escherichia coli, but differs in pathogenesis, seasonal variation, and geographic distribution</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 </a:t>
            </a:r>
            <a:r>
              <a:rPr lang="en-US" b="1" dirty="0" err="1"/>
              <a:t>saprophyticus</a:t>
            </a:r>
            <a:r>
              <a:rPr lang="en-US" b="1" dirty="0"/>
              <a:t>. It</a:t>
            </a:r>
            <a:r>
              <a:rPr lang="en-US" b="1" baseline="0" dirty="0"/>
              <a:t> is </a:t>
            </a:r>
            <a:r>
              <a:rPr lang="en-US" b="1" dirty="0"/>
              <a:t>Urease-producing and has been associated with renal and ureteral stones.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 Rectal, vaginal, and urethral colonization of S. </a:t>
            </a:r>
            <a:r>
              <a:rPr lang="en-US" b="1" dirty="0" err="1"/>
              <a:t>saprophyticus</a:t>
            </a:r>
            <a:r>
              <a:rPr lang="en-US" b="1" dirty="0"/>
              <a:t> was associated with UTI caused by this organism.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i="1" dirty="0"/>
          </a:p>
        </p:txBody>
      </p:sp>
      <p:sp>
        <p:nvSpPr>
          <p:cNvPr id="4" name="Slide Number Placeholder 3"/>
          <p:cNvSpPr>
            <a:spLocks noGrp="1"/>
          </p:cNvSpPr>
          <p:nvPr>
            <p:ph type="sldNum" sz="quarter" idx="10"/>
          </p:nvPr>
        </p:nvSpPr>
        <p:spPr/>
        <p:txBody>
          <a:bodyPr/>
          <a:lstStyle/>
          <a:p>
            <a:fld id="{7AB0ECCB-C7B6-2143-921B-CE71856FD4EE}" type="slidenum">
              <a:rPr lang="en-US" smtClean="0"/>
              <a:t>26</a:t>
            </a:fld>
            <a:endParaRPr lang="en-US"/>
          </a:p>
        </p:txBody>
      </p:sp>
    </p:spTree>
    <p:extLst>
      <p:ext uri="{BB962C8B-B14F-4D97-AF65-F5344CB8AC3E}">
        <p14:creationId xmlns:p14="http://schemas.microsoft.com/office/powerpoint/2010/main" val="169630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local study done in 2010-2011 among women with uncomplicated</a:t>
            </a:r>
            <a:r>
              <a:rPr lang="en-US" baseline="0" dirty="0"/>
              <a:t> UTI, the most common pathogen is still E coli followed by </a:t>
            </a:r>
            <a:r>
              <a:rPr lang="en-US" i="1" baseline="0" dirty="0"/>
              <a:t>Staph </a:t>
            </a:r>
            <a:r>
              <a:rPr lang="en-US" i="1" baseline="0" dirty="0" err="1"/>
              <a:t>saprophyticus</a:t>
            </a:r>
            <a:endParaRPr lang="en-US" i="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Staphylococcus </a:t>
            </a:r>
            <a:r>
              <a:rPr lang="en-US" b="1" dirty="0" err="1"/>
              <a:t>saprophyticus</a:t>
            </a:r>
            <a:r>
              <a:rPr lang="en-US" b="1" dirty="0"/>
              <a:t> is a coagulase-negative and a leading cause of cystitis </a:t>
            </a:r>
            <a:r>
              <a:rPr lang="en-US" dirty="0"/>
              <a:t>in young women</a:t>
            </a:r>
            <a:r>
              <a:rPr lang="en-US" baseline="0" dirty="0"/>
              <a:t> and it </a:t>
            </a:r>
            <a:r>
              <a:rPr lang="en-US" dirty="0"/>
              <a:t>shares many clinical features of urinary tract infection caused by Escherichia coli, but differs in pathogenesis, seasonal variation, and geographic distribution</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 </a:t>
            </a:r>
            <a:r>
              <a:rPr lang="en-US" b="1" dirty="0" err="1"/>
              <a:t>saprophyticus</a:t>
            </a:r>
            <a:r>
              <a:rPr lang="en-US" b="1" dirty="0"/>
              <a:t>. It</a:t>
            </a:r>
            <a:r>
              <a:rPr lang="en-US" b="1" baseline="0" dirty="0"/>
              <a:t> is </a:t>
            </a:r>
            <a:r>
              <a:rPr lang="en-US" b="1" dirty="0"/>
              <a:t>Urease-producing and has been associated with renal and ureteral stones.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 Rectal, vaginal, and urethral colonization of S. </a:t>
            </a:r>
            <a:r>
              <a:rPr lang="en-US" b="1" dirty="0" err="1"/>
              <a:t>saprophyticus</a:t>
            </a:r>
            <a:r>
              <a:rPr lang="en-US" b="1" dirty="0"/>
              <a:t> was associated with UTI caused by this organism.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i="1" dirty="0"/>
          </a:p>
        </p:txBody>
      </p:sp>
      <p:sp>
        <p:nvSpPr>
          <p:cNvPr id="4" name="Slide Number Placeholder 3"/>
          <p:cNvSpPr>
            <a:spLocks noGrp="1"/>
          </p:cNvSpPr>
          <p:nvPr>
            <p:ph type="sldNum" sz="quarter" idx="10"/>
          </p:nvPr>
        </p:nvSpPr>
        <p:spPr/>
        <p:txBody>
          <a:bodyPr/>
          <a:lstStyle/>
          <a:p>
            <a:fld id="{7AB0ECCB-C7B6-2143-921B-CE71856FD4EE}" type="slidenum">
              <a:rPr lang="en-US" smtClean="0"/>
              <a:t>27</a:t>
            </a:fld>
            <a:endParaRPr lang="en-US"/>
          </a:p>
        </p:txBody>
      </p:sp>
    </p:spTree>
    <p:extLst>
      <p:ext uri="{BB962C8B-B14F-4D97-AF65-F5344CB8AC3E}">
        <p14:creationId xmlns:p14="http://schemas.microsoft.com/office/powerpoint/2010/main" val="396421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pPr lvl="0"/>
            <a:endParaRPr/>
          </a:p>
        </p:txBody>
      </p:sp>
      <p:sp>
        <p:nvSpPr>
          <p:cNvPr id="333" name="Shape 33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lang="en-US" sz="1200" dirty="0"/>
          </a:p>
          <a:p>
            <a:pPr lvl="0">
              <a:defRPr sz="1800"/>
            </a:pPr>
            <a:endParaRPr lang="en-US" sz="1200" dirty="0"/>
          </a:p>
          <a:p>
            <a:pPr lvl="0">
              <a:defRPr sz="1800"/>
            </a:pPr>
            <a:r>
              <a:rPr sz="1200" dirty="0"/>
              <a:t>Clotrimazole tablets already deleted in latest CDC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pPr lvl="0"/>
            <a:endParaRPr/>
          </a:p>
        </p:txBody>
      </p:sp>
      <p:sp>
        <p:nvSpPr>
          <p:cNvPr id="333" name="Shape 33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lang="en-US" sz="1200" dirty="0"/>
          </a:p>
          <a:p>
            <a:pPr lvl="0">
              <a:defRPr sz="1800"/>
            </a:pPr>
            <a:endParaRPr lang="en-US" sz="1200" dirty="0"/>
          </a:p>
          <a:p>
            <a:pPr lvl="0">
              <a:defRPr sz="1800"/>
            </a:pPr>
            <a:r>
              <a:rPr sz="1200" dirty="0"/>
              <a:t>Clotrimazole tablets already deleted in latest CDC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 Creative Commons (CC) license is one of several public copyright licenses that enable the free distribution of an otherwise copyrighted "work". A CC license is used when an author wants to give other people the right to share, use, and build upon a work that they (the author) have created.</a:t>
            </a:r>
          </a:p>
          <a:p>
            <a:endParaRPr lang="en-US" dirty="0"/>
          </a:p>
        </p:txBody>
      </p:sp>
      <p:sp>
        <p:nvSpPr>
          <p:cNvPr id="4" name="Slide Number Placeholder 3"/>
          <p:cNvSpPr>
            <a:spLocks noGrp="1"/>
          </p:cNvSpPr>
          <p:nvPr>
            <p:ph type="sldNum" sz="quarter" idx="10"/>
          </p:nvPr>
        </p:nvSpPr>
        <p:spPr/>
        <p:txBody>
          <a:bodyPr/>
          <a:lstStyle/>
          <a:p>
            <a:fld id="{EFB5E4B4-8CD7-8E45-BE99-6FD6C9DC4775}" type="slidenum">
              <a:rPr lang="en-US" smtClean="0"/>
              <a:t>47</a:t>
            </a:fld>
            <a:endParaRPr lang="en-US"/>
          </a:p>
        </p:txBody>
      </p:sp>
    </p:spTree>
    <p:extLst>
      <p:ext uri="{BB962C8B-B14F-4D97-AF65-F5344CB8AC3E}">
        <p14:creationId xmlns:p14="http://schemas.microsoft.com/office/powerpoint/2010/main" val="3462527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PH" dirty="0"/>
              <a:t>Slight increase</a:t>
            </a:r>
            <a:r>
              <a:rPr lang="en-PH" baseline="0" dirty="0"/>
              <a:t> in the inpatient referrals, reflective of the increasing number of department admissions.</a:t>
            </a:r>
          </a:p>
          <a:p>
            <a:pPr lvl="0">
              <a:spcBef>
                <a:spcPts val="0"/>
              </a:spcBef>
              <a:buNone/>
            </a:pPr>
            <a:r>
              <a:rPr lang="en-PH" baseline="0" dirty="0"/>
              <a:t>And a 34% increase in the outpatient referrals, highest in the last 5 years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5F4AF174-4B40-4C53-8F72-18ACF86D2314}" type="slidenum">
              <a:rPr lang="en-US" smtClean="0"/>
              <a:t>56</a:t>
            </a:fld>
            <a:endParaRPr lang="en-US"/>
          </a:p>
        </p:txBody>
      </p:sp>
    </p:spTree>
    <p:extLst>
      <p:ext uri="{BB962C8B-B14F-4D97-AF65-F5344CB8AC3E}">
        <p14:creationId xmlns:p14="http://schemas.microsoft.com/office/powerpoint/2010/main" val="660339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4F6F9B-F7D3-4044-BFB3-B02B0DF614E7}"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99137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4F6F9B-F7D3-4044-BFB3-B02B0DF614E7}"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309319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4F6F9B-F7D3-4044-BFB3-B02B0DF614E7}"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61672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4F6F9B-F7D3-4044-BFB3-B02B0DF614E7}"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352572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4F6F9B-F7D3-4044-BFB3-B02B0DF614E7}"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78205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4F6F9B-F7D3-4044-BFB3-B02B0DF614E7}"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91988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4F6F9B-F7D3-4044-BFB3-B02B0DF614E7}"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95361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4F6F9B-F7D3-4044-BFB3-B02B0DF614E7}"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206296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F6F9B-F7D3-4044-BFB3-B02B0DF614E7}" type="datetimeFigureOut">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3251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4F6F9B-F7D3-4044-BFB3-B02B0DF614E7}"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43612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4F6F9B-F7D3-4044-BFB3-B02B0DF614E7}"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72836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F6F9B-F7D3-4044-BFB3-B02B0DF614E7}" type="datetimeFigureOut">
              <a:rPr lang="en-US" smtClean="0"/>
              <a:t>11/9/2020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E5190-A78E-5541-B111-B6F8401CC05D}" type="slidenum">
              <a:rPr lang="en-US" smtClean="0"/>
              <a:t>‹#›</a:t>
            </a:fld>
            <a:endParaRPr lang="en-US"/>
          </a:p>
        </p:txBody>
      </p:sp>
    </p:spTree>
    <p:extLst>
      <p:ext uri="{BB962C8B-B14F-4D97-AF65-F5344CB8AC3E}">
        <p14:creationId xmlns:p14="http://schemas.microsoft.com/office/powerpoint/2010/main" val="2016092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presentations.catalysis.nl/presentations/presentation.php"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Oral and Visual </a:t>
            </a:r>
            <a:r>
              <a:rPr lang="en-US" dirty="0"/>
              <a:t>Presentation: A Guide for the Medical Profession</a:t>
            </a:r>
          </a:p>
        </p:txBody>
      </p:sp>
      <p:sp>
        <p:nvSpPr>
          <p:cNvPr id="3" name="Subtitle 2"/>
          <p:cNvSpPr>
            <a:spLocks noGrp="1"/>
          </p:cNvSpPr>
          <p:nvPr>
            <p:ph type="subTitle" idx="1"/>
          </p:nvPr>
        </p:nvSpPr>
        <p:spPr/>
        <p:txBody>
          <a:bodyPr/>
          <a:lstStyle/>
          <a:p>
            <a:r>
              <a:rPr lang="en-US" dirty="0"/>
              <a:t>LU </a:t>
            </a:r>
            <a:r>
              <a:rPr lang="en-US"/>
              <a:t>VI  2020</a:t>
            </a:r>
            <a:endParaRPr lang="en-US" dirty="0"/>
          </a:p>
        </p:txBody>
      </p:sp>
    </p:spTree>
    <p:extLst>
      <p:ext uri="{BB962C8B-B14F-4D97-AF65-F5344CB8AC3E}">
        <p14:creationId xmlns:p14="http://schemas.microsoft.com/office/powerpoint/2010/main" val="13647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Visual Presentation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784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 you show?</a:t>
            </a:r>
          </a:p>
        </p:txBody>
      </p:sp>
      <p:sp>
        <p:nvSpPr>
          <p:cNvPr id="5" name="Content Placeholder 4"/>
          <p:cNvSpPr>
            <a:spLocks noGrp="1"/>
          </p:cNvSpPr>
          <p:nvPr>
            <p:ph idx="1"/>
          </p:nvPr>
        </p:nvSpPr>
        <p:spPr/>
        <p:txBody>
          <a:bodyPr>
            <a:normAutofit/>
          </a:bodyPr>
          <a:lstStyle/>
          <a:p>
            <a:r>
              <a:rPr lang="en-US" sz="3000" b="1" dirty="0"/>
              <a:t>Identify the data that can be presented visually.</a:t>
            </a:r>
          </a:p>
          <a:p>
            <a:pPr lvl="1"/>
            <a:r>
              <a:rPr lang="en-US" sz="3000" i="1" dirty="0"/>
              <a:t>What is important?</a:t>
            </a:r>
          </a:p>
          <a:p>
            <a:pPr lvl="1"/>
            <a:r>
              <a:rPr lang="en-US" sz="3000" i="1" dirty="0"/>
              <a:t>What needs to be emphasized?</a:t>
            </a:r>
          </a:p>
          <a:p>
            <a:pPr lvl="1"/>
            <a:r>
              <a:rPr lang="en-US" sz="3000" i="1" dirty="0"/>
              <a:t>What needs graphic representation?</a:t>
            </a:r>
          </a:p>
        </p:txBody>
      </p:sp>
    </p:spTree>
    <p:extLst>
      <p:ext uri="{BB962C8B-B14F-4D97-AF65-F5344CB8AC3E}">
        <p14:creationId xmlns:p14="http://schemas.microsoft.com/office/powerpoint/2010/main" val="77212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left)">
                                      <p:cBhvr>
                                        <p:cTn id="10" dur="500"/>
                                        <p:tgtEl>
                                          <p:spTgt spid="5">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left)">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 you show?</a:t>
            </a:r>
          </a:p>
        </p:txBody>
      </p:sp>
      <p:sp>
        <p:nvSpPr>
          <p:cNvPr id="5" name="Content Placeholder 4"/>
          <p:cNvSpPr>
            <a:spLocks noGrp="1"/>
          </p:cNvSpPr>
          <p:nvPr>
            <p:ph idx="1"/>
          </p:nvPr>
        </p:nvSpPr>
        <p:spPr/>
        <p:txBody>
          <a:bodyPr>
            <a:normAutofit fontScale="92500" lnSpcReduction="10000"/>
          </a:bodyPr>
          <a:lstStyle/>
          <a:p>
            <a:r>
              <a:rPr lang="en-US" sz="4300" b="1" dirty="0"/>
              <a:t>Identify the data that can be presented visually.</a:t>
            </a:r>
          </a:p>
          <a:p>
            <a:pPr marL="457200" lvl="1" indent="0">
              <a:buNone/>
            </a:pPr>
            <a:r>
              <a:rPr lang="en-US" dirty="0"/>
              <a:t>Research</a:t>
            </a:r>
          </a:p>
          <a:p>
            <a:pPr lvl="2"/>
            <a:r>
              <a:rPr lang="en-US" dirty="0"/>
              <a:t>Title of presentation and authors</a:t>
            </a:r>
            <a:endParaRPr lang="en-US" sz="2000" dirty="0"/>
          </a:p>
          <a:p>
            <a:pPr lvl="2"/>
            <a:r>
              <a:rPr lang="en-US" dirty="0"/>
              <a:t>Statement of the purpose or hypothesis</a:t>
            </a:r>
            <a:endParaRPr lang="en-US" sz="2000" dirty="0"/>
          </a:p>
          <a:p>
            <a:pPr lvl="2"/>
            <a:r>
              <a:rPr lang="en-US" dirty="0"/>
              <a:t>A list of the essential steps in the methods</a:t>
            </a:r>
            <a:endParaRPr lang="en-US" sz="2000" dirty="0"/>
          </a:p>
          <a:p>
            <a:pPr lvl="2"/>
            <a:r>
              <a:rPr lang="en-US" dirty="0"/>
              <a:t>Graphs, tables, and figures that show the major findings</a:t>
            </a:r>
            <a:endParaRPr lang="en-US" sz="2000" dirty="0"/>
          </a:p>
          <a:p>
            <a:pPr lvl="2"/>
            <a:r>
              <a:rPr lang="en-US" dirty="0"/>
              <a:t>Clinical photographs or diagrams that illustrate key points or help explain content</a:t>
            </a:r>
            <a:endParaRPr lang="en-US" sz="2000" dirty="0"/>
          </a:p>
          <a:p>
            <a:pPr lvl="2"/>
            <a:r>
              <a:rPr lang="en-US" dirty="0"/>
              <a:t>Summary of the conclusions</a:t>
            </a:r>
          </a:p>
        </p:txBody>
      </p:sp>
    </p:spTree>
    <p:extLst>
      <p:ext uri="{BB962C8B-B14F-4D97-AF65-F5344CB8AC3E}">
        <p14:creationId xmlns:p14="http://schemas.microsoft.com/office/powerpoint/2010/main" val="3633678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3100" y="114300"/>
            <a:ext cx="8051800" cy="6124754"/>
          </a:xfrm>
          <a:prstGeom prst="rect">
            <a:avLst/>
          </a:prstGeom>
        </p:spPr>
        <p:txBody>
          <a:bodyPr wrap="square">
            <a:spAutoFit/>
          </a:bodyPr>
          <a:lstStyle/>
          <a:p>
            <a:r>
              <a:rPr lang="en-US" sz="2800" dirty="0"/>
              <a:t>General Guidelines for Visual Presentations/Reports:</a:t>
            </a:r>
          </a:p>
          <a:p>
            <a:endParaRPr lang="en-US" sz="2800" dirty="0"/>
          </a:p>
          <a:p>
            <a:pPr marL="514350" indent="-514350">
              <a:buAutoNum type="arabicParenR"/>
            </a:pPr>
            <a:r>
              <a:rPr lang="en-US" sz="2800" dirty="0"/>
              <a:t>Include appropriate citations for important information per slide</a:t>
            </a:r>
          </a:p>
          <a:p>
            <a:pPr marL="514350" indent="-514350">
              <a:buAutoNum type="arabicParenR"/>
            </a:pPr>
            <a:r>
              <a:rPr lang="en-US" sz="2800" dirty="0"/>
              <a:t>Maximum of 8 lines/ bullets per slide</a:t>
            </a:r>
          </a:p>
          <a:p>
            <a:pPr marL="514350" indent="-514350">
              <a:buAutoNum type="arabicParenR"/>
            </a:pPr>
            <a:r>
              <a:rPr lang="en-US" sz="2800" dirty="0"/>
              <a:t>Use bullets/ numbered phrases NOT long statements </a:t>
            </a:r>
          </a:p>
          <a:p>
            <a:pPr marL="514350" indent="-514350">
              <a:buAutoNum type="arabicParenR"/>
            </a:pPr>
            <a:r>
              <a:rPr lang="en-US" sz="2800" dirty="0"/>
              <a:t>Re-type all tables</a:t>
            </a:r>
          </a:p>
          <a:p>
            <a:pPr marL="514350" indent="-514350">
              <a:buAutoNum type="arabicParenR"/>
            </a:pPr>
            <a:r>
              <a:rPr lang="en-US" sz="2800" dirty="0"/>
              <a:t>Use clear and easy-to-read fonts</a:t>
            </a:r>
          </a:p>
          <a:p>
            <a:pPr marL="514350" indent="-514350">
              <a:buAutoNum type="arabicParenR"/>
            </a:pPr>
            <a:r>
              <a:rPr lang="en-US" sz="2800" dirty="0"/>
              <a:t>Check presentation with the TV/LCD projector prior to reporting</a:t>
            </a:r>
          </a:p>
          <a:p>
            <a:pPr marL="514350" indent="-514350">
              <a:buAutoNum type="arabicParenR"/>
            </a:pPr>
            <a:r>
              <a:rPr lang="en-US" sz="2800" dirty="0"/>
              <a:t>PowerPoint/keynote presentations should be checked by a senior teacher at least two days before the presentation</a:t>
            </a:r>
          </a:p>
        </p:txBody>
      </p:sp>
    </p:spTree>
    <p:extLst>
      <p:ext uri="{BB962C8B-B14F-4D97-AF65-F5344CB8AC3E}">
        <p14:creationId xmlns:p14="http://schemas.microsoft.com/office/powerpoint/2010/main" val="170751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Include appropriate citations for important information per slide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999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br>
            <a:endParaRPr lang="en-US" sz="3200" dirty="0"/>
          </a:p>
        </p:txBody>
      </p:sp>
      <p:sp>
        <p:nvSpPr>
          <p:cNvPr id="3" name="Content Placeholder 2"/>
          <p:cNvSpPr>
            <a:spLocks noGrp="1"/>
          </p:cNvSpPr>
          <p:nvPr>
            <p:ph idx="1"/>
          </p:nvPr>
        </p:nvSpPr>
        <p:spPr>
          <a:xfrm>
            <a:off x="457200" y="635000"/>
            <a:ext cx="8229600" cy="4525963"/>
          </a:xfrm>
        </p:spPr>
        <p:txBody>
          <a:bodyPr/>
          <a:lstStyle/>
          <a:p>
            <a:r>
              <a:rPr lang="en-US" dirty="0"/>
              <a:t>How to cite references</a:t>
            </a:r>
          </a:p>
          <a:p>
            <a:pPr lvl="1"/>
            <a:endParaRPr lang="en-US" dirty="0"/>
          </a:p>
        </p:txBody>
      </p:sp>
      <p:sp>
        <p:nvSpPr>
          <p:cNvPr id="4" name="Rectangle 3"/>
          <p:cNvSpPr/>
          <p:nvPr/>
        </p:nvSpPr>
        <p:spPr>
          <a:xfrm>
            <a:off x="457200" y="1427074"/>
            <a:ext cx="8229600" cy="5016757"/>
          </a:xfrm>
          <a:prstGeom prst="rect">
            <a:avLst/>
          </a:prstGeom>
        </p:spPr>
        <p:txBody>
          <a:bodyPr wrap="square">
            <a:spAutoFit/>
          </a:bodyPr>
          <a:lstStyle/>
          <a:p>
            <a:pPr marL="342900" indent="-342900">
              <a:buAutoNum type="alphaLcParenBoth"/>
            </a:pPr>
            <a:r>
              <a:rPr lang="en-US" sz="3200" dirty="0"/>
              <a:t> Provide the references verbally</a:t>
            </a:r>
          </a:p>
          <a:p>
            <a:pPr marL="342900" indent="-342900">
              <a:buAutoNum type="alphaLcParenBoth"/>
            </a:pPr>
            <a:endParaRPr lang="en-US" sz="3200" dirty="0"/>
          </a:p>
          <a:p>
            <a:pPr marL="342900" indent="-342900">
              <a:buAutoNum type="alphaLcParenBoth"/>
            </a:pPr>
            <a:r>
              <a:rPr lang="en-US" sz="3200" dirty="0"/>
              <a:t> Provide a reference list slide at the end of your presentation with corresponding in-text citations</a:t>
            </a:r>
          </a:p>
          <a:p>
            <a:pPr marL="342900" indent="-342900">
              <a:buAutoNum type="alphaLcParenBoth"/>
            </a:pPr>
            <a:endParaRPr lang="en-US" sz="3200" dirty="0"/>
          </a:p>
          <a:p>
            <a:pPr marL="342900" indent="-342900">
              <a:buAutoNum type="alphaLcParenBoth"/>
            </a:pPr>
            <a:r>
              <a:rPr lang="en-US" sz="3200" dirty="0"/>
              <a:t> Make a reference per slide</a:t>
            </a:r>
          </a:p>
          <a:p>
            <a:endParaRPr lang="en-US" sz="3200" dirty="0"/>
          </a:p>
          <a:p>
            <a:pPr marL="342900" indent="-342900">
              <a:buAutoNum type="alphaLcParenBoth"/>
            </a:pPr>
            <a:r>
              <a:rPr lang="en-US" sz="3200" dirty="0"/>
              <a:t> Combine these</a:t>
            </a:r>
          </a:p>
          <a:p>
            <a:pPr marL="342900" indent="-342900">
              <a:buAutoNum type="alphaLcParenBoth"/>
            </a:pPr>
            <a:endParaRPr lang="en-US" sz="3200" dirty="0"/>
          </a:p>
        </p:txBody>
      </p:sp>
    </p:spTree>
    <p:extLst>
      <p:ext uri="{BB962C8B-B14F-4D97-AF65-F5344CB8AC3E}">
        <p14:creationId xmlns:p14="http://schemas.microsoft.com/office/powerpoint/2010/main" val="359373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7300"/>
            <a:ext cx="8229600" cy="4525963"/>
          </a:xfrm>
        </p:spPr>
        <p:txBody>
          <a:bodyPr/>
          <a:lstStyle/>
          <a:p>
            <a:pPr marL="0" indent="0">
              <a:buNone/>
            </a:pPr>
            <a:r>
              <a:rPr lang="en-US" dirty="0"/>
              <a:t>		How to cite references</a:t>
            </a:r>
          </a:p>
          <a:p>
            <a:pPr lvl="1"/>
            <a:endParaRPr lang="en-US" dirty="0"/>
          </a:p>
        </p:txBody>
      </p:sp>
      <p:sp>
        <p:nvSpPr>
          <p:cNvPr id="5" name="Rectangle 4"/>
          <p:cNvSpPr/>
          <p:nvPr/>
        </p:nvSpPr>
        <p:spPr>
          <a:xfrm>
            <a:off x="1079500" y="2239139"/>
            <a:ext cx="7061200" cy="3416320"/>
          </a:xfrm>
          <a:prstGeom prst="rect">
            <a:avLst/>
          </a:prstGeom>
        </p:spPr>
        <p:txBody>
          <a:bodyPr wrap="square">
            <a:spAutoFit/>
          </a:bodyPr>
          <a:lstStyle/>
          <a:p>
            <a:pPr marL="342900" indent="-342900">
              <a:buFont typeface="+mj-lt"/>
              <a:buAutoNum type="arabicPeriod"/>
            </a:pPr>
            <a:r>
              <a:rPr lang="en-US" sz="2400" dirty="0"/>
              <a:t>You can cite references within the text of your presentation slide using the same American Psychological Association (APA) format for in-text citations (Author, Date) as in a written essay</a:t>
            </a:r>
          </a:p>
          <a:p>
            <a:pPr marL="342900" indent="-342900">
              <a:buFont typeface="+mj-lt"/>
              <a:buAutoNum type="arabicPeriod"/>
            </a:pPr>
            <a:r>
              <a:rPr lang="en-US" sz="2400" dirty="0"/>
              <a:t>Remember to cite sources for direct quotations, paraphrased materials, and sources of facts (such as market share data in the example slide)</a:t>
            </a:r>
          </a:p>
          <a:p>
            <a:pPr marL="342900" indent="-342900">
              <a:buFont typeface="+mj-lt"/>
              <a:buAutoNum type="arabicPeriod"/>
            </a:pPr>
            <a:r>
              <a:rPr lang="en-US" sz="2400" dirty="0"/>
              <a:t>Your Reference List must include the sources cited on your presentation slides</a:t>
            </a:r>
          </a:p>
        </p:txBody>
      </p:sp>
    </p:spTree>
    <p:extLst>
      <p:ext uri="{BB962C8B-B14F-4D97-AF65-F5344CB8AC3E}">
        <p14:creationId xmlns:p14="http://schemas.microsoft.com/office/powerpoint/2010/main" val="344704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700" y="615940"/>
            <a:ext cx="7340600" cy="4154983"/>
          </a:xfrm>
          <a:prstGeom prst="rect">
            <a:avLst/>
          </a:prstGeom>
        </p:spPr>
        <p:txBody>
          <a:bodyPr wrap="square">
            <a:spAutoFit/>
          </a:bodyPr>
          <a:lstStyle/>
          <a:p>
            <a:r>
              <a:rPr lang="en-US" sz="2400" dirty="0"/>
              <a:t>Basic format to reference journal articles</a:t>
            </a:r>
          </a:p>
          <a:p>
            <a:r>
              <a:rPr lang="en-US" sz="2400" dirty="0"/>
              <a:t>The basics of a Reference List entry for a journal article:</a:t>
            </a:r>
          </a:p>
          <a:p>
            <a:endParaRPr lang="en-US" sz="2400" dirty="0"/>
          </a:p>
          <a:p>
            <a:r>
              <a:rPr lang="en-US" sz="2400" dirty="0"/>
              <a:t>Author or authors - The surname is followed by first initials</a:t>
            </a:r>
          </a:p>
          <a:p>
            <a:r>
              <a:rPr lang="en-US" sz="2400" dirty="0"/>
              <a:t>Year of publication of the article</a:t>
            </a:r>
          </a:p>
          <a:p>
            <a:r>
              <a:rPr lang="en-US" sz="2400" dirty="0"/>
              <a:t>Article title (in single inverted commas)</a:t>
            </a:r>
          </a:p>
          <a:p>
            <a:r>
              <a:rPr lang="en-US" sz="2400" dirty="0"/>
              <a:t>Journal title (in italics)</a:t>
            </a:r>
          </a:p>
          <a:p>
            <a:r>
              <a:rPr lang="en-US" sz="2400" dirty="0"/>
              <a:t>Volume of journal</a:t>
            </a:r>
          </a:p>
          <a:p>
            <a:r>
              <a:rPr lang="en-US" sz="2400" dirty="0"/>
              <a:t>Issue number of journal</a:t>
            </a:r>
          </a:p>
          <a:p>
            <a:r>
              <a:rPr lang="en-US" sz="2400" dirty="0"/>
              <a:t>Page range of article</a:t>
            </a:r>
          </a:p>
        </p:txBody>
      </p:sp>
      <p:sp>
        <p:nvSpPr>
          <p:cNvPr id="4" name="Rectangle 3"/>
          <p:cNvSpPr/>
          <p:nvPr/>
        </p:nvSpPr>
        <p:spPr>
          <a:xfrm>
            <a:off x="965200" y="4950936"/>
            <a:ext cx="7340600" cy="923330"/>
          </a:xfrm>
          <a:prstGeom prst="rect">
            <a:avLst/>
          </a:prstGeom>
          <a:solidFill>
            <a:srgbClr val="E6E0EC"/>
          </a:solidFill>
        </p:spPr>
        <p:txBody>
          <a:bodyPr wrap="square">
            <a:spAutoFit/>
          </a:bodyPr>
          <a:lstStyle/>
          <a:p>
            <a:r>
              <a:rPr lang="en-US" dirty="0"/>
              <a:t>Tran T. T. (2016). Hepatitis B in Pregnancy. </a:t>
            </a:r>
            <a:r>
              <a:rPr lang="en-US" i="1" dirty="0"/>
              <a:t>Clinical infectious diseases : an official publication of the Infectious Diseases Society of America</a:t>
            </a:r>
            <a:r>
              <a:rPr lang="en-US" dirty="0"/>
              <a:t>, 62 </a:t>
            </a:r>
            <a:r>
              <a:rPr lang="en-US" dirty="0" err="1"/>
              <a:t>Suppl</a:t>
            </a:r>
            <a:r>
              <a:rPr lang="en-US" dirty="0"/>
              <a:t> 4(</a:t>
            </a:r>
            <a:r>
              <a:rPr lang="en-US" dirty="0" err="1"/>
              <a:t>Suppl</a:t>
            </a:r>
            <a:r>
              <a:rPr lang="en-US" dirty="0"/>
              <a:t> 4), S314–S317. doi:10.1093/</a:t>
            </a:r>
            <a:r>
              <a:rPr lang="en-US" dirty="0" err="1"/>
              <a:t>cid</a:t>
            </a:r>
            <a:r>
              <a:rPr lang="en-US" dirty="0"/>
              <a:t>/ciw092</a:t>
            </a:r>
          </a:p>
        </p:txBody>
      </p:sp>
      <p:sp>
        <p:nvSpPr>
          <p:cNvPr id="5" name="Rectangle 4"/>
          <p:cNvSpPr/>
          <p:nvPr/>
        </p:nvSpPr>
        <p:spPr>
          <a:xfrm>
            <a:off x="965200" y="5942905"/>
            <a:ext cx="7340600" cy="646331"/>
          </a:xfrm>
          <a:prstGeom prst="rect">
            <a:avLst/>
          </a:prstGeom>
          <a:solidFill>
            <a:schemeClr val="accent3">
              <a:lumMod val="40000"/>
              <a:lumOff val="60000"/>
            </a:schemeClr>
          </a:solidFill>
        </p:spPr>
        <p:txBody>
          <a:bodyPr wrap="square">
            <a:spAutoFit/>
          </a:bodyPr>
          <a:lstStyle/>
          <a:p>
            <a:r>
              <a:rPr lang="en-US" dirty="0"/>
              <a:t>Tran TT. Hepatitis B in Pregnancy. </a:t>
            </a:r>
            <a:r>
              <a:rPr lang="en-US" i="1" dirty="0" err="1"/>
              <a:t>Clin</a:t>
            </a:r>
            <a:r>
              <a:rPr lang="en-US" i="1" dirty="0"/>
              <a:t> Infect Dis. </a:t>
            </a:r>
            <a:r>
              <a:rPr lang="en-US" dirty="0"/>
              <a:t>2016;62 </a:t>
            </a:r>
            <a:r>
              <a:rPr lang="en-US" dirty="0" err="1"/>
              <a:t>Suppl</a:t>
            </a:r>
            <a:r>
              <a:rPr lang="en-US" dirty="0"/>
              <a:t> 4(</a:t>
            </a:r>
            <a:r>
              <a:rPr lang="en-US" dirty="0" err="1"/>
              <a:t>Suppl</a:t>
            </a:r>
            <a:r>
              <a:rPr lang="en-US" dirty="0"/>
              <a:t> 4):S314–S317. doi:10.1093/</a:t>
            </a:r>
            <a:r>
              <a:rPr lang="en-US" dirty="0" err="1"/>
              <a:t>cid</a:t>
            </a:r>
            <a:r>
              <a:rPr lang="en-US" dirty="0"/>
              <a:t>/ciw092</a:t>
            </a:r>
          </a:p>
        </p:txBody>
      </p:sp>
    </p:spTree>
    <p:extLst>
      <p:ext uri="{BB962C8B-B14F-4D97-AF65-F5344CB8AC3E}">
        <p14:creationId xmlns:p14="http://schemas.microsoft.com/office/powerpoint/2010/main" val="309364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87348"/>
            <a:ext cx="2578100" cy="668338"/>
          </a:xfrm>
        </p:spPr>
        <p:txBody>
          <a:bodyPr>
            <a:normAutofit/>
          </a:bodyPr>
          <a:lstStyle/>
          <a:p>
            <a:r>
              <a:rPr lang="en-US" sz="2800" dirty="0"/>
              <a:t>In Text</a:t>
            </a:r>
          </a:p>
        </p:txBody>
      </p:sp>
      <p:sp>
        <p:nvSpPr>
          <p:cNvPr id="4" name="Rectangle 3"/>
          <p:cNvSpPr/>
          <p:nvPr/>
        </p:nvSpPr>
        <p:spPr>
          <a:xfrm>
            <a:off x="457200" y="1087040"/>
            <a:ext cx="7734300" cy="1015663"/>
          </a:xfrm>
          <a:prstGeom prst="rect">
            <a:avLst/>
          </a:prstGeom>
          <a:solidFill>
            <a:schemeClr val="accent4">
              <a:lumMod val="20000"/>
              <a:lumOff val="80000"/>
            </a:schemeClr>
          </a:solidFill>
        </p:spPr>
        <p:txBody>
          <a:bodyPr wrap="square">
            <a:spAutoFit/>
          </a:bodyPr>
          <a:lstStyle/>
          <a:p>
            <a:pPr marL="285750" indent="-285750">
              <a:buFont typeface="Arial"/>
              <a:buChar char="•"/>
            </a:pPr>
            <a:r>
              <a:rPr lang="en-US" sz="2000" dirty="0"/>
              <a:t>Risk for chronic infection after exposure varies from 90% in infants, to 50% in toddlers and young children, and 5% in adults (Edmunds WH, 1993) </a:t>
            </a:r>
          </a:p>
        </p:txBody>
      </p:sp>
      <p:sp>
        <p:nvSpPr>
          <p:cNvPr id="5" name="Rectangle 4"/>
          <p:cNvSpPr/>
          <p:nvPr/>
        </p:nvSpPr>
        <p:spPr>
          <a:xfrm>
            <a:off x="457200" y="2221269"/>
            <a:ext cx="7734300" cy="1015663"/>
          </a:xfrm>
          <a:prstGeom prst="rect">
            <a:avLst/>
          </a:prstGeom>
          <a:solidFill>
            <a:schemeClr val="accent3">
              <a:lumMod val="20000"/>
              <a:lumOff val="80000"/>
            </a:schemeClr>
          </a:solidFill>
        </p:spPr>
        <p:txBody>
          <a:bodyPr wrap="square">
            <a:spAutoFit/>
          </a:bodyPr>
          <a:lstStyle/>
          <a:p>
            <a:pPr marL="285750" indent="-285750">
              <a:buFont typeface="Arial"/>
              <a:buChar char="•"/>
            </a:pPr>
            <a:r>
              <a:rPr lang="en-US" sz="2000" dirty="0"/>
              <a:t>Recent review of published literature from 1975 to 2011: active-passive </a:t>
            </a:r>
            <a:r>
              <a:rPr lang="en-US" sz="2000" dirty="0" err="1"/>
              <a:t>immunoprophylaxis</a:t>
            </a:r>
            <a:r>
              <a:rPr lang="en-US" sz="2000" dirty="0"/>
              <a:t> fails to prevent HBV transmission in 8%–30% of children born to highly </a:t>
            </a:r>
            <a:r>
              <a:rPr lang="en-US" sz="2000" dirty="0" err="1"/>
              <a:t>viremic</a:t>
            </a:r>
            <a:r>
              <a:rPr lang="en-US" sz="2000" dirty="0"/>
              <a:t> mothers (Pan CQ et al., 2012)</a:t>
            </a:r>
          </a:p>
        </p:txBody>
      </p:sp>
      <p:sp>
        <p:nvSpPr>
          <p:cNvPr id="6" name="Rectangle 5"/>
          <p:cNvSpPr/>
          <p:nvPr/>
        </p:nvSpPr>
        <p:spPr>
          <a:xfrm>
            <a:off x="457200" y="3934579"/>
            <a:ext cx="7734300" cy="2246769"/>
          </a:xfrm>
          <a:prstGeom prst="rect">
            <a:avLst/>
          </a:prstGeom>
          <a:solidFill>
            <a:schemeClr val="bg2">
              <a:lumMod val="90000"/>
            </a:schemeClr>
          </a:solidFill>
        </p:spPr>
        <p:txBody>
          <a:bodyPr wrap="square">
            <a:spAutoFit/>
          </a:bodyPr>
          <a:lstStyle/>
          <a:p>
            <a:r>
              <a:rPr lang="en-US" sz="2000" dirty="0"/>
              <a:t>References</a:t>
            </a:r>
          </a:p>
          <a:p>
            <a:pPr marL="342900" indent="-342900">
              <a:buAutoNum type="arabicPeriod"/>
            </a:pPr>
            <a:r>
              <a:rPr lang="en-US" sz="2000" dirty="0"/>
              <a:t>Edmunds WJ, </a:t>
            </a:r>
            <a:r>
              <a:rPr lang="en-US" sz="2000" dirty="0" err="1"/>
              <a:t>Medly</a:t>
            </a:r>
            <a:r>
              <a:rPr lang="en-US" sz="2000" dirty="0"/>
              <a:t> GF, </a:t>
            </a:r>
            <a:r>
              <a:rPr lang="en-US" sz="2000" dirty="0" err="1"/>
              <a:t>Nokes</a:t>
            </a:r>
            <a:r>
              <a:rPr lang="en-US" sz="2000" dirty="0"/>
              <a:t> DJ et al. The influence of age on the development of the hepatitis B carrier state.</a:t>
            </a:r>
            <a:r>
              <a:rPr lang="en-US" sz="2000" i="1" dirty="0"/>
              <a:t> </a:t>
            </a:r>
            <a:r>
              <a:rPr lang="en-US" sz="2000" i="1" dirty="0" err="1"/>
              <a:t>Proc</a:t>
            </a:r>
            <a:r>
              <a:rPr lang="en-US" sz="2000" i="1" dirty="0"/>
              <a:t> R </a:t>
            </a:r>
            <a:r>
              <a:rPr lang="en-US" sz="2000" i="1" dirty="0" err="1"/>
              <a:t>Soc</a:t>
            </a:r>
            <a:r>
              <a:rPr lang="en-US" sz="2000" i="1" dirty="0"/>
              <a:t> </a:t>
            </a:r>
            <a:r>
              <a:rPr lang="en-US" sz="2000" i="1" dirty="0" err="1"/>
              <a:t>Biol</a:t>
            </a:r>
            <a:r>
              <a:rPr lang="en-US" sz="2000" i="1" dirty="0"/>
              <a:t> </a:t>
            </a:r>
            <a:r>
              <a:rPr lang="en-US" sz="2000" i="1" dirty="0" err="1"/>
              <a:t>Sci</a:t>
            </a:r>
            <a:r>
              <a:rPr lang="en-US" sz="2000" dirty="0"/>
              <a:t> 1993; 253:197–201. </a:t>
            </a:r>
          </a:p>
          <a:p>
            <a:pPr marL="342900" indent="-342900">
              <a:buAutoNum type="arabicPeriod"/>
            </a:pPr>
            <a:r>
              <a:rPr lang="en-US" sz="2000" dirty="0"/>
              <a:t>Pan CQ, </a:t>
            </a:r>
            <a:r>
              <a:rPr lang="en-US" sz="2000" dirty="0" err="1"/>
              <a:t>Duan</a:t>
            </a:r>
            <a:r>
              <a:rPr lang="en-US" sz="2000" dirty="0"/>
              <a:t> ZP, </a:t>
            </a:r>
            <a:r>
              <a:rPr lang="en-US" sz="2000" dirty="0" err="1"/>
              <a:t>Bhamidimarri</a:t>
            </a:r>
            <a:r>
              <a:rPr lang="en-US" sz="2000" dirty="0"/>
              <a:t> KR et al. An algorithm for risk assessment and intervention of mother to child transmission of hepatitis B virus.</a:t>
            </a:r>
            <a:r>
              <a:rPr lang="en-US" sz="2000" i="1" dirty="0"/>
              <a:t> </a:t>
            </a:r>
            <a:r>
              <a:rPr lang="en-US" sz="2000" i="1" dirty="0" err="1"/>
              <a:t>Clin</a:t>
            </a:r>
            <a:r>
              <a:rPr lang="en-US" sz="2000" i="1" dirty="0"/>
              <a:t> J </a:t>
            </a:r>
            <a:r>
              <a:rPr lang="en-US" sz="2000" i="1" dirty="0" err="1"/>
              <a:t>Gastroenterol</a:t>
            </a:r>
            <a:r>
              <a:rPr lang="en-US" sz="2000" i="1" dirty="0"/>
              <a:t> </a:t>
            </a:r>
            <a:r>
              <a:rPr lang="en-US" sz="2000" i="1" dirty="0" err="1"/>
              <a:t>Hepatol</a:t>
            </a:r>
            <a:r>
              <a:rPr lang="en-US" sz="2000" dirty="0"/>
              <a:t> 2012; 10:452–9. </a:t>
            </a:r>
          </a:p>
        </p:txBody>
      </p:sp>
      <p:sp>
        <p:nvSpPr>
          <p:cNvPr id="7" name="Title 1"/>
          <p:cNvSpPr txBox="1">
            <a:spLocks/>
          </p:cNvSpPr>
          <p:nvPr/>
        </p:nvSpPr>
        <p:spPr>
          <a:xfrm>
            <a:off x="812800" y="3236932"/>
            <a:ext cx="6896100" cy="6683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t>Reference slide at the end of the presentation</a:t>
            </a:r>
          </a:p>
        </p:txBody>
      </p:sp>
    </p:spTree>
    <p:extLst>
      <p:ext uri="{BB962C8B-B14F-4D97-AF65-F5344CB8AC3E}">
        <p14:creationId xmlns:p14="http://schemas.microsoft.com/office/powerpoint/2010/main" val="326937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of 8 lines/ bullets per slide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83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dirty="0"/>
              <a:t>When is an MD tasked to make a presentation?</a:t>
            </a:r>
          </a:p>
        </p:txBody>
      </p:sp>
      <p:sp>
        <p:nvSpPr>
          <p:cNvPr id="3" name="Content Placeholder 2"/>
          <p:cNvSpPr>
            <a:spLocks noGrp="1"/>
          </p:cNvSpPr>
          <p:nvPr>
            <p:ph idx="1"/>
          </p:nvPr>
        </p:nvSpPr>
        <p:spPr/>
        <p:txBody>
          <a:bodyPr>
            <a:normAutofit/>
          </a:bodyPr>
          <a:lstStyle/>
          <a:p>
            <a:pPr>
              <a:lnSpc>
                <a:spcPct val="150000"/>
              </a:lnSpc>
              <a:spcBef>
                <a:spcPts val="0"/>
              </a:spcBef>
            </a:pPr>
            <a:r>
              <a:rPr lang="en-US" sz="3600" dirty="0"/>
              <a:t>Imparting Research Results</a:t>
            </a:r>
          </a:p>
          <a:p>
            <a:pPr>
              <a:lnSpc>
                <a:spcPct val="150000"/>
              </a:lnSpc>
              <a:spcBef>
                <a:spcPts val="0"/>
              </a:spcBef>
            </a:pPr>
            <a:r>
              <a:rPr lang="en-US" sz="3600" dirty="0"/>
              <a:t>Reporting Clinical Cases</a:t>
            </a:r>
          </a:p>
          <a:p>
            <a:pPr>
              <a:lnSpc>
                <a:spcPct val="150000"/>
              </a:lnSpc>
              <a:spcBef>
                <a:spcPts val="0"/>
              </a:spcBef>
            </a:pPr>
            <a:r>
              <a:rPr lang="en-US" sz="3600" dirty="0"/>
              <a:t>Giving Lectures</a:t>
            </a:r>
          </a:p>
          <a:p>
            <a:pPr>
              <a:lnSpc>
                <a:spcPct val="150000"/>
              </a:lnSpc>
              <a:spcBef>
                <a:spcPts val="0"/>
              </a:spcBef>
              <a:buNone/>
            </a:pPr>
            <a:endParaRPr lang="en-US" sz="3600" dirty="0"/>
          </a:p>
          <a:p>
            <a:endParaRPr lang="en-US" sz="3600" dirty="0"/>
          </a:p>
          <a:p>
            <a:pPr>
              <a:buNone/>
            </a:pPr>
            <a:endParaRPr lang="en-US" sz="3600" dirty="0"/>
          </a:p>
        </p:txBody>
      </p:sp>
    </p:spTree>
    <p:extLst>
      <p:ext uri="{BB962C8B-B14F-4D97-AF65-F5344CB8AC3E}">
        <p14:creationId xmlns:p14="http://schemas.microsoft.com/office/powerpoint/2010/main" val="116620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1"/>
          <p:cNvSpPr>
            <a:spLocks noGrp="1"/>
          </p:cNvSpPr>
          <p:nvPr>
            <p:ph idx="1"/>
          </p:nvPr>
        </p:nvSpPr>
        <p:spPr>
          <a:xfrm>
            <a:off x="533400" y="1143001"/>
            <a:ext cx="8229600" cy="4525963"/>
          </a:xfrm>
        </p:spPr>
        <p:txBody>
          <a:bodyPr>
            <a:normAutofit/>
          </a:bodyPr>
          <a:lstStyle/>
          <a:p>
            <a:r>
              <a:rPr lang="en-US" dirty="0"/>
              <a:t>Usual studied dose is 3 g every other day, for 3 doses</a:t>
            </a:r>
          </a:p>
          <a:p>
            <a:r>
              <a:rPr lang="en-US" dirty="0"/>
              <a:t>Study by </a:t>
            </a:r>
            <a:r>
              <a:rPr lang="en-US" dirty="0" err="1"/>
              <a:t>Pullukcu</a:t>
            </a:r>
            <a:r>
              <a:rPr lang="en-US" dirty="0"/>
              <a:t> et al. (2007) against ESBL </a:t>
            </a:r>
            <a:r>
              <a:rPr lang="en-US" i="1" dirty="0"/>
              <a:t>E. coli</a:t>
            </a:r>
            <a:r>
              <a:rPr lang="en-US" dirty="0"/>
              <a:t> showed clinical cure rate of 94%</a:t>
            </a:r>
          </a:p>
          <a:p>
            <a:r>
              <a:rPr lang="en-US" dirty="0"/>
              <a:t>Study by Senol et al. (2010) for ESBL </a:t>
            </a:r>
            <a:r>
              <a:rPr lang="en-US" i="1" dirty="0"/>
              <a:t>E. coli </a:t>
            </a:r>
            <a:r>
              <a:rPr lang="en-US" dirty="0"/>
              <a:t>showed </a:t>
            </a:r>
            <a:r>
              <a:rPr lang="en-US" b="1" dirty="0"/>
              <a:t>non-inferiority</a:t>
            </a:r>
            <a:r>
              <a:rPr lang="en-US" dirty="0"/>
              <a:t> to 14 day course of either </a:t>
            </a:r>
            <a:r>
              <a:rPr lang="en-US" dirty="0" err="1"/>
              <a:t>meropenem</a:t>
            </a:r>
            <a:r>
              <a:rPr lang="en-US" dirty="0"/>
              <a:t> or </a:t>
            </a:r>
            <a:r>
              <a:rPr lang="en-US" dirty="0" err="1"/>
              <a:t>imipenem</a:t>
            </a:r>
            <a:r>
              <a:rPr lang="en-US" dirty="0"/>
              <a:t> (not randomized though)</a:t>
            </a:r>
          </a:p>
        </p:txBody>
      </p:sp>
      <p:sp>
        <p:nvSpPr>
          <p:cNvPr id="3" name="Title 2"/>
          <p:cNvSpPr>
            <a:spLocks noGrp="1"/>
          </p:cNvSpPr>
          <p:nvPr>
            <p:ph type="title"/>
          </p:nvPr>
        </p:nvSpPr>
        <p:spPr>
          <a:xfrm>
            <a:off x="457200" y="0"/>
            <a:ext cx="8229600" cy="1143000"/>
          </a:xfrm>
        </p:spPr>
        <p:txBody>
          <a:bodyPr/>
          <a:lstStyle/>
          <a:p>
            <a:pPr>
              <a:defRPr/>
            </a:pPr>
            <a:r>
              <a:rPr lang="en-US" dirty="0" err="1">
                <a:ea typeface="+mj-ea"/>
                <a:cs typeface="+mj-cs"/>
              </a:rPr>
              <a:t>Fosfomycin</a:t>
            </a:r>
            <a:r>
              <a:rPr lang="en-US" dirty="0">
                <a:ea typeface="+mj-ea"/>
                <a:cs typeface="+mj-cs"/>
              </a:rPr>
              <a:t> for ESBL UTI?</a:t>
            </a:r>
          </a:p>
        </p:txBody>
      </p:sp>
      <p:sp>
        <p:nvSpPr>
          <p:cNvPr id="66563" name="TextBox 8"/>
          <p:cNvSpPr txBox="1">
            <a:spLocks noChangeArrowheads="1"/>
          </p:cNvSpPr>
          <p:nvPr/>
        </p:nvSpPr>
        <p:spPr bwMode="auto">
          <a:xfrm>
            <a:off x="533400" y="5668964"/>
            <a:ext cx="7924800" cy="1107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t>Senol S, </a:t>
            </a:r>
            <a:r>
              <a:rPr lang="en-US" sz="1100" dirty="0" err="1"/>
              <a:t>Tasbakan</a:t>
            </a:r>
            <a:r>
              <a:rPr lang="en-US" sz="1100" dirty="0"/>
              <a:t> M, </a:t>
            </a:r>
            <a:r>
              <a:rPr lang="en-US" sz="1100" dirty="0" err="1"/>
              <a:t>Pullukcu</a:t>
            </a:r>
            <a:r>
              <a:rPr lang="en-US" sz="1100" dirty="0"/>
              <a:t> H, </a:t>
            </a:r>
            <a:r>
              <a:rPr lang="en-US" sz="1100" dirty="0" err="1"/>
              <a:t>Sipahi</a:t>
            </a:r>
            <a:r>
              <a:rPr lang="en-US" sz="1100" dirty="0"/>
              <a:t> OR, </a:t>
            </a:r>
            <a:r>
              <a:rPr lang="en-US" sz="1100" dirty="0" err="1"/>
              <a:t>Sipahi</a:t>
            </a:r>
            <a:r>
              <a:rPr lang="en-US" sz="1100" dirty="0"/>
              <a:t> H, </a:t>
            </a:r>
            <a:r>
              <a:rPr lang="en-US" sz="1100" dirty="0" err="1"/>
              <a:t>Yamazhan</a:t>
            </a:r>
            <a:r>
              <a:rPr lang="en-US" sz="1100" dirty="0"/>
              <a:t> T, </a:t>
            </a:r>
            <a:r>
              <a:rPr lang="en-US" sz="1100" dirty="0" err="1"/>
              <a:t>Arda</a:t>
            </a:r>
            <a:r>
              <a:rPr lang="en-US" sz="1100" dirty="0"/>
              <a:t> B, </a:t>
            </a:r>
            <a:r>
              <a:rPr lang="en-US" sz="1100" dirty="0" err="1"/>
              <a:t>Ulusoy</a:t>
            </a:r>
            <a:r>
              <a:rPr lang="en-US" sz="1100" dirty="0"/>
              <a:t> S. </a:t>
            </a:r>
            <a:r>
              <a:rPr lang="en-US" sz="1100" dirty="0" err="1"/>
              <a:t>Carbapenem</a:t>
            </a:r>
            <a:r>
              <a:rPr lang="en-US" sz="1100" dirty="0"/>
              <a:t> versus </a:t>
            </a:r>
            <a:r>
              <a:rPr lang="en-US" sz="1100" dirty="0" err="1"/>
              <a:t>fosfomycin</a:t>
            </a:r>
            <a:r>
              <a:rPr lang="en-US" sz="1100" dirty="0"/>
              <a:t> </a:t>
            </a:r>
            <a:r>
              <a:rPr lang="en-US" sz="1100" dirty="0" err="1"/>
              <a:t>tromethanol</a:t>
            </a:r>
            <a:r>
              <a:rPr lang="en-US" sz="1100" dirty="0"/>
              <a:t> in the treatment of extended-spectrum beta-lactamase-producing Escherichia coli-related complicated lower urinary tract infection. J </a:t>
            </a:r>
            <a:r>
              <a:rPr lang="en-US" sz="1100" dirty="0" err="1"/>
              <a:t>Chemother</a:t>
            </a:r>
            <a:r>
              <a:rPr lang="en-US" sz="1100" dirty="0"/>
              <a:t>. 2010 Oct;22(5):355-7. </a:t>
            </a:r>
          </a:p>
          <a:p>
            <a:pPr eaLnBrk="1" hangingPunct="1"/>
            <a:r>
              <a:rPr lang="en-US" sz="1100" dirty="0" err="1"/>
              <a:t>Pullukcu</a:t>
            </a:r>
            <a:r>
              <a:rPr lang="en-US" sz="1100" dirty="0"/>
              <a:t> H, </a:t>
            </a:r>
            <a:r>
              <a:rPr lang="en-US" sz="1100" dirty="0" err="1"/>
              <a:t>Tasbakan</a:t>
            </a:r>
            <a:r>
              <a:rPr lang="en-US" sz="1100" dirty="0"/>
              <a:t> M, </a:t>
            </a:r>
            <a:r>
              <a:rPr lang="en-US" sz="1100" dirty="0" err="1"/>
              <a:t>Sipahi</a:t>
            </a:r>
            <a:r>
              <a:rPr lang="en-US" sz="1100" dirty="0"/>
              <a:t> OR, </a:t>
            </a:r>
            <a:r>
              <a:rPr lang="en-US" sz="1100" dirty="0" err="1"/>
              <a:t>Yamazhan</a:t>
            </a:r>
            <a:r>
              <a:rPr lang="en-US" sz="1100" dirty="0"/>
              <a:t> T, </a:t>
            </a:r>
            <a:r>
              <a:rPr lang="en-US" sz="1100" dirty="0" err="1"/>
              <a:t>Aydemir</a:t>
            </a:r>
            <a:r>
              <a:rPr lang="en-US" sz="1100" dirty="0"/>
              <a:t> S, </a:t>
            </a:r>
            <a:r>
              <a:rPr lang="en-US" sz="1100" dirty="0" err="1"/>
              <a:t>Ulusoy</a:t>
            </a:r>
            <a:r>
              <a:rPr lang="en-US" sz="1100" dirty="0"/>
              <a:t> S. </a:t>
            </a:r>
            <a:r>
              <a:rPr lang="en-US" sz="1100" dirty="0" err="1"/>
              <a:t>Fosfomycin</a:t>
            </a:r>
            <a:r>
              <a:rPr lang="en-US" sz="1100" dirty="0"/>
              <a:t> in the treatment of extended spectrum beta-lactamase-producing Escherichia coli-related lower urinary tract infections. </a:t>
            </a:r>
            <a:r>
              <a:rPr lang="en-US" sz="1100" dirty="0" err="1"/>
              <a:t>Int</a:t>
            </a:r>
            <a:r>
              <a:rPr lang="en-US" sz="1100" dirty="0"/>
              <a:t> J </a:t>
            </a:r>
            <a:r>
              <a:rPr lang="en-US" sz="1100" dirty="0" err="1"/>
              <a:t>Antimicrob</a:t>
            </a:r>
            <a:r>
              <a:rPr lang="en-US" sz="1100" dirty="0"/>
              <a:t> Agents. 2007 Jan;29(1):62-5. </a:t>
            </a:r>
          </a:p>
        </p:txBody>
      </p:sp>
    </p:spTree>
    <p:extLst>
      <p:ext uri="{BB962C8B-B14F-4D97-AF65-F5344CB8AC3E}">
        <p14:creationId xmlns:p14="http://schemas.microsoft.com/office/powerpoint/2010/main" val="4018609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bullets/ numbered phrases NOT long statements </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293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idx="1"/>
          </p:nvPr>
        </p:nvSpPr>
        <p:spPr>
          <a:xfrm>
            <a:off x="736600" y="1574800"/>
            <a:ext cx="7696200" cy="4527550"/>
          </a:xfrm>
          <a:prstGeom prst="rect">
            <a:avLst/>
          </a:prstGeom>
          <a:noFill/>
          <a:ln>
            <a:solidFill>
              <a:srgbClr val="000000"/>
            </a:solidFill>
          </a:ln>
        </p:spPr>
        <p:txBody>
          <a:bodyPr/>
          <a:lstStyle/>
          <a:p>
            <a:pPr marL="548878" lvl="0" indent="-267890">
              <a:spcBef>
                <a:spcPts val="600"/>
              </a:spcBef>
              <a:buFont typeface="Wingdings"/>
              <a:buChar char="❑"/>
              <a:defRPr sz="1800">
                <a:solidFill>
                  <a:srgbClr val="000000"/>
                </a:solidFill>
              </a:defRPr>
            </a:pPr>
            <a:r>
              <a:rPr sz="2500" dirty="0">
                <a:solidFill>
                  <a:srgbClr val="4E3B30"/>
                </a:solidFill>
                <a:latin typeface="Arial"/>
                <a:ea typeface="Arial"/>
                <a:cs typeface="Arial"/>
                <a:sym typeface="Arial"/>
              </a:rPr>
              <a:t>  </a:t>
            </a:r>
            <a:r>
              <a:rPr sz="2500" dirty="0">
                <a:solidFill>
                  <a:srgbClr val="4E3B30"/>
                </a:solidFill>
                <a:latin typeface="Arial Bold"/>
                <a:ea typeface="Arial Bold"/>
                <a:cs typeface="Arial Bold"/>
                <a:sym typeface="Arial Bold"/>
              </a:rPr>
              <a:t>≥4 episodes/yr</a:t>
            </a:r>
          </a:p>
          <a:p>
            <a:pPr marL="623888" lvl="0">
              <a:spcBef>
                <a:spcPts val="600"/>
              </a:spcBef>
              <a:buFont typeface="Wingdings" charset="2"/>
              <a:buChar char="❑"/>
              <a:defRPr sz="1800">
                <a:solidFill>
                  <a:srgbClr val="000000"/>
                </a:solidFill>
              </a:defRPr>
            </a:pPr>
            <a:r>
              <a:rPr sz="2500" dirty="0">
                <a:solidFill>
                  <a:srgbClr val="4E3B30"/>
                </a:solidFill>
                <a:latin typeface="Arial"/>
                <a:ea typeface="Arial"/>
                <a:cs typeface="Arial"/>
                <a:sym typeface="Arial"/>
              </a:rPr>
              <a:t>  occurs in 5% to 8% of premenopausal women </a:t>
            </a:r>
            <a:endParaRPr lang="en-US" sz="2500" dirty="0">
              <a:solidFill>
                <a:srgbClr val="4E3B30"/>
              </a:solidFill>
              <a:latin typeface="Arial"/>
              <a:ea typeface="Arial"/>
              <a:cs typeface="Arial"/>
              <a:sym typeface="Arial"/>
            </a:endParaRPr>
          </a:p>
          <a:p>
            <a:pPr marL="623888" lvl="0">
              <a:spcBef>
                <a:spcPts val="600"/>
              </a:spcBef>
              <a:buFont typeface="Wingdings" charset="2"/>
              <a:buChar char="❑"/>
              <a:defRPr sz="1800">
                <a:solidFill>
                  <a:srgbClr val="000000"/>
                </a:solidFill>
              </a:defRPr>
            </a:pPr>
            <a:r>
              <a:rPr sz="2500" dirty="0">
                <a:solidFill>
                  <a:srgbClr val="4E3B30"/>
                </a:solidFill>
                <a:latin typeface="Arial"/>
                <a:ea typeface="Arial"/>
                <a:cs typeface="Arial"/>
                <a:sym typeface="Arial"/>
              </a:rPr>
              <a:t>1</a:t>
            </a:r>
            <a:r>
              <a:rPr sz="2500" baseline="30000" dirty="0">
                <a:solidFill>
                  <a:srgbClr val="4E3B30"/>
                </a:solidFill>
                <a:latin typeface="Arial"/>
                <a:ea typeface="Arial"/>
                <a:cs typeface="Arial"/>
                <a:sym typeface="Arial"/>
              </a:rPr>
              <a:t>st</a:t>
            </a:r>
            <a:r>
              <a:rPr sz="2500" dirty="0">
                <a:solidFill>
                  <a:srgbClr val="4E3B30"/>
                </a:solidFill>
                <a:latin typeface="Arial"/>
                <a:ea typeface="Arial"/>
                <a:cs typeface="Arial"/>
                <a:sym typeface="Arial"/>
              </a:rPr>
              <a:t> step:  make sure the patient  actually has candidal infection</a:t>
            </a:r>
            <a:endParaRPr lang="en-US" sz="2500" dirty="0">
              <a:solidFill>
                <a:srgbClr val="4E3B30"/>
              </a:solidFill>
              <a:latin typeface="Arial"/>
              <a:ea typeface="Arial"/>
              <a:cs typeface="Arial"/>
              <a:sym typeface="Arial"/>
            </a:endParaRPr>
          </a:p>
          <a:p>
            <a:pPr marL="623888" lvl="0">
              <a:spcBef>
                <a:spcPts val="600"/>
              </a:spcBef>
              <a:buFont typeface="Wingdings" charset="2"/>
              <a:buChar char="❑"/>
              <a:defRPr sz="1800">
                <a:solidFill>
                  <a:srgbClr val="000000"/>
                </a:solidFill>
              </a:defRPr>
            </a:pPr>
            <a:r>
              <a:rPr lang="en-US" sz="2500" dirty="0">
                <a:solidFill>
                  <a:srgbClr val="4E3B30"/>
                </a:solidFill>
                <a:latin typeface="Arial"/>
                <a:ea typeface="Arial"/>
                <a:cs typeface="Arial"/>
                <a:sym typeface="Arial"/>
              </a:rPr>
              <a:t>Usually more difficult to manage</a:t>
            </a:r>
            <a:endParaRPr sz="2500" dirty="0">
              <a:solidFill>
                <a:srgbClr val="4E3B30"/>
              </a:solidFill>
              <a:latin typeface="Arial"/>
              <a:ea typeface="Arial"/>
              <a:cs typeface="Arial"/>
              <a:sym typeface="Arial"/>
            </a:endParaRPr>
          </a:p>
          <a:p>
            <a:pPr marL="0" lvl="0" indent="349568">
              <a:buSzTx/>
              <a:buNone/>
              <a:defRPr sz="1800">
                <a:solidFill>
                  <a:srgbClr val="000000"/>
                </a:solidFill>
              </a:defRPr>
            </a:pPr>
            <a:r>
              <a:rPr sz="2500" dirty="0">
                <a:solidFill>
                  <a:srgbClr val="4E3B30"/>
                </a:solidFill>
                <a:latin typeface="Arial"/>
                <a:ea typeface="Arial"/>
                <a:cs typeface="Arial"/>
                <a:sym typeface="Arial"/>
              </a:rPr>
              <a:t>		</a:t>
            </a:r>
            <a:endParaRPr sz="2000" dirty="0">
              <a:solidFill>
                <a:srgbClr val="4E3B30"/>
              </a:solidFill>
              <a:latin typeface="Arial"/>
              <a:ea typeface="Arial"/>
              <a:cs typeface="Arial"/>
              <a:sym typeface="Arial"/>
            </a:endParaRPr>
          </a:p>
        </p:txBody>
      </p:sp>
      <p:sp>
        <p:nvSpPr>
          <p:cNvPr id="359" name="Shape 359"/>
          <p:cNvSpPr/>
          <p:nvPr/>
        </p:nvSpPr>
        <p:spPr>
          <a:xfrm>
            <a:off x="115887" y="536595"/>
            <a:ext cx="8974139" cy="553998"/>
          </a:xfrm>
          <a:prstGeom prst="rect">
            <a:avLst/>
          </a:prstGeom>
          <a:solidFill>
            <a:schemeClr val="tx2">
              <a:lumMod val="20000"/>
              <a:lumOff val="80000"/>
            </a:schemeClr>
          </a:solidFill>
          <a:ln w="76200" cmpd="sng">
            <a:solidFill>
              <a:srgbClr val="000000"/>
            </a:solidFill>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tabLst>
                <a:tab pos="241300" algn="l"/>
                <a:tab pos="495300" algn="l"/>
                <a:tab pos="749300" algn="l"/>
                <a:tab pos="990600" algn="l"/>
                <a:tab pos="1244600" algn="l"/>
                <a:tab pos="1498600" algn="l"/>
                <a:tab pos="1739900" algn="l"/>
                <a:tab pos="1993900" algn="l"/>
                <a:tab pos="2247900" algn="l"/>
                <a:tab pos="2489200" algn="l"/>
                <a:tab pos="2743200" algn="l"/>
                <a:tab pos="2997200" algn="l"/>
              </a:tabLst>
              <a:defRPr sz="3600"/>
            </a:lvl1pPr>
          </a:lstStyle>
          <a:p>
            <a:pPr lvl="0">
              <a:defRPr sz="1800"/>
            </a:pPr>
            <a:r>
              <a:rPr sz="3600" dirty="0">
                <a:solidFill>
                  <a:schemeClr val="bg2">
                    <a:lumMod val="25000"/>
                  </a:schemeClr>
                </a:solidFill>
                <a:latin typeface="Bernard MT Condensed"/>
                <a:cs typeface="Bernard MT Condensed"/>
              </a:rPr>
              <a:t>Recurrent Vulvovaginal Candidiasis (RVVC)</a:t>
            </a:r>
          </a:p>
        </p:txBody>
      </p:sp>
      <p:sp>
        <p:nvSpPr>
          <p:cNvPr id="2" name="Rectangle 1"/>
          <p:cNvSpPr/>
          <p:nvPr/>
        </p:nvSpPr>
        <p:spPr>
          <a:xfrm>
            <a:off x="431800" y="6209724"/>
            <a:ext cx="8115300" cy="584776"/>
          </a:xfrm>
          <a:prstGeom prst="rect">
            <a:avLst/>
          </a:prstGeom>
        </p:spPr>
        <p:txBody>
          <a:bodyPr wrap="square">
            <a:spAutoFit/>
          </a:bodyPr>
          <a:lstStyle/>
          <a:p>
            <a:pPr algn="ctr"/>
            <a:r>
              <a:rPr lang="en-US" sz="1600" dirty="0" err="1"/>
              <a:t>Belayneh</a:t>
            </a:r>
            <a:r>
              <a:rPr lang="en-US" sz="1600" dirty="0"/>
              <a:t>, M., </a:t>
            </a:r>
            <a:r>
              <a:rPr lang="en-US" sz="1600" dirty="0" err="1"/>
              <a:t>Sehn</a:t>
            </a:r>
            <a:r>
              <a:rPr lang="en-US" sz="1600" dirty="0"/>
              <a:t>, E., &amp; </a:t>
            </a:r>
            <a:r>
              <a:rPr lang="en-US" sz="1600" dirty="0" err="1"/>
              <a:t>Korownyk</a:t>
            </a:r>
            <a:r>
              <a:rPr lang="en-US" sz="1600" dirty="0"/>
              <a:t>, C. (2017). Recurrent </a:t>
            </a:r>
            <a:r>
              <a:rPr lang="en-US" sz="1600" dirty="0" err="1"/>
              <a:t>vulvovaginal</a:t>
            </a:r>
            <a:r>
              <a:rPr lang="en-US" sz="1600" dirty="0"/>
              <a:t> candidiasis. Canadian family physician </a:t>
            </a:r>
            <a:r>
              <a:rPr lang="en-US" sz="1600" dirty="0" err="1"/>
              <a:t>Medecin</a:t>
            </a:r>
            <a:r>
              <a:rPr lang="en-US" sz="1600" dirty="0"/>
              <a:t> de </a:t>
            </a:r>
            <a:r>
              <a:rPr lang="en-US" sz="1600" dirty="0" err="1"/>
              <a:t>famille</a:t>
            </a:r>
            <a:r>
              <a:rPr lang="en-US" sz="1600" dirty="0"/>
              <a:t> </a:t>
            </a:r>
            <a:r>
              <a:rPr lang="en-US" sz="1600" dirty="0" err="1"/>
              <a:t>canadien</a:t>
            </a:r>
            <a:r>
              <a:rPr lang="en-US" sz="1600" dirty="0"/>
              <a:t>, 63(6), 455.</a:t>
            </a:r>
          </a:p>
        </p:txBody>
      </p:sp>
    </p:spTree>
    <p:extLst>
      <p:ext uri="{BB962C8B-B14F-4D97-AF65-F5344CB8AC3E}">
        <p14:creationId xmlns:p14="http://schemas.microsoft.com/office/powerpoint/2010/main" val="171346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Re-type all tables</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2016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1123950" y="266700"/>
            <a:ext cx="6896100" cy="6324600"/>
          </a:xfrm>
          <a:prstGeom prst="rect">
            <a:avLst/>
          </a:prstGeom>
          <a:noFill/>
          <a:ln w="9525">
            <a:noFill/>
            <a:miter lim="800000"/>
            <a:headEnd/>
            <a:tailEnd/>
          </a:ln>
        </p:spPr>
      </p:pic>
    </p:spTree>
    <p:extLst>
      <p:ext uri="{BB962C8B-B14F-4D97-AF65-F5344CB8AC3E}">
        <p14:creationId xmlns:p14="http://schemas.microsoft.com/office/powerpoint/2010/main" val="3053913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457200" y="101600"/>
            <a:ext cx="8229600" cy="598488"/>
          </a:xfrm>
          <a:prstGeom prst="rect">
            <a:avLst/>
          </a:prstGeom>
          <a:no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lvl1pPr>
              <a:defRPr sz="2800"/>
            </a:lvl1pPr>
          </a:lstStyle>
          <a:p>
            <a:pPr lvl="0">
              <a:defRPr sz="1800"/>
            </a:pPr>
            <a:r>
              <a:rPr sz="2400" dirty="0">
                <a:solidFill>
                  <a:srgbClr val="000000"/>
                </a:solidFill>
              </a:rPr>
              <a:t>Pathogens in Acute Uncomplicated UTI in Women</a:t>
            </a:r>
          </a:p>
        </p:txBody>
      </p:sp>
      <p:graphicFrame>
        <p:nvGraphicFramePr>
          <p:cNvPr id="71" name="Table 71"/>
          <p:cNvGraphicFramePr/>
          <p:nvPr>
            <p:extLst>
              <p:ext uri="{D42A27DB-BD31-4B8C-83A1-F6EECF244321}">
                <p14:modId xmlns:p14="http://schemas.microsoft.com/office/powerpoint/2010/main" val="2977390019"/>
              </p:ext>
            </p:extLst>
          </p:nvPr>
        </p:nvGraphicFramePr>
        <p:xfrm>
          <a:off x="457200" y="750888"/>
          <a:ext cx="8229600" cy="5595785"/>
        </p:xfrm>
        <a:graphic>
          <a:graphicData uri="http://schemas.openxmlformats.org/drawingml/2006/table">
            <a:tbl>
              <a:tblPr firstRow="1" bandRow="1">
                <a:tableStyleId>{5DA37D80-6434-44D0-A028-1B22A696006F}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2261">
                <a:tc>
                  <a:txBody>
                    <a:bodyPr/>
                    <a:lstStyle/>
                    <a:p>
                      <a:pPr lvl="0" algn="ctr">
                        <a:defRPr sz="1800" b="0" i="0">
                          <a:solidFill>
                            <a:srgbClr val="000000"/>
                          </a:solidFill>
                        </a:defRPr>
                      </a:pPr>
                      <a:r>
                        <a:rPr sz="2000" dirty="0"/>
                        <a:t>Pathogen </a:t>
                      </a:r>
                      <a:endParaRPr sz="2000" b="1" dirty="0">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solidFill>
                            <a:srgbClr val="000000"/>
                          </a:solidFill>
                        </a:defRPr>
                      </a:pPr>
                      <a:r>
                        <a:rPr sz="2000"/>
                        <a:t>Number  (n=235)</a:t>
                      </a:r>
                      <a:endParaRPr sz="2000" b="1">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solidFill>
                            <a:srgbClr val="000000"/>
                          </a:solidFill>
                        </a:defRPr>
                      </a:pPr>
                      <a:r>
                        <a:rPr sz="2000" dirty="0"/>
                        <a:t>Percent  (%)</a:t>
                      </a:r>
                      <a:endParaRPr sz="2000" b="1" dirty="0">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0"/>
                  </a:ext>
                </a:extLst>
              </a:tr>
              <a:tr h="412261">
                <a:tc>
                  <a:txBody>
                    <a:bodyPr/>
                    <a:lstStyle/>
                    <a:p>
                      <a:pPr lvl="0" algn="l">
                        <a:defRPr sz="1800" b="0" i="0"/>
                      </a:pPr>
                      <a:r>
                        <a:rPr sz="1800" b="1" i="1" dirty="0"/>
                        <a:t>Escherechia coli</a:t>
                      </a:r>
                      <a:endParaRPr sz="1800" b="1" i="1" dirty="0">
                        <a:solidFill>
                          <a:srgbClr val="FF0000"/>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179</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76.2</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1"/>
                  </a:ext>
                </a:extLst>
              </a:tr>
              <a:tr h="412261">
                <a:tc>
                  <a:txBody>
                    <a:bodyPr/>
                    <a:lstStyle/>
                    <a:p>
                      <a:pPr lvl="0" algn="l">
                        <a:defRPr sz="1800" b="0" i="0"/>
                      </a:pPr>
                      <a:r>
                        <a:rPr sz="1800" i="1"/>
                        <a:t>Klebsiella pneumoniae</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8</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3.4</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2"/>
                  </a:ext>
                </a:extLst>
              </a:tr>
              <a:tr h="412261">
                <a:tc>
                  <a:txBody>
                    <a:bodyPr/>
                    <a:lstStyle/>
                    <a:p>
                      <a:pPr lvl="0" algn="l">
                        <a:defRPr sz="1800" b="0" i="0"/>
                      </a:pPr>
                      <a:r>
                        <a:rPr sz="1800" i="1"/>
                        <a:t>Enterobacter aerogenes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4</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1.7</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3"/>
                  </a:ext>
                </a:extLst>
              </a:tr>
              <a:tr h="412261">
                <a:tc>
                  <a:txBody>
                    <a:bodyPr/>
                    <a:lstStyle/>
                    <a:p>
                      <a:pPr lvl="0" algn="l">
                        <a:defRPr sz="1800" b="0" i="0"/>
                      </a:pPr>
                      <a:r>
                        <a:rPr sz="1800" i="1"/>
                        <a:t>Citrobacter </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1.3</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4"/>
                  </a:ext>
                </a:extLst>
              </a:tr>
              <a:tr h="412261">
                <a:tc>
                  <a:txBody>
                    <a:bodyPr/>
                    <a:lstStyle/>
                    <a:p>
                      <a:pPr lvl="0" algn="l">
                        <a:defRPr sz="1800" b="0" i="0"/>
                      </a:pPr>
                      <a:r>
                        <a:rPr sz="1800" i="1"/>
                        <a:t>Proteus mirabilis </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1.3</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5"/>
                  </a:ext>
                </a:extLst>
              </a:tr>
              <a:tr h="648653">
                <a:tc>
                  <a:txBody>
                    <a:bodyPr/>
                    <a:lstStyle/>
                    <a:p>
                      <a:pPr lvl="0" algn="l">
                        <a:defRPr sz="1800" b="0" i="0"/>
                      </a:pPr>
                      <a:r>
                        <a:rPr sz="1800" b="1" i="1" dirty="0"/>
                        <a:t>Staphylococcus saprophyticus</a:t>
                      </a:r>
                      <a:endParaRPr sz="1800" b="1" i="1" dirty="0">
                        <a:solidFill>
                          <a:srgbClr val="FF0000"/>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21</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8.9</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6"/>
                  </a:ext>
                </a:extLst>
              </a:tr>
              <a:tr h="412261">
                <a:tc>
                  <a:txBody>
                    <a:bodyPr/>
                    <a:lstStyle/>
                    <a:p>
                      <a:pPr lvl="0" algn="l">
                        <a:defRPr sz="1800" b="0" i="0"/>
                      </a:pPr>
                      <a:r>
                        <a:rPr sz="1800" i="1"/>
                        <a:t>Staphylococcus aureus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7</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3.0</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7"/>
                  </a:ext>
                </a:extLst>
              </a:tr>
              <a:tr h="412261">
                <a:tc>
                  <a:txBody>
                    <a:bodyPr/>
                    <a:lstStyle/>
                    <a:p>
                      <a:pPr lvl="0" algn="l">
                        <a:defRPr sz="1800" b="0" i="0"/>
                      </a:pPr>
                      <a:r>
                        <a:rPr sz="1800" i="1"/>
                        <a:t>Streptococcus agalactiae</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1.3</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8"/>
                  </a:ext>
                </a:extLst>
              </a:tr>
              <a:tr h="412261">
                <a:tc>
                  <a:txBody>
                    <a:bodyPr/>
                    <a:lstStyle/>
                    <a:p>
                      <a:pPr lvl="0" algn="l">
                        <a:defRPr sz="1800" b="0" i="0"/>
                      </a:pPr>
                      <a:r>
                        <a:rPr sz="1800" i="1"/>
                        <a:t>Staphylococcus hominis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2</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0.9</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9"/>
                  </a:ext>
                </a:extLst>
              </a:tr>
              <a:tr h="412261">
                <a:tc>
                  <a:txBody>
                    <a:bodyPr/>
                    <a:lstStyle/>
                    <a:p>
                      <a:pPr lvl="0" algn="l">
                        <a:defRPr sz="1800" b="0" i="0"/>
                      </a:pPr>
                      <a:r>
                        <a:rPr sz="1800" i="1"/>
                        <a:t>Enterococcus faecalis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2</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0.9</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0"/>
                  </a:ext>
                </a:extLst>
              </a:tr>
              <a:tr h="412261">
                <a:tc>
                  <a:txBody>
                    <a:bodyPr/>
                    <a:lstStyle/>
                    <a:p>
                      <a:pPr lvl="0" algn="l">
                        <a:defRPr sz="1800" b="0" i="0"/>
                      </a:pPr>
                      <a:r>
                        <a:rPr sz="1800" i="1"/>
                        <a:t>Staphylococcus hemolyticus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0.4</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1"/>
                  </a:ext>
                </a:extLst>
              </a:tr>
              <a:tr h="412261">
                <a:tc>
                  <a:txBody>
                    <a:bodyPr/>
                    <a:lstStyle/>
                    <a:p>
                      <a:pPr lvl="0" algn="l">
                        <a:defRPr sz="1800" b="0" i="0"/>
                      </a:pPr>
                      <a:r>
                        <a:rPr sz="1800" i="1" dirty="0"/>
                        <a:t>Staphylococcus </a:t>
                      </a:r>
                      <a:r>
                        <a:rPr sz="1800" i="1" dirty="0" err="1"/>
                        <a:t>warneri</a:t>
                      </a:r>
                      <a:endParaRPr sz="1800" b="1" i="1" dirty="0">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dirty="0"/>
                        <a:t>0.4</a:t>
                      </a:r>
                      <a:endParaRPr sz="1800" b="1" i="1" dirty="0">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2"/>
                  </a:ext>
                </a:extLst>
              </a:tr>
            </a:tbl>
          </a:graphicData>
        </a:graphic>
      </p:graphicFrame>
      <p:sp>
        <p:nvSpPr>
          <p:cNvPr id="72" name="Shape 72"/>
          <p:cNvSpPr/>
          <p:nvPr/>
        </p:nvSpPr>
        <p:spPr>
          <a:xfrm>
            <a:off x="0" y="6388814"/>
            <a:ext cx="9144000" cy="430883"/>
          </a:xfrm>
          <a:prstGeom prst="rect">
            <a:avLst/>
          </a:prstGeom>
          <a:noFill/>
          <a:ln>
            <a:noFill/>
          </a:ln>
          <a:extLst>
            <a:ext uri="{C572A759-6A51-4108-AA02-DFA0A04FC94B}">
              <ma14:wrappingTextBoxFlag xmlns="" xmlns:ma14="http://schemas.microsoft.com/office/mac/drawingml/2011/main" val="1"/>
            </a:ext>
          </a:extLst>
        </p:spPr>
        <p:style>
          <a:lnRef idx="2">
            <a:schemeClr val="accent4"/>
          </a:lnRef>
          <a:fillRef idx="1">
            <a:schemeClr val="lt1"/>
          </a:fillRef>
          <a:effectRef idx="0">
            <a:schemeClr val="accent4"/>
          </a:effectRef>
          <a:fontRef idx="minor">
            <a:schemeClr val="dk1"/>
          </a:fontRef>
        </p:style>
        <p:txBody>
          <a:bodyPr wrap="square" lIns="45717" tIns="45718" rIns="45717" bIns="45718">
            <a:spAutoFit/>
          </a:bodyPr>
          <a:lstStyle>
            <a:lvl1pPr algn="ctr">
              <a:defRPr sz="1400"/>
            </a:lvl1pPr>
          </a:lstStyle>
          <a:p>
            <a:pPr lvl="0">
              <a:defRPr sz="1800"/>
            </a:pPr>
            <a:r>
              <a:rPr lang="en-US" sz="1100" dirty="0" err="1"/>
              <a:t>Ganguangco</a:t>
            </a:r>
            <a:r>
              <a:rPr lang="en-US" sz="1100" dirty="0"/>
              <a:t> LM, </a:t>
            </a:r>
            <a:r>
              <a:rPr sz="1100" dirty="0" err="1"/>
              <a:t>Alejandria</a:t>
            </a:r>
            <a:r>
              <a:rPr sz="1100" dirty="0"/>
              <a:t> M et al.  Prevalence and risk factors of trimethoprim-sulfamethoxazole resistant E. coli among pregnant women with acute uncomplicated UTI in a developing country. Int J Infect Dis 2015</a:t>
            </a:r>
          </a:p>
        </p:txBody>
      </p:sp>
    </p:spTree>
    <p:extLst>
      <p:ext uri="{BB962C8B-B14F-4D97-AF65-F5344CB8AC3E}">
        <p14:creationId xmlns:p14="http://schemas.microsoft.com/office/powerpoint/2010/main" val="3962987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457200" y="101600"/>
            <a:ext cx="8229600" cy="598488"/>
          </a:xfrm>
          <a:prstGeom prst="rect">
            <a:avLst/>
          </a:prstGeom>
          <a:no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lvl1pPr>
              <a:defRPr sz="2800"/>
            </a:lvl1pPr>
          </a:lstStyle>
          <a:p>
            <a:pPr lvl="0">
              <a:defRPr sz="1800"/>
            </a:pPr>
            <a:r>
              <a:rPr sz="2400" dirty="0">
                <a:solidFill>
                  <a:srgbClr val="000000"/>
                </a:solidFill>
              </a:rPr>
              <a:t>Pathogens in Acute Uncomplicated UTI in Women</a:t>
            </a:r>
          </a:p>
        </p:txBody>
      </p:sp>
      <p:graphicFrame>
        <p:nvGraphicFramePr>
          <p:cNvPr id="71" name="Table 71"/>
          <p:cNvGraphicFramePr/>
          <p:nvPr>
            <p:extLst>
              <p:ext uri="{D42A27DB-BD31-4B8C-83A1-F6EECF244321}">
                <p14:modId xmlns:p14="http://schemas.microsoft.com/office/powerpoint/2010/main" val="2415919392"/>
              </p:ext>
            </p:extLst>
          </p:nvPr>
        </p:nvGraphicFramePr>
        <p:xfrm>
          <a:off x="457200" y="750888"/>
          <a:ext cx="8229600" cy="3535680"/>
        </p:xfrm>
        <a:graphic>
          <a:graphicData uri="http://schemas.openxmlformats.org/drawingml/2006/table">
            <a:tbl>
              <a:tblPr firstRow="1" bandRow="1">
                <a:tableStyleId>{5DA37D80-6434-44D0-A028-1B22A696006F}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2261">
                <a:tc>
                  <a:txBody>
                    <a:bodyPr/>
                    <a:lstStyle/>
                    <a:p>
                      <a:pPr lvl="0" algn="ctr">
                        <a:defRPr sz="1800" b="0" i="0">
                          <a:solidFill>
                            <a:srgbClr val="000000"/>
                          </a:solidFill>
                        </a:defRPr>
                      </a:pPr>
                      <a:r>
                        <a:rPr sz="2800" dirty="0"/>
                        <a:t>Pathogen </a:t>
                      </a:r>
                      <a:endParaRPr sz="2800" b="1" dirty="0">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solidFill>
                            <a:srgbClr val="000000"/>
                          </a:solidFill>
                        </a:defRPr>
                      </a:pPr>
                      <a:r>
                        <a:rPr sz="2800"/>
                        <a:t>Number  (n=235)</a:t>
                      </a:r>
                      <a:endParaRPr sz="2800" b="1">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solidFill>
                            <a:srgbClr val="000000"/>
                          </a:solidFill>
                        </a:defRPr>
                      </a:pPr>
                      <a:r>
                        <a:rPr sz="2800" dirty="0"/>
                        <a:t>Percent  (%)</a:t>
                      </a:r>
                      <a:endParaRPr sz="2800" b="1" dirty="0">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0"/>
                  </a:ext>
                </a:extLst>
              </a:tr>
              <a:tr h="412261">
                <a:tc>
                  <a:txBody>
                    <a:bodyPr/>
                    <a:lstStyle/>
                    <a:p>
                      <a:pPr lvl="0" algn="l">
                        <a:defRPr sz="1800" b="0" i="0"/>
                      </a:pPr>
                      <a:r>
                        <a:rPr sz="2400" b="1" i="1" dirty="0"/>
                        <a:t>Escherechia coli</a:t>
                      </a:r>
                      <a:endParaRPr sz="2400" b="1" i="1" dirty="0">
                        <a:solidFill>
                          <a:srgbClr val="FF0000"/>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179</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76.2</a:t>
                      </a:r>
                      <a:endParaRPr sz="24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1"/>
                  </a:ext>
                </a:extLst>
              </a:tr>
              <a:tr h="412261">
                <a:tc>
                  <a:txBody>
                    <a:bodyPr/>
                    <a:lstStyle/>
                    <a:p>
                      <a:pPr lvl="0" algn="l">
                        <a:defRPr sz="1800" b="0" i="0"/>
                      </a:pPr>
                      <a:r>
                        <a:rPr sz="2400" i="1"/>
                        <a:t>Klebsiella pneumoniae</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8</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3.4</a:t>
                      </a:r>
                      <a:endParaRPr sz="24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2"/>
                  </a:ext>
                </a:extLst>
              </a:tr>
              <a:tr h="412261">
                <a:tc>
                  <a:txBody>
                    <a:bodyPr/>
                    <a:lstStyle/>
                    <a:p>
                      <a:pPr lvl="0" algn="l">
                        <a:defRPr sz="1800" b="0" i="0"/>
                      </a:pPr>
                      <a:r>
                        <a:rPr sz="2400" i="1"/>
                        <a:t>Enterobacter aerogenes</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4</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1.7</a:t>
                      </a:r>
                      <a:endParaRPr sz="24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3"/>
                  </a:ext>
                </a:extLst>
              </a:tr>
              <a:tr h="412261">
                <a:tc>
                  <a:txBody>
                    <a:bodyPr/>
                    <a:lstStyle/>
                    <a:p>
                      <a:pPr lvl="0" algn="l">
                        <a:defRPr sz="1800" b="0" i="0"/>
                      </a:pPr>
                      <a:r>
                        <a:rPr sz="2400" i="1"/>
                        <a:t>Citrobacter </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3</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1.3</a:t>
                      </a:r>
                      <a:endParaRPr sz="24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4"/>
                  </a:ext>
                </a:extLst>
              </a:tr>
              <a:tr h="412261">
                <a:tc>
                  <a:txBody>
                    <a:bodyPr/>
                    <a:lstStyle/>
                    <a:p>
                      <a:pPr lvl="0" algn="l">
                        <a:defRPr sz="1800" b="0" i="0"/>
                      </a:pPr>
                      <a:r>
                        <a:rPr sz="2400" i="1" dirty="0"/>
                        <a:t>Proteus mirabilis </a:t>
                      </a:r>
                      <a:endParaRPr sz="2400" b="1" i="1" dirty="0">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3</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dirty="0"/>
                        <a:t>1.3</a:t>
                      </a:r>
                      <a:endParaRPr sz="2400" b="1" i="1" dirty="0">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5"/>
                  </a:ext>
                </a:extLst>
              </a:tr>
            </a:tbl>
          </a:graphicData>
        </a:graphic>
      </p:graphicFrame>
      <p:sp>
        <p:nvSpPr>
          <p:cNvPr id="72" name="Shape 72"/>
          <p:cNvSpPr/>
          <p:nvPr/>
        </p:nvSpPr>
        <p:spPr>
          <a:xfrm>
            <a:off x="0" y="6388814"/>
            <a:ext cx="9144000" cy="430883"/>
          </a:xfrm>
          <a:prstGeom prst="rect">
            <a:avLst/>
          </a:prstGeom>
          <a:noFill/>
          <a:ln>
            <a:noFill/>
          </a:ln>
          <a:extLst>
            <a:ext uri="{C572A759-6A51-4108-AA02-DFA0A04FC94B}">
              <ma14:wrappingTextBoxFlag xmlns:ma14="http://schemas.microsoft.com/office/mac/drawingml/2011/main" xmlns="" val="1"/>
            </a:ext>
          </a:extLst>
        </p:spPr>
        <p:style>
          <a:lnRef idx="2">
            <a:schemeClr val="accent4"/>
          </a:lnRef>
          <a:fillRef idx="1">
            <a:schemeClr val="lt1"/>
          </a:fillRef>
          <a:effectRef idx="0">
            <a:schemeClr val="accent4"/>
          </a:effectRef>
          <a:fontRef idx="minor">
            <a:schemeClr val="dk1"/>
          </a:fontRef>
        </p:style>
        <p:txBody>
          <a:bodyPr wrap="square" lIns="45717" tIns="45718" rIns="45717" bIns="45718">
            <a:spAutoFit/>
          </a:bodyPr>
          <a:lstStyle>
            <a:lvl1pPr algn="ctr">
              <a:defRPr sz="1400"/>
            </a:lvl1pPr>
          </a:lstStyle>
          <a:p>
            <a:pPr lvl="0">
              <a:defRPr sz="1800"/>
            </a:pPr>
            <a:r>
              <a:rPr lang="en-US" sz="1100" dirty="0" err="1"/>
              <a:t>Ganguangco</a:t>
            </a:r>
            <a:r>
              <a:rPr lang="en-US" sz="1100" dirty="0"/>
              <a:t> LM, </a:t>
            </a:r>
            <a:r>
              <a:rPr sz="1100" dirty="0" err="1"/>
              <a:t>Alejandria</a:t>
            </a:r>
            <a:r>
              <a:rPr sz="1100" dirty="0"/>
              <a:t> M et al.  Prevalence and risk factors of trimethoprim-sulfamethoxazole resistant E. coli among pregnant women with acute uncomplicated UTI in a developing country. Int J Infect Dis 2015</a:t>
            </a:r>
          </a:p>
        </p:txBody>
      </p:sp>
    </p:spTree>
    <p:extLst>
      <p:ext uri="{BB962C8B-B14F-4D97-AF65-F5344CB8AC3E}">
        <p14:creationId xmlns:p14="http://schemas.microsoft.com/office/powerpoint/2010/main" val="31567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457200" y="101600"/>
            <a:ext cx="8229600" cy="598488"/>
          </a:xfrm>
          <a:prstGeom prst="rect">
            <a:avLst/>
          </a:prstGeom>
          <a:no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lvl1pPr>
              <a:defRPr sz="2800"/>
            </a:lvl1pPr>
          </a:lstStyle>
          <a:p>
            <a:pPr lvl="0">
              <a:defRPr sz="1800"/>
            </a:pPr>
            <a:r>
              <a:rPr sz="2400" dirty="0">
                <a:solidFill>
                  <a:srgbClr val="000000"/>
                </a:solidFill>
              </a:rPr>
              <a:t>Pathogens in Acute Uncomplicated UTI in Women</a:t>
            </a:r>
          </a:p>
        </p:txBody>
      </p:sp>
      <p:graphicFrame>
        <p:nvGraphicFramePr>
          <p:cNvPr id="71" name="Table 71"/>
          <p:cNvGraphicFramePr/>
          <p:nvPr>
            <p:extLst>
              <p:ext uri="{D42A27DB-BD31-4B8C-83A1-F6EECF244321}">
                <p14:modId xmlns:p14="http://schemas.microsoft.com/office/powerpoint/2010/main" val="397189931"/>
              </p:ext>
            </p:extLst>
          </p:nvPr>
        </p:nvGraphicFramePr>
        <p:xfrm>
          <a:off x="457200" y="750888"/>
          <a:ext cx="8229600" cy="3920585"/>
        </p:xfrm>
        <a:graphic>
          <a:graphicData uri="http://schemas.openxmlformats.org/drawingml/2006/table">
            <a:tbl>
              <a:tblPr firstRow="1" bandRow="1">
                <a:tableStyleId>{5DA37D80-6434-44D0-A028-1B22A696006F}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2261">
                <a:tc>
                  <a:txBody>
                    <a:bodyPr/>
                    <a:lstStyle/>
                    <a:p>
                      <a:pPr lvl="0" algn="ctr">
                        <a:defRPr sz="1800" b="0" i="0">
                          <a:solidFill>
                            <a:srgbClr val="000000"/>
                          </a:solidFill>
                        </a:defRPr>
                      </a:pPr>
                      <a:r>
                        <a:rPr sz="2400" dirty="0"/>
                        <a:t>Pathogen </a:t>
                      </a:r>
                      <a:endParaRPr sz="2400" b="1" dirty="0">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solidFill>
                            <a:srgbClr val="000000"/>
                          </a:solidFill>
                        </a:defRPr>
                      </a:pPr>
                      <a:r>
                        <a:rPr sz="2400"/>
                        <a:t>Number  (n=235)</a:t>
                      </a:r>
                      <a:endParaRPr sz="2400" b="1">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solidFill>
                            <a:srgbClr val="000000"/>
                          </a:solidFill>
                        </a:defRPr>
                      </a:pPr>
                      <a:r>
                        <a:rPr sz="2400" dirty="0"/>
                        <a:t>Percent  (%)</a:t>
                      </a:r>
                      <a:endParaRPr sz="2400" b="1" dirty="0">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0"/>
                  </a:ext>
                </a:extLst>
              </a:tr>
              <a:tr h="648653">
                <a:tc>
                  <a:txBody>
                    <a:bodyPr/>
                    <a:lstStyle/>
                    <a:p>
                      <a:pPr lvl="0" algn="l">
                        <a:defRPr sz="1800" b="0" i="0"/>
                      </a:pPr>
                      <a:r>
                        <a:rPr sz="2000" b="1" i="1" dirty="0"/>
                        <a:t>Staphylococcus saprophyticus</a:t>
                      </a:r>
                      <a:endParaRPr sz="2000" b="1" i="1" dirty="0">
                        <a:solidFill>
                          <a:srgbClr val="FF0000"/>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21</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dirty="0"/>
                        <a:t>8.9</a:t>
                      </a:r>
                      <a:endParaRPr sz="2000" b="1" i="1" dirty="0">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6"/>
                  </a:ext>
                </a:extLst>
              </a:tr>
              <a:tr h="412261">
                <a:tc>
                  <a:txBody>
                    <a:bodyPr/>
                    <a:lstStyle/>
                    <a:p>
                      <a:pPr lvl="0" algn="l">
                        <a:defRPr sz="1800" b="0" i="0"/>
                      </a:pPr>
                      <a:r>
                        <a:rPr sz="2000" i="1"/>
                        <a:t>Staphylococcus aureus</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7</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3.0</a:t>
                      </a:r>
                      <a:endParaRPr sz="20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7"/>
                  </a:ext>
                </a:extLst>
              </a:tr>
              <a:tr h="412261">
                <a:tc>
                  <a:txBody>
                    <a:bodyPr/>
                    <a:lstStyle/>
                    <a:p>
                      <a:pPr lvl="0" algn="l">
                        <a:defRPr sz="1800" b="0" i="0"/>
                      </a:pPr>
                      <a:r>
                        <a:rPr sz="2000" i="1"/>
                        <a:t>Streptococcus agalactiae</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3</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1.3</a:t>
                      </a:r>
                      <a:endParaRPr sz="20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8"/>
                  </a:ext>
                </a:extLst>
              </a:tr>
              <a:tr h="412261">
                <a:tc>
                  <a:txBody>
                    <a:bodyPr/>
                    <a:lstStyle/>
                    <a:p>
                      <a:pPr lvl="0" algn="l">
                        <a:defRPr sz="1800" b="0" i="0"/>
                      </a:pPr>
                      <a:r>
                        <a:rPr sz="2000" i="1"/>
                        <a:t>Staphylococcus hominis</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2</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0.9</a:t>
                      </a:r>
                      <a:endParaRPr sz="20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9"/>
                  </a:ext>
                </a:extLst>
              </a:tr>
              <a:tr h="412261">
                <a:tc>
                  <a:txBody>
                    <a:bodyPr/>
                    <a:lstStyle/>
                    <a:p>
                      <a:pPr lvl="0" algn="l">
                        <a:defRPr sz="1800" b="0" i="0"/>
                      </a:pPr>
                      <a:r>
                        <a:rPr sz="2000" i="1"/>
                        <a:t>Enterococcus faecalis</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2</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dirty="0"/>
                        <a:t>0.9</a:t>
                      </a:r>
                      <a:endParaRPr sz="2000" b="1" i="1" dirty="0">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0"/>
                  </a:ext>
                </a:extLst>
              </a:tr>
              <a:tr h="412261">
                <a:tc>
                  <a:txBody>
                    <a:bodyPr/>
                    <a:lstStyle/>
                    <a:p>
                      <a:pPr lvl="0" algn="l">
                        <a:defRPr sz="1800" b="0" i="0"/>
                      </a:pPr>
                      <a:r>
                        <a:rPr sz="2000" i="1"/>
                        <a:t>Staphylococcus hemolyticus</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1</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0.4</a:t>
                      </a:r>
                      <a:endParaRPr sz="20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1"/>
                  </a:ext>
                </a:extLst>
              </a:tr>
              <a:tr h="412261">
                <a:tc>
                  <a:txBody>
                    <a:bodyPr/>
                    <a:lstStyle/>
                    <a:p>
                      <a:pPr lvl="0" algn="l">
                        <a:defRPr sz="1800" b="0" i="0"/>
                      </a:pPr>
                      <a:r>
                        <a:rPr sz="2000" i="1" dirty="0"/>
                        <a:t>Staphylococcus </a:t>
                      </a:r>
                      <a:r>
                        <a:rPr sz="2000" i="1" dirty="0" err="1"/>
                        <a:t>warneri</a:t>
                      </a:r>
                      <a:endParaRPr sz="2000" b="1" i="1" dirty="0">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1</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dirty="0"/>
                        <a:t>0.4</a:t>
                      </a:r>
                      <a:endParaRPr sz="2000" b="1" i="1" dirty="0">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2"/>
                  </a:ext>
                </a:extLst>
              </a:tr>
            </a:tbl>
          </a:graphicData>
        </a:graphic>
      </p:graphicFrame>
      <p:sp>
        <p:nvSpPr>
          <p:cNvPr id="72" name="Shape 72"/>
          <p:cNvSpPr/>
          <p:nvPr/>
        </p:nvSpPr>
        <p:spPr>
          <a:xfrm>
            <a:off x="0" y="6388814"/>
            <a:ext cx="9144000" cy="430883"/>
          </a:xfrm>
          <a:prstGeom prst="rect">
            <a:avLst/>
          </a:prstGeom>
          <a:noFill/>
          <a:ln>
            <a:noFill/>
          </a:ln>
          <a:extLst>
            <a:ext uri="{C572A759-6A51-4108-AA02-DFA0A04FC94B}">
              <ma14:wrappingTextBoxFlag xmlns:ma14="http://schemas.microsoft.com/office/mac/drawingml/2011/main" xmlns="" val="1"/>
            </a:ext>
          </a:extLst>
        </p:spPr>
        <p:style>
          <a:lnRef idx="2">
            <a:schemeClr val="accent4"/>
          </a:lnRef>
          <a:fillRef idx="1">
            <a:schemeClr val="lt1"/>
          </a:fillRef>
          <a:effectRef idx="0">
            <a:schemeClr val="accent4"/>
          </a:effectRef>
          <a:fontRef idx="minor">
            <a:schemeClr val="dk1"/>
          </a:fontRef>
        </p:style>
        <p:txBody>
          <a:bodyPr wrap="square" lIns="45717" tIns="45718" rIns="45717" bIns="45718">
            <a:spAutoFit/>
          </a:bodyPr>
          <a:lstStyle>
            <a:lvl1pPr algn="ctr">
              <a:defRPr sz="1400"/>
            </a:lvl1pPr>
          </a:lstStyle>
          <a:p>
            <a:pPr lvl="0">
              <a:defRPr sz="1800"/>
            </a:pPr>
            <a:r>
              <a:rPr lang="en-US" sz="1100" dirty="0" err="1"/>
              <a:t>Ganguangco</a:t>
            </a:r>
            <a:r>
              <a:rPr lang="en-US" sz="1100" dirty="0"/>
              <a:t> LM, </a:t>
            </a:r>
            <a:r>
              <a:rPr sz="1100" dirty="0" err="1"/>
              <a:t>Alejandria</a:t>
            </a:r>
            <a:r>
              <a:rPr sz="1100" dirty="0"/>
              <a:t> M et al.  Prevalence and risk factors of trimethoprim-sulfamethoxazole resistant E. coli among pregnant women with acute uncomplicated UTI in a developing country. Int J Infect Dis 2015</a:t>
            </a:r>
          </a:p>
        </p:txBody>
      </p:sp>
    </p:spTree>
    <p:extLst>
      <p:ext uri="{BB962C8B-B14F-4D97-AF65-F5344CB8AC3E}">
        <p14:creationId xmlns:p14="http://schemas.microsoft.com/office/powerpoint/2010/main" val="3606595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clear and easy-to-read fonts</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2248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 and Sizes</a:t>
            </a:r>
          </a:p>
        </p:txBody>
      </p:sp>
      <p:sp>
        <p:nvSpPr>
          <p:cNvPr id="3" name="Content Placeholder 2"/>
          <p:cNvSpPr>
            <a:spLocks noGrp="1"/>
          </p:cNvSpPr>
          <p:nvPr>
            <p:ph idx="1"/>
          </p:nvPr>
        </p:nvSpPr>
        <p:spPr/>
        <p:txBody>
          <a:bodyPr/>
          <a:lstStyle/>
          <a:p>
            <a:r>
              <a:rPr lang="en-US" dirty="0"/>
              <a:t>Font Type </a:t>
            </a:r>
          </a:p>
        </p:txBody>
      </p:sp>
      <p:sp>
        <p:nvSpPr>
          <p:cNvPr id="4" name="Rectangle 3"/>
          <p:cNvSpPr/>
          <p:nvPr/>
        </p:nvSpPr>
        <p:spPr>
          <a:xfrm>
            <a:off x="1257300" y="2533640"/>
            <a:ext cx="5448300" cy="3416320"/>
          </a:xfrm>
          <a:prstGeom prst="rect">
            <a:avLst/>
          </a:prstGeom>
        </p:spPr>
        <p:txBody>
          <a:bodyPr wrap="square">
            <a:spAutoFit/>
          </a:bodyPr>
          <a:lstStyle/>
          <a:p>
            <a:r>
              <a:rPr lang="en-US" sz="2400" dirty="0"/>
              <a:t>Calibri </a:t>
            </a:r>
            <a:r>
              <a:rPr lang="mr-IN" sz="2400" dirty="0"/>
              <a:t>–</a:t>
            </a:r>
            <a:r>
              <a:rPr lang="en-US" sz="2400" dirty="0"/>
              <a:t> Carboprost vs. Oxytocin</a:t>
            </a:r>
          </a:p>
          <a:p>
            <a:endParaRPr lang="en-US" sz="2400" dirty="0"/>
          </a:p>
          <a:p>
            <a:r>
              <a:rPr lang="en-US" sz="2400" dirty="0"/>
              <a:t>Gill Sans - </a:t>
            </a:r>
            <a:r>
              <a:rPr lang="en-US" sz="2400" dirty="0">
                <a:latin typeface="Gill Sans"/>
                <a:cs typeface="Gill Sans"/>
              </a:rPr>
              <a:t>Carboprost vs. Oxytocin</a:t>
            </a:r>
          </a:p>
          <a:p>
            <a:endParaRPr lang="en-US" sz="2400" dirty="0"/>
          </a:p>
          <a:p>
            <a:r>
              <a:rPr lang="en-US" sz="2400" dirty="0"/>
              <a:t>Cambria - </a:t>
            </a:r>
            <a:r>
              <a:rPr lang="en-US" sz="2400" dirty="0">
                <a:latin typeface="Cambria"/>
                <a:cs typeface="Cambria"/>
              </a:rPr>
              <a:t>Carboprost vs. Oxytocin</a:t>
            </a:r>
          </a:p>
          <a:p>
            <a:endParaRPr lang="en-US" sz="2400" dirty="0"/>
          </a:p>
          <a:p>
            <a:r>
              <a:rPr lang="en-US" sz="2400" dirty="0"/>
              <a:t>Corbel - </a:t>
            </a:r>
            <a:r>
              <a:rPr lang="en-US" sz="2400" dirty="0">
                <a:latin typeface="Corbel"/>
                <a:cs typeface="Corbel"/>
              </a:rPr>
              <a:t>Carboprost vs. Oxytocin</a:t>
            </a:r>
          </a:p>
          <a:p>
            <a:endParaRPr lang="en-US" sz="2400" dirty="0"/>
          </a:p>
          <a:p>
            <a:r>
              <a:rPr lang="en-US" sz="2400" dirty="0"/>
              <a:t>Constantia - </a:t>
            </a:r>
            <a:r>
              <a:rPr lang="en-US" sz="2400" dirty="0">
                <a:latin typeface="Constantia"/>
                <a:cs typeface="Constantia"/>
              </a:rPr>
              <a:t>Carboprost vs. Oxytocin</a:t>
            </a:r>
          </a:p>
        </p:txBody>
      </p:sp>
    </p:spTree>
    <p:extLst>
      <p:ext uri="{BB962C8B-B14F-4D97-AF65-F5344CB8AC3E}">
        <p14:creationId xmlns:p14="http://schemas.microsoft.com/office/powerpoint/2010/main" val="355281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Oral Presentation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5544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 and Sizes</a:t>
            </a:r>
          </a:p>
        </p:txBody>
      </p:sp>
      <p:sp>
        <p:nvSpPr>
          <p:cNvPr id="3" name="Content Placeholder 2"/>
          <p:cNvSpPr>
            <a:spLocks noGrp="1"/>
          </p:cNvSpPr>
          <p:nvPr>
            <p:ph idx="1"/>
          </p:nvPr>
        </p:nvSpPr>
        <p:spPr/>
        <p:txBody>
          <a:bodyPr/>
          <a:lstStyle/>
          <a:p>
            <a:r>
              <a:rPr lang="en-US" dirty="0"/>
              <a:t>Font Type </a:t>
            </a:r>
          </a:p>
        </p:txBody>
      </p:sp>
      <p:sp>
        <p:nvSpPr>
          <p:cNvPr id="4" name="Rectangle 3"/>
          <p:cNvSpPr/>
          <p:nvPr/>
        </p:nvSpPr>
        <p:spPr>
          <a:xfrm>
            <a:off x="1257300" y="2533640"/>
            <a:ext cx="5448300" cy="1938992"/>
          </a:xfrm>
          <a:prstGeom prst="rect">
            <a:avLst/>
          </a:prstGeom>
        </p:spPr>
        <p:txBody>
          <a:bodyPr wrap="square">
            <a:spAutoFit/>
          </a:bodyPr>
          <a:lstStyle/>
          <a:p>
            <a:r>
              <a:rPr lang="en-US" sz="2400" dirty="0"/>
              <a:t>Garamond </a:t>
            </a:r>
            <a:r>
              <a:rPr lang="mr-IN" sz="2400" dirty="0"/>
              <a:t>–</a:t>
            </a:r>
            <a:r>
              <a:rPr lang="en-US" sz="2400" dirty="0"/>
              <a:t> </a:t>
            </a:r>
            <a:r>
              <a:rPr lang="en-US" sz="2400" dirty="0">
                <a:latin typeface="Garamond"/>
                <a:cs typeface="Garamond"/>
              </a:rPr>
              <a:t>Carboprost vs. Oxytocin   </a:t>
            </a:r>
          </a:p>
          <a:p>
            <a:r>
              <a:rPr lang="en-US" sz="2400" dirty="0">
                <a:latin typeface="Garamond"/>
                <a:cs typeface="Garamond"/>
              </a:rPr>
              <a:t> </a:t>
            </a:r>
            <a:endParaRPr lang="en-US" sz="2400" dirty="0"/>
          </a:p>
          <a:p>
            <a:r>
              <a:rPr lang="en-US" sz="2400" dirty="0"/>
              <a:t>Georgia - </a:t>
            </a:r>
            <a:r>
              <a:rPr lang="en-US" sz="2400" dirty="0">
                <a:latin typeface="Georgia"/>
                <a:cs typeface="Georgia"/>
              </a:rPr>
              <a:t>Carboprost vs. Oxytocin </a:t>
            </a:r>
          </a:p>
          <a:p>
            <a:endParaRPr lang="en-US" sz="2400" dirty="0">
              <a:latin typeface="Georgia"/>
              <a:cs typeface="Georgia"/>
            </a:endParaRPr>
          </a:p>
          <a:p>
            <a:r>
              <a:rPr lang="en-US" sz="2400" dirty="0"/>
              <a:t>Verdana - </a:t>
            </a:r>
            <a:r>
              <a:rPr lang="en-US" sz="2400" dirty="0">
                <a:latin typeface="Verdana"/>
                <a:cs typeface="Verdana"/>
              </a:rPr>
              <a:t>Carboprost vs. Oxytocin </a:t>
            </a:r>
          </a:p>
        </p:txBody>
      </p:sp>
    </p:spTree>
    <p:extLst>
      <p:ext uri="{BB962C8B-B14F-4D97-AF65-F5344CB8AC3E}">
        <p14:creationId xmlns:p14="http://schemas.microsoft.com/office/powerpoint/2010/main" val="1028677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 and Sizes</a:t>
            </a:r>
          </a:p>
        </p:txBody>
      </p:sp>
      <p:sp>
        <p:nvSpPr>
          <p:cNvPr id="6" name="TextBox 5"/>
          <p:cNvSpPr txBox="1"/>
          <p:nvPr/>
        </p:nvSpPr>
        <p:spPr>
          <a:xfrm>
            <a:off x="901700" y="2108200"/>
            <a:ext cx="2908300" cy="1754327"/>
          </a:xfrm>
          <a:prstGeom prst="rect">
            <a:avLst/>
          </a:prstGeom>
          <a:noFill/>
        </p:spPr>
        <p:txBody>
          <a:bodyPr wrap="square" rtlCol="0">
            <a:spAutoFit/>
          </a:bodyPr>
          <a:lstStyle/>
          <a:p>
            <a:pPr marL="342900" indent="-342900">
              <a:buFont typeface="+mj-lt"/>
              <a:buAutoNum type="arabicPeriod"/>
            </a:pPr>
            <a:r>
              <a:rPr lang="en-US" dirty="0"/>
              <a:t>Minimum font size: 18</a:t>
            </a:r>
          </a:p>
          <a:p>
            <a:pPr marL="342900" indent="-342900">
              <a:buFont typeface="+mj-lt"/>
              <a:buAutoNum type="arabicPeriod"/>
            </a:pPr>
            <a:r>
              <a:rPr lang="en-US" dirty="0"/>
              <a:t>Preferred: 24</a:t>
            </a:r>
          </a:p>
          <a:p>
            <a:pPr marL="342900" indent="-342900">
              <a:buFont typeface="+mj-lt"/>
              <a:buAutoNum type="arabicPeriod"/>
            </a:pPr>
            <a:r>
              <a:rPr lang="en-US" dirty="0"/>
              <a:t>Larger size: better</a:t>
            </a:r>
          </a:p>
          <a:p>
            <a:pPr marL="342900" indent="-342900">
              <a:buFont typeface="+mj-lt"/>
              <a:buAutoNum type="arabicPeriod"/>
            </a:pPr>
            <a:r>
              <a:rPr lang="en-US" dirty="0"/>
              <a:t>Practice less text on screen</a:t>
            </a:r>
          </a:p>
          <a:p>
            <a:pPr marL="342900" indent="-342900">
              <a:buFont typeface="+mj-lt"/>
              <a:buAutoNum type="arabicPeriod"/>
            </a:pPr>
            <a:endParaRPr lang="en-US" dirty="0"/>
          </a:p>
        </p:txBody>
      </p:sp>
      <p:sp>
        <p:nvSpPr>
          <p:cNvPr id="7" name="TextBox 6"/>
          <p:cNvSpPr txBox="1"/>
          <p:nvPr/>
        </p:nvSpPr>
        <p:spPr>
          <a:xfrm>
            <a:off x="4991100" y="2082800"/>
            <a:ext cx="2908300" cy="2677656"/>
          </a:xfrm>
          <a:prstGeom prst="rect">
            <a:avLst/>
          </a:prstGeom>
          <a:noFill/>
        </p:spPr>
        <p:txBody>
          <a:bodyPr wrap="square" rtlCol="0">
            <a:spAutoFit/>
          </a:bodyPr>
          <a:lstStyle/>
          <a:p>
            <a:pPr marL="342900" indent="-342900">
              <a:buFont typeface="+mj-lt"/>
              <a:buAutoNum type="arabicPeriod"/>
            </a:pPr>
            <a:r>
              <a:rPr lang="en-US" sz="2400" dirty="0"/>
              <a:t>Minimum font size: 18</a:t>
            </a:r>
          </a:p>
          <a:p>
            <a:pPr marL="342900" indent="-342900">
              <a:buFont typeface="+mj-lt"/>
              <a:buAutoNum type="arabicPeriod"/>
            </a:pPr>
            <a:r>
              <a:rPr lang="en-US" sz="2400" dirty="0"/>
              <a:t>Preferred: 24</a:t>
            </a:r>
          </a:p>
          <a:p>
            <a:pPr marL="342900" indent="-342900">
              <a:buFont typeface="+mj-lt"/>
              <a:buAutoNum type="arabicPeriod"/>
            </a:pPr>
            <a:r>
              <a:rPr lang="en-US" sz="2400" dirty="0"/>
              <a:t>Larger size: better</a:t>
            </a:r>
          </a:p>
          <a:p>
            <a:pPr marL="342900" indent="-342900">
              <a:buFont typeface="+mj-lt"/>
              <a:buAutoNum type="arabicPeriod"/>
            </a:pPr>
            <a:r>
              <a:rPr lang="en-US" sz="2400" dirty="0"/>
              <a:t>Practice less text on screen</a:t>
            </a:r>
          </a:p>
          <a:p>
            <a:pPr marL="342900" indent="-342900">
              <a:buFont typeface="+mj-lt"/>
              <a:buAutoNum type="arabicPeriod"/>
            </a:pPr>
            <a:endParaRPr lang="en-US" sz="2400" dirty="0"/>
          </a:p>
        </p:txBody>
      </p:sp>
      <p:sp>
        <p:nvSpPr>
          <p:cNvPr id="8" name="TextBox 7"/>
          <p:cNvSpPr txBox="1"/>
          <p:nvPr/>
        </p:nvSpPr>
        <p:spPr>
          <a:xfrm>
            <a:off x="1727200" y="4624527"/>
            <a:ext cx="4737100" cy="1815882"/>
          </a:xfrm>
          <a:prstGeom prst="rect">
            <a:avLst/>
          </a:prstGeom>
          <a:solidFill>
            <a:schemeClr val="accent4">
              <a:lumMod val="20000"/>
              <a:lumOff val="80000"/>
            </a:schemeClr>
          </a:solidFill>
        </p:spPr>
        <p:txBody>
          <a:bodyPr wrap="square" rtlCol="0">
            <a:spAutoFit/>
          </a:bodyPr>
          <a:lstStyle/>
          <a:p>
            <a:pPr marL="342900" indent="-342900">
              <a:buFont typeface="+mj-lt"/>
              <a:buAutoNum type="arabicPeriod"/>
            </a:pPr>
            <a:r>
              <a:rPr lang="en-US" sz="2800" dirty="0"/>
              <a:t>Minimum font size: 18</a:t>
            </a:r>
          </a:p>
          <a:p>
            <a:pPr marL="342900" indent="-342900">
              <a:buFont typeface="+mj-lt"/>
              <a:buAutoNum type="arabicPeriod"/>
            </a:pPr>
            <a:r>
              <a:rPr lang="en-US" sz="2800" dirty="0"/>
              <a:t>Preferred: 24</a:t>
            </a:r>
          </a:p>
          <a:p>
            <a:pPr marL="342900" indent="-342900">
              <a:buFont typeface="+mj-lt"/>
              <a:buAutoNum type="arabicPeriod"/>
            </a:pPr>
            <a:r>
              <a:rPr lang="en-US" sz="2800" dirty="0"/>
              <a:t>Larger size: better</a:t>
            </a:r>
          </a:p>
          <a:p>
            <a:pPr marL="342900" indent="-342900">
              <a:buFont typeface="+mj-lt"/>
              <a:buAutoNum type="arabicPeriod"/>
            </a:pPr>
            <a:r>
              <a:rPr lang="en-US" sz="2800" dirty="0"/>
              <a:t>Practice less text on screen</a:t>
            </a:r>
          </a:p>
        </p:txBody>
      </p:sp>
      <p:sp>
        <p:nvSpPr>
          <p:cNvPr id="9" name="TextBox 8"/>
          <p:cNvSpPr txBox="1"/>
          <p:nvPr/>
        </p:nvSpPr>
        <p:spPr>
          <a:xfrm>
            <a:off x="889000" y="1713468"/>
            <a:ext cx="901700" cy="369332"/>
          </a:xfrm>
          <a:prstGeom prst="rect">
            <a:avLst/>
          </a:prstGeom>
          <a:noFill/>
        </p:spPr>
        <p:txBody>
          <a:bodyPr wrap="square" rtlCol="0">
            <a:spAutoFit/>
          </a:bodyPr>
          <a:lstStyle/>
          <a:p>
            <a:r>
              <a:rPr lang="en-US" dirty="0"/>
              <a:t>Size 18</a:t>
            </a:r>
          </a:p>
        </p:txBody>
      </p:sp>
      <p:sp>
        <p:nvSpPr>
          <p:cNvPr id="10" name="TextBox 9"/>
          <p:cNvSpPr txBox="1"/>
          <p:nvPr/>
        </p:nvSpPr>
        <p:spPr>
          <a:xfrm>
            <a:off x="5022850" y="1693902"/>
            <a:ext cx="1352550" cy="461665"/>
          </a:xfrm>
          <a:prstGeom prst="rect">
            <a:avLst/>
          </a:prstGeom>
          <a:noFill/>
        </p:spPr>
        <p:txBody>
          <a:bodyPr wrap="square" rtlCol="0">
            <a:spAutoFit/>
          </a:bodyPr>
          <a:lstStyle/>
          <a:p>
            <a:r>
              <a:rPr lang="en-US" sz="2400" dirty="0"/>
              <a:t>Size 24</a:t>
            </a:r>
          </a:p>
        </p:txBody>
      </p:sp>
      <p:sp>
        <p:nvSpPr>
          <p:cNvPr id="11" name="TextBox 10"/>
          <p:cNvSpPr txBox="1"/>
          <p:nvPr/>
        </p:nvSpPr>
        <p:spPr>
          <a:xfrm>
            <a:off x="1663700" y="4128195"/>
            <a:ext cx="1511300" cy="523220"/>
          </a:xfrm>
          <a:prstGeom prst="rect">
            <a:avLst/>
          </a:prstGeom>
          <a:noFill/>
        </p:spPr>
        <p:txBody>
          <a:bodyPr wrap="square" rtlCol="0">
            <a:spAutoFit/>
          </a:bodyPr>
          <a:lstStyle/>
          <a:p>
            <a:r>
              <a:rPr lang="en-US" sz="2800" dirty="0"/>
              <a:t>Size 28</a:t>
            </a:r>
          </a:p>
        </p:txBody>
      </p:sp>
    </p:spTree>
    <p:extLst>
      <p:ext uri="{BB962C8B-B14F-4D97-AF65-F5344CB8AC3E}">
        <p14:creationId xmlns:p14="http://schemas.microsoft.com/office/powerpoint/2010/main" val="662650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Sharp contrast between fonts and background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4313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5756" y="967595"/>
            <a:ext cx="6990631" cy="5400263"/>
          </a:xfrm>
          <a:prstGeom prst="rect">
            <a:avLst/>
          </a:prstGeom>
        </p:spPr>
      </p:pic>
    </p:spTree>
    <p:extLst>
      <p:ext uri="{BB962C8B-B14F-4D97-AF65-F5344CB8AC3E}">
        <p14:creationId xmlns:p14="http://schemas.microsoft.com/office/powerpoint/2010/main" val="2542421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not use all capital letters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1967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863" b="14404"/>
          <a:stretch/>
        </p:blipFill>
        <p:spPr>
          <a:xfrm>
            <a:off x="457200" y="739356"/>
            <a:ext cx="8229600" cy="5386807"/>
          </a:xfrm>
        </p:spPr>
      </p:pic>
    </p:spTree>
    <p:extLst>
      <p:ext uri="{BB962C8B-B14F-4D97-AF65-F5344CB8AC3E}">
        <p14:creationId xmlns:p14="http://schemas.microsoft.com/office/powerpoint/2010/main" val="3315639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p:cNvSpPr>
          <p:nvPr>
            <p:ph type="title"/>
          </p:nvPr>
        </p:nvSpPr>
        <p:spPr>
          <a:xfrm>
            <a:off x="457200" y="123615"/>
            <a:ext cx="8229600" cy="987425"/>
          </a:xfrm>
          <a:prstGeom prst="rect">
            <a:avLst/>
          </a:prstGeom>
          <a:solidFill>
            <a:schemeClr val="accent3">
              <a:lumMod val="20000"/>
              <a:lumOff val="80000"/>
            </a:schemeClr>
          </a:solidFill>
          <a:ln w="76200" cmpd="sng">
            <a:solidFill>
              <a:srgbClr val="000000"/>
            </a:solidFill>
          </a:ln>
        </p:spPr>
        <p:txBody>
          <a:bodyPr>
            <a:noAutofit/>
          </a:bodyPr>
          <a:lstStyle/>
          <a:p>
            <a:pPr lvl="0" defTabSz="557784">
              <a:defRPr sz="1800" b="0" cap="none">
                <a:solidFill>
                  <a:srgbClr val="000000"/>
                </a:solidFill>
              </a:defRPr>
            </a:pPr>
            <a:br>
              <a:rPr sz="3600" b="1" cap="all" dirty="0">
                <a:latin typeface="Bernard MT Condensed"/>
                <a:cs typeface="Bernard MT Condensed"/>
              </a:rPr>
            </a:br>
            <a:r>
              <a:rPr sz="2400" cap="all" dirty="0">
                <a:latin typeface="Bernard MT Condensed"/>
                <a:ea typeface="Arial"/>
                <a:cs typeface="Bernard MT Condensed"/>
                <a:sym typeface="Arial"/>
              </a:rPr>
              <a:t>CDC Recommended Regimens 201</a:t>
            </a:r>
            <a:r>
              <a:rPr lang="en-US" sz="2400" cap="all" dirty="0">
                <a:latin typeface="Bernard MT Condensed"/>
                <a:ea typeface="Arial"/>
                <a:cs typeface="Bernard MT Condensed"/>
                <a:sym typeface="Arial"/>
              </a:rPr>
              <a:t>5</a:t>
            </a:r>
            <a:r>
              <a:rPr sz="2400" cap="all" dirty="0">
                <a:latin typeface="Bernard MT Condensed"/>
                <a:ea typeface="Arial"/>
                <a:cs typeface="Bernard MT Condensed"/>
                <a:sym typeface="Arial"/>
              </a:rPr>
              <a:t> for</a:t>
            </a:r>
            <a:br>
              <a:rPr sz="2400" cap="all" dirty="0">
                <a:latin typeface="Bernard MT Condensed"/>
                <a:ea typeface="Arial"/>
                <a:cs typeface="Bernard MT Condensed"/>
                <a:sym typeface="Arial"/>
              </a:rPr>
            </a:br>
            <a:r>
              <a:rPr sz="2400" cap="all" dirty="0">
                <a:latin typeface="Bernard MT Condensed"/>
                <a:ea typeface="Arial"/>
                <a:cs typeface="Bernard MT Condensed"/>
                <a:sym typeface="Arial"/>
              </a:rPr>
              <a:t> </a:t>
            </a:r>
            <a:r>
              <a:rPr sz="2400" b="1" i="1" cap="all" dirty="0">
                <a:latin typeface="Bernard MT Condensed"/>
                <a:ea typeface="Arial"/>
                <a:cs typeface="Bernard MT Condensed"/>
                <a:sym typeface="Arial"/>
              </a:rPr>
              <a:t>Uncomplicated VVC</a:t>
            </a:r>
            <a:br>
              <a:rPr sz="2400" b="1" i="1" cap="all" dirty="0">
                <a:latin typeface="Bernard MT Condensed"/>
                <a:ea typeface="Arial"/>
                <a:cs typeface="Bernard MT Condensed"/>
                <a:sym typeface="Arial"/>
              </a:rPr>
            </a:br>
            <a:endParaRPr sz="2400" b="1" i="1" cap="all" dirty="0">
              <a:latin typeface="Bernard MT Condensed"/>
              <a:ea typeface="Arial"/>
              <a:cs typeface="Bernard MT Condensed"/>
              <a:sym typeface="Arial"/>
            </a:endParaRPr>
          </a:p>
        </p:txBody>
      </p:sp>
      <p:sp>
        <p:nvSpPr>
          <p:cNvPr id="330" name="Shape 330"/>
          <p:cNvSpPr>
            <a:spLocks noGrp="1"/>
          </p:cNvSpPr>
          <p:nvPr>
            <p:ph idx="1"/>
          </p:nvPr>
        </p:nvSpPr>
        <p:spPr>
          <a:xfrm>
            <a:off x="457200" y="1440362"/>
            <a:ext cx="7942650" cy="5463364"/>
          </a:xfrm>
          <a:prstGeom prst="rect">
            <a:avLst/>
          </a:prstGeom>
        </p:spPr>
        <p:txBody>
          <a:bodyPr>
            <a:normAutofit lnSpcReduction="10000"/>
          </a:bodyPr>
          <a:lstStyle/>
          <a:p>
            <a:pPr lvl="0">
              <a:spcBef>
                <a:spcPts val="400"/>
              </a:spcBef>
              <a:buSzTx/>
              <a:buNone/>
              <a:defRPr sz="1800">
                <a:solidFill>
                  <a:srgbClr val="000000"/>
                </a:solidFill>
              </a:defRPr>
            </a:pPr>
            <a:r>
              <a:rPr lang="en-US" sz="2800" b="1" i="1" dirty="0">
                <a:latin typeface="+mj-lt"/>
                <a:ea typeface="Arial"/>
                <a:cs typeface="Arial"/>
                <a:sym typeface="Arial"/>
              </a:rPr>
              <a:t>    INTRAVAGINAL AGENTS</a:t>
            </a:r>
          </a:p>
          <a:p>
            <a:pPr lvl="0">
              <a:spcBef>
                <a:spcPts val="400"/>
              </a:spcBef>
              <a:buSzTx/>
              <a:buNone/>
              <a:defRPr sz="1800">
                <a:solidFill>
                  <a:srgbClr val="000000"/>
                </a:solidFill>
              </a:defRPr>
            </a:pPr>
            <a:r>
              <a:rPr lang="en-US" sz="2800" b="1" i="1" dirty="0">
                <a:latin typeface="+mj-lt"/>
                <a:ea typeface="Arial"/>
                <a:cs typeface="Arial"/>
                <a:sym typeface="Arial"/>
              </a:rPr>
              <a:t>					</a:t>
            </a:r>
            <a:endParaRPr lang="en-US" sz="2800" dirty="0">
              <a:latin typeface="+mj-lt"/>
              <a:ea typeface="Arial Bold"/>
              <a:cs typeface="Arial Bold"/>
              <a:sym typeface="Arial Bold"/>
            </a:endParaRPr>
          </a:p>
          <a:p>
            <a:pPr lvl="0">
              <a:spcBef>
                <a:spcPts val="400"/>
              </a:spcBef>
              <a:buSzTx/>
              <a:buNone/>
              <a:defRPr sz="1800">
                <a:solidFill>
                  <a:srgbClr val="000000"/>
                </a:solidFill>
              </a:defRPr>
            </a:pPr>
            <a:r>
              <a:rPr lang="en-US" sz="2800" dirty="0">
                <a:latin typeface="+mj-lt"/>
                <a:ea typeface="Arial Bold"/>
                <a:cs typeface="Arial Bold"/>
                <a:sym typeface="Arial Bold"/>
              </a:rPr>
              <a:t>	</a:t>
            </a:r>
            <a:r>
              <a:rPr lang="en-US" sz="2400" dirty="0">
                <a:latin typeface="+mj-lt"/>
                <a:ea typeface="Arial"/>
                <a:cs typeface="Arial"/>
                <a:sym typeface="Arial"/>
              </a:rPr>
              <a:t>BUTOCONAZOLE 2% CREAM 5G  X 3 DAYS</a:t>
            </a:r>
          </a:p>
          <a:p>
            <a:pPr lvl="0">
              <a:spcBef>
                <a:spcPts val="400"/>
              </a:spcBef>
              <a:buSzTx/>
              <a:buNone/>
              <a:defRPr sz="1800">
                <a:solidFill>
                  <a:srgbClr val="000000"/>
                </a:solidFill>
              </a:defRPr>
            </a:pPr>
            <a:r>
              <a:rPr lang="en-US" sz="2400" dirty="0">
                <a:latin typeface="+mj-lt"/>
                <a:ea typeface="Arial"/>
                <a:cs typeface="Arial"/>
                <a:sym typeface="Arial"/>
              </a:rPr>
              <a:t>	</a:t>
            </a:r>
          </a:p>
          <a:p>
            <a:pPr lvl="0">
              <a:spcBef>
                <a:spcPts val="400"/>
              </a:spcBef>
              <a:buSzTx/>
              <a:buNone/>
              <a:defRPr sz="1800">
                <a:solidFill>
                  <a:srgbClr val="000000"/>
                </a:solidFill>
              </a:defRPr>
            </a:pPr>
            <a:r>
              <a:rPr lang="en-US" sz="2400" dirty="0">
                <a:latin typeface="+mj-lt"/>
                <a:ea typeface="Arial"/>
                <a:cs typeface="Arial"/>
                <a:sym typeface="Arial"/>
              </a:rPr>
              <a:t>	BUTOCONAZOLE 2% BIOADHESIVE 5G X 1 DAY</a:t>
            </a:r>
          </a:p>
          <a:p>
            <a:pPr lvl="0">
              <a:spcBef>
                <a:spcPts val="400"/>
              </a:spcBef>
              <a:buSzTx/>
              <a:buNone/>
              <a:defRPr sz="1800">
                <a:solidFill>
                  <a:srgbClr val="000000"/>
                </a:solidFill>
              </a:defRPr>
            </a:pPr>
            <a:r>
              <a:rPr lang="en-US" sz="2400" dirty="0">
                <a:latin typeface="+mj-lt"/>
                <a:ea typeface="Arial"/>
                <a:cs typeface="Arial"/>
                <a:sym typeface="Arial"/>
              </a:rPr>
              <a:t>	            </a:t>
            </a:r>
          </a:p>
          <a:p>
            <a:pPr lvl="0">
              <a:spcBef>
                <a:spcPts val="400"/>
              </a:spcBef>
              <a:buSzTx/>
              <a:buNone/>
              <a:defRPr sz="1800">
                <a:solidFill>
                  <a:srgbClr val="000000"/>
                </a:solidFill>
              </a:defRPr>
            </a:pPr>
            <a:r>
              <a:rPr lang="en-US" sz="2400" dirty="0">
                <a:latin typeface="+mj-lt"/>
                <a:ea typeface="Arial"/>
                <a:cs typeface="Arial"/>
                <a:sym typeface="Arial"/>
              </a:rPr>
              <a:t>	CLOTRIMAZOLE 1% CREAM 5G INTRAVAGINALLY X 7-14 DAYS</a:t>
            </a:r>
          </a:p>
          <a:p>
            <a:pPr lvl="0">
              <a:spcBef>
                <a:spcPts val="400"/>
              </a:spcBef>
              <a:buSzTx/>
              <a:buNone/>
              <a:defRPr sz="1800">
                <a:solidFill>
                  <a:srgbClr val="000000"/>
                </a:solidFill>
              </a:defRPr>
            </a:pPr>
            <a:endParaRPr lang="en-US" sz="2400" dirty="0">
              <a:latin typeface="+mj-lt"/>
              <a:ea typeface="Arial"/>
              <a:cs typeface="Arial"/>
              <a:sym typeface="Arial"/>
            </a:endParaRPr>
          </a:p>
          <a:p>
            <a:pPr lvl="0">
              <a:spcBef>
                <a:spcPts val="400"/>
              </a:spcBef>
              <a:buSzTx/>
              <a:buNone/>
              <a:defRPr sz="1800">
                <a:solidFill>
                  <a:srgbClr val="000000"/>
                </a:solidFill>
              </a:defRPr>
            </a:pPr>
            <a:r>
              <a:rPr lang="en-US" sz="2400" dirty="0">
                <a:latin typeface="+mj-lt"/>
                <a:ea typeface="Arial"/>
                <a:cs typeface="Arial"/>
                <a:sym typeface="Arial"/>
              </a:rPr>
              <a:t>	CLOTRIMAZOLE 2 % CREAM 5G INTRAVAGINALLY X 3 DAYS</a:t>
            </a:r>
          </a:p>
          <a:p>
            <a:pPr lvl="0">
              <a:spcBef>
                <a:spcPts val="400"/>
              </a:spcBef>
              <a:buSzTx/>
              <a:buNone/>
              <a:defRPr sz="1800">
                <a:solidFill>
                  <a:srgbClr val="000000"/>
                </a:solidFill>
              </a:defRPr>
            </a:pPr>
            <a:r>
              <a:rPr lang="en-US" sz="2400" dirty="0">
                <a:latin typeface="+mj-lt"/>
                <a:ea typeface="Arial"/>
                <a:cs typeface="Arial"/>
                <a:sym typeface="Arial"/>
              </a:rPr>
              <a:t>	</a:t>
            </a:r>
          </a:p>
          <a:p>
            <a:pPr lvl="0">
              <a:spcBef>
                <a:spcPts val="400"/>
              </a:spcBef>
              <a:buSzTx/>
              <a:buNone/>
              <a:defRPr sz="1800">
                <a:solidFill>
                  <a:srgbClr val="000000"/>
                </a:solidFill>
              </a:defRPr>
            </a:pPr>
            <a:r>
              <a:rPr lang="en-US" sz="2400" dirty="0">
                <a:latin typeface="+mj-lt"/>
                <a:ea typeface="Arial"/>
                <a:cs typeface="Arial"/>
                <a:sym typeface="Arial"/>
              </a:rPr>
              <a:t>	MICONAZOLE 1200MG VAGINAL SUPPOSITORY AS SINGLE DOSE</a:t>
            </a:r>
          </a:p>
          <a:p>
            <a:pPr lvl="0">
              <a:spcBef>
                <a:spcPts val="400"/>
              </a:spcBef>
              <a:buSzTx/>
              <a:buNone/>
              <a:defRPr sz="1800">
                <a:solidFill>
                  <a:srgbClr val="000000"/>
                </a:solidFill>
              </a:defRPr>
            </a:pPr>
            <a:r>
              <a:rPr lang="en-US" sz="2400" dirty="0">
                <a:latin typeface="+mj-lt"/>
                <a:ea typeface="Arial Bold"/>
                <a:cs typeface="Arial Bold"/>
                <a:sym typeface="Arial Bold"/>
              </a:rPr>
              <a:t>	</a:t>
            </a:r>
            <a:endParaRPr lang="en-US" sz="2400" dirty="0">
              <a:latin typeface="+mj-lt"/>
              <a:ea typeface="Arial"/>
              <a:cs typeface="Arial"/>
              <a:sym typeface="Arial"/>
            </a:endParaRPr>
          </a:p>
        </p:txBody>
      </p:sp>
    </p:spTree>
    <p:extLst>
      <p:ext uri="{BB962C8B-B14F-4D97-AF65-F5344CB8AC3E}">
        <p14:creationId xmlns:p14="http://schemas.microsoft.com/office/powerpoint/2010/main" val="3304191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p:cNvSpPr>
          <p:nvPr>
            <p:ph type="title"/>
          </p:nvPr>
        </p:nvSpPr>
        <p:spPr>
          <a:xfrm>
            <a:off x="457200" y="123615"/>
            <a:ext cx="8229600" cy="987425"/>
          </a:xfrm>
          <a:prstGeom prst="rect">
            <a:avLst/>
          </a:prstGeom>
          <a:solidFill>
            <a:srgbClr val="EBF1DE"/>
          </a:solidFill>
          <a:ln w="76200" cmpd="sng">
            <a:solidFill>
              <a:srgbClr val="000000"/>
            </a:solidFill>
          </a:ln>
        </p:spPr>
        <p:txBody>
          <a:bodyPr>
            <a:noAutofit/>
          </a:bodyPr>
          <a:lstStyle/>
          <a:p>
            <a:pPr lvl="0" defTabSz="557784">
              <a:defRPr sz="1800" b="0" cap="none">
                <a:solidFill>
                  <a:srgbClr val="000000"/>
                </a:solidFill>
              </a:defRPr>
            </a:pPr>
            <a:br>
              <a:rPr sz="3600" b="1" cap="all" dirty="0">
                <a:solidFill>
                  <a:srgbClr val="4A452A"/>
                </a:solidFill>
                <a:latin typeface="Bernard MT Condensed"/>
                <a:cs typeface="Bernard MT Condensed"/>
              </a:rPr>
            </a:br>
            <a:r>
              <a:rPr sz="2400" cap="all" dirty="0">
                <a:solidFill>
                  <a:srgbClr val="4A452A"/>
                </a:solidFill>
                <a:latin typeface="Bernard MT Condensed"/>
                <a:ea typeface="Arial"/>
                <a:cs typeface="Bernard MT Condensed"/>
                <a:sym typeface="Arial"/>
              </a:rPr>
              <a:t>CDC Recommended Regimens 201</a:t>
            </a:r>
            <a:r>
              <a:rPr lang="en-US" sz="2400" cap="all" dirty="0">
                <a:solidFill>
                  <a:srgbClr val="4A452A"/>
                </a:solidFill>
                <a:latin typeface="Bernard MT Condensed"/>
                <a:ea typeface="Arial"/>
                <a:cs typeface="Bernard MT Condensed"/>
                <a:sym typeface="Arial"/>
              </a:rPr>
              <a:t>5</a:t>
            </a:r>
            <a:r>
              <a:rPr sz="2400" cap="all" dirty="0">
                <a:solidFill>
                  <a:srgbClr val="4A452A"/>
                </a:solidFill>
                <a:latin typeface="Bernard MT Condensed"/>
                <a:ea typeface="Arial"/>
                <a:cs typeface="Bernard MT Condensed"/>
                <a:sym typeface="Arial"/>
              </a:rPr>
              <a:t> for</a:t>
            </a:r>
            <a:br>
              <a:rPr sz="2400" cap="all" dirty="0">
                <a:solidFill>
                  <a:srgbClr val="4A452A"/>
                </a:solidFill>
                <a:latin typeface="Bernard MT Condensed"/>
                <a:ea typeface="Arial"/>
                <a:cs typeface="Bernard MT Condensed"/>
                <a:sym typeface="Arial"/>
              </a:rPr>
            </a:br>
            <a:r>
              <a:rPr sz="2400" cap="all" dirty="0">
                <a:solidFill>
                  <a:srgbClr val="4A452A"/>
                </a:solidFill>
                <a:latin typeface="Bernard MT Condensed"/>
                <a:ea typeface="Arial"/>
                <a:cs typeface="Bernard MT Condensed"/>
                <a:sym typeface="Arial"/>
              </a:rPr>
              <a:t> </a:t>
            </a:r>
            <a:r>
              <a:rPr sz="2400" b="1" i="1" cap="all" dirty="0">
                <a:solidFill>
                  <a:srgbClr val="4A452A"/>
                </a:solidFill>
                <a:latin typeface="Bernard MT Condensed"/>
                <a:ea typeface="Arial"/>
                <a:cs typeface="Bernard MT Condensed"/>
                <a:sym typeface="Arial"/>
              </a:rPr>
              <a:t>Uncomplicated VVC</a:t>
            </a:r>
            <a:br>
              <a:rPr sz="2400" b="1" i="1" cap="all" dirty="0">
                <a:solidFill>
                  <a:srgbClr val="4A452A"/>
                </a:solidFill>
                <a:latin typeface="Bernard MT Condensed"/>
                <a:ea typeface="Arial"/>
                <a:cs typeface="Bernard MT Condensed"/>
                <a:sym typeface="Arial"/>
              </a:rPr>
            </a:br>
            <a:endParaRPr sz="2400" b="1" i="1" cap="all" dirty="0">
              <a:solidFill>
                <a:srgbClr val="4A452A"/>
              </a:solidFill>
              <a:latin typeface="Bernard MT Condensed"/>
              <a:ea typeface="Arial"/>
              <a:cs typeface="Bernard MT Condensed"/>
              <a:sym typeface="Arial"/>
            </a:endParaRPr>
          </a:p>
        </p:txBody>
      </p:sp>
      <p:sp>
        <p:nvSpPr>
          <p:cNvPr id="330" name="Shape 330"/>
          <p:cNvSpPr>
            <a:spLocks noGrp="1"/>
          </p:cNvSpPr>
          <p:nvPr>
            <p:ph idx="1"/>
          </p:nvPr>
        </p:nvSpPr>
        <p:spPr>
          <a:xfrm>
            <a:off x="457200" y="1440362"/>
            <a:ext cx="7942650" cy="5463364"/>
          </a:xfrm>
          <a:prstGeom prst="rect">
            <a:avLst/>
          </a:prstGeom>
        </p:spPr>
        <p:txBody>
          <a:bodyPr>
            <a:normAutofit/>
          </a:bodyPr>
          <a:lstStyle/>
          <a:p>
            <a:pPr lvl="0">
              <a:spcBef>
                <a:spcPts val="400"/>
              </a:spcBef>
              <a:buSzTx/>
              <a:buNone/>
              <a:defRPr sz="1800">
                <a:solidFill>
                  <a:srgbClr val="000000"/>
                </a:solidFill>
              </a:defRPr>
            </a:pPr>
            <a:r>
              <a:rPr sz="2800" b="1" i="1" dirty="0">
                <a:latin typeface="+mj-lt"/>
                <a:ea typeface="Arial"/>
                <a:cs typeface="Arial"/>
                <a:sym typeface="Arial"/>
              </a:rPr>
              <a:t>    Intravaginal agents</a:t>
            </a:r>
          </a:p>
          <a:p>
            <a:pPr lvl="0">
              <a:spcBef>
                <a:spcPts val="400"/>
              </a:spcBef>
              <a:buSzTx/>
              <a:buNone/>
              <a:defRPr sz="1800">
                <a:solidFill>
                  <a:srgbClr val="000000"/>
                </a:solidFill>
              </a:defRPr>
            </a:pPr>
            <a:r>
              <a:rPr sz="2800" b="1" i="1" dirty="0">
                <a:latin typeface="+mj-lt"/>
                <a:ea typeface="Arial"/>
                <a:cs typeface="Arial"/>
                <a:sym typeface="Arial"/>
              </a:rPr>
              <a:t>					</a:t>
            </a:r>
            <a:endParaRPr sz="2800" dirty="0">
              <a:latin typeface="+mj-lt"/>
              <a:ea typeface="Arial Bold"/>
              <a:cs typeface="Arial Bold"/>
              <a:sym typeface="Arial Bold"/>
            </a:endParaRPr>
          </a:p>
          <a:p>
            <a:pPr lvl="0">
              <a:spcBef>
                <a:spcPts val="400"/>
              </a:spcBef>
              <a:buSzTx/>
              <a:buNone/>
              <a:defRPr sz="1800">
                <a:solidFill>
                  <a:srgbClr val="000000"/>
                </a:solidFill>
              </a:defRPr>
            </a:pPr>
            <a:r>
              <a:rPr sz="2800" dirty="0">
                <a:latin typeface="+mj-lt"/>
                <a:ea typeface="Arial Bold"/>
                <a:cs typeface="Arial Bold"/>
                <a:sym typeface="Arial Bold"/>
              </a:rPr>
              <a:t>	</a:t>
            </a:r>
            <a:r>
              <a:rPr sz="2400" dirty="0">
                <a:latin typeface="+mj-lt"/>
                <a:ea typeface="Arial"/>
                <a:cs typeface="Arial"/>
                <a:sym typeface="Arial"/>
              </a:rPr>
              <a:t>Butoconazole 2% cream 5g  x 3 days</a:t>
            </a:r>
            <a:endParaRPr lang="en-US"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a:cs typeface="Arial"/>
                <a:sym typeface="Arial"/>
              </a:rPr>
              <a:t>	</a:t>
            </a:r>
          </a:p>
          <a:p>
            <a:pPr lvl="0">
              <a:spcBef>
                <a:spcPts val="400"/>
              </a:spcBef>
              <a:buSzTx/>
              <a:buNone/>
              <a:defRPr sz="1800">
                <a:solidFill>
                  <a:srgbClr val="000000"/>
                </a:solidFill>
              </a:defRPr>
            </a:pPr>
            <a:r>
              <a:rPr sz="2400" dirty="0">
                <a:latin typeface="+mj-lt"/>
                <a:ea typeface="Arial"/>
                <a:cs typeface="Arial"/>
                <a:sym typeface="Arial"/>
              </a:rPr>
              <a:t>	Butoconazole 2% bioadhesive 5g x 1 day</a:t>
            </a:r>
            <a:endParaRPr lang="en-US"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a:cs typeface="Arial"/>
                <a:sym typeface="Arial"/>
              </a:rPr>
              <a:t>	            </a:t>
            </a:r>
          </a:p>
          <a:p>
            <a:pPr lvl="0">
              <a:spcBef>
                <a:spcPts val="400"/>
              </a:spcBef>
              <a:buSzTx/>
              <a:buNone/>
              <a:defRPr sz="1800">
                <a:solidFill>
                  <a:srgbClr val="000000"/>
                </a:solidFill>
              </a:defRPr>
            </a:pPr>
            <a:r>
              <a:rPr sz="2400" dirty="0">
                <a:latin typeface="+mj-lt"/>
                <a:ea typeface="Arial"/>
                <a:cs typeface="Arial"/>
                <a:sym typeface="Arial"/>
              </a:rPr>
              <a:t>	Clotrimazole 1% cream 5g intravaginally x 7-14 days</a:t>
            </a:r>
            <a:endParaRPr lang="en-US" sz="2400" dirty="0">
              <a:latin typeface="+mj-lt"/>
              <a:ea typeface="Arial"/>
              <a:cs typeface="Arial"/>
              <a:sym typeface="Arial"/>
            </a:endParaRPr>
          </a:p>
          <a:p>
            <a:pPr lvl="0">
              <a:spcBef>
                <a:spcPts val="400"/>
              </a:spcBef>
              <a:buSzTx/>
              <a:buNone/>
              <a:defRPr sz="1800">
                <a:solidFill>
                  <a:srgbClr val="000000"/>
                </a:solidFill>
              </a:defRPr>
            </a:pPr>
            <a:endParaRPr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a:cs typeface="Arial"/>
                <a:sym typeface="Arial"/>
              </a:rPr>
              <a:t>	Clotrimazole 2 % cream 5g intravaginally x 3 days</a:t>
            </a:r>
          </a:p>
          <a:p>
            <a:pPr lvl="0">
              <a:spcBef>
                <a:spcPts val="400"/>
              </a:spcBef>
              <a:buSzTx/>
              <a:buNone/>
              <a:defRPr sz="1800">
                <a:solidFill>
                  <a:srgbClr val="000000"/>
                </a:solidFill>
              </a:defRPr>
            </a:pPr>
            <a:r>
              <a:rPr sz="2400" dirty="0">
                <a:latin typeface="+mj-lt"/>
                <a:ea typeface="Arial"/>
                <a:cs typeface="Arial"/>
                <a:sym typeface="Arial"/>
              </a:rPr>
              <a:t>	</a:t>
            </a:r>
            <a:endParaRPr lang="en-US"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a:cs typeface="Arial"/>
                <a:sym typeface="Arial"/>
              </a:rPr>
              <a:t>	Miconazole 1</a:t>
            </a:r>
            <a:r>
              <a:rPr lang="en-US" sz="2400" dirty="0">
                <a:latin typeface="+mj-lt"/>
                <a:ea typeface="Arial"/>
                <a:cs typeface="Arial"/>
                <a:sym typeface="Arial"/>
              </a:rPr>
              <a:t>2</a:t>
            </a:r>
            <a:r>
              <a:rPr sz="2400" dirty="0">
                <a:latin typeface="+mj-lt"/>
                <a:ea typeface="Arial"/>
                <a:cs typeface="Arial"/>
                <a:sym typeface="Arial"/>
              </a:rPr>
              <a:t>00mg vaginal suppository </a:t>
            </a:r>
            <a:r>
              <a:rPr lang="en-US" sz="2400" dirty="0">
                <a:latin typeface="+mj-lt"/>
                <a:ea typeface="Arial"/>
                <a:cs typeface="Arial"/>
                <a:sym typeface="Arial"/>
              </a:rPr>
              <a:t>as single dose</a:t>
            </a:r>
            <a:endParaRPr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Bold"/>
                <a:cs typeface="Arial Bold"/>
                <a:sym typeface="Arial Bold"/>
              </a:rPr>
              <a:t>	</a:t>
            </a:r>
            <a:endParaRPr sz="2400" dirty="0">
              <a:latin typeface="+mj-lt"/>
              <a:ea typeface="Arial"/>
              <a:cs typeface="Arial"/>
              <a:sym typeface="Arial"/>
            </a:endParaRPr>
          </a:p>
        </p:txBody>
      </p:sp>
    </p:spTree>
    <p:extLst>
      <p:ext uri="{BB962C8B-B14F-4D97-AF65-F5344CB8AC3E}">
        <p14:creationId xmlns:p14="http://schemas.microsoft.com/office/powerpoint/2010/main" val="2432866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script-type fonts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2391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8257" y="873801"/>
            <a:ext cx="6972004" cy="5420733"/>
          </a:xfrm>
          <a:prstGeom prst="rect">
            <a:avLst/>
          </a:prstGeom>
        </p:spPr>
      </p:pic>
    </p:spTree>
    <p:extLst>
      <p:ext uri="{BB962C8B-B14F-4D97-AF65-F5344CB8AC3E}">
        <p14:creationId xmlns:p14="http://schemas.microsoft.com/office/powerpoint/2010/main" val="34458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components of a ‘presentation?’</a:t>
            </a:r>
          </a:p>
        </p:txBody>
      </p:sp>
      <p:sp>
        <p:nvSpPr>
          <p:cNvPr id="3" name="Content Placeholder 2"/>
          <p:cNvSpPr>
            <a:spLocks noGrp="1"/>
          </p:cNvSpPr>
          <p:nvPr>
            <p:ph idx="1"/>
          </p:nvPr>
        </p:nvSpPr>
        <p:spPr/>
        <p:txBody>
          <a:bodyPr>
            <a:noAutofit/>
          </a:bodyPr>
          <a:lstStyle/>
          <a:p>
            <a:r>
              <a:rPr lang="en-US" sz="3600" dirty="0"/>
              <a:t>ORAL </a:t>
            </a:r>
          </a:p>
          <a:p>
            <a:pPr lvl="1"/>
            <a:r>
              <a:rPr lang="en-US" sz="3200" dirty="0"/>
              <a:t>What do you want to say?</a:t>
            </a:r>
          </a:p>
          <a:p>
            <a:pPr lvl="1"/>
            <a:r>
              <a:rPr lang="en-US" sz="3200" dirty="0"/>
              <a:t>How do you say it?</a:t>
            </a:r>
          </a:p>
          <a:p>
            <a:pPr lvl="1"/>
            <a:endParaRPr lang="en-US" sz="1000" dirty="0"/>
          </a:p>
          <a:p>
            <a:r>
              <a:rPr lang="en-US" sz="3600" dirty="0"/>
              <a:t>VISUAL</a:t>
            </a:r>
          </a:p>
          <a:p>
            <a:pPr lvl="1"/>
            <a:r>
              <a:rPr lang="en-US" sz="3200" dirty="0"/>
              <a:t>What do you show?</a:t>
            </a:r>
          </a:p>
        </p:txBody>
      </p:sp>
      <p:sp>
        <p:nvSpPr>
          <p:cNvPr id="4" name="Curved Left Arrow 3"/>
          <p:cNvSpPr/>
          <p:nvPr/>
        </p:nvSpPr>
        <p:spPr>
          <a:xfrm>
            <a:off x="5791200" y="1752600"/>
            <a:ext cx="1828800" cy="3429000"/>
          </a:xfrm>
          <a:prstGeom prst="curved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5310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use of italics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5519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Italics </a:t>
            </a:r>
          </a:p>
        </p:txBody>
      </p:sp>
      <p:sp>
        <p:nvSpPr>
          <p:cNvPr id="3" name="Content Placeholder 2"/>
          <p:cNvSpPr>
            <a:spLocks noGrp="1"/>
          </p:cNvSpPr>
          <p:nvPr>
            <p:ph idx="1"/>
          </p:nvPr>
        </p:nvSpPr>
        <p:spPr/>
        <p:txBody>
          <a:bodyPr/>
          <a:lstStyle/>
          <a:p>
            <a:r>
              <a:rPr lang="en-US" dirty="0"/>
              <a:t>Use only for emphasis</a:t>
            </a:r>
          </a:p>
          <a:p>
            <a:r>
              <a:rPr lang="en-US" dirty="0"/>
              <a:t>Can change into bold font the italicized words</a:t>
            </a:r>
          </a:p>
        </p:txBody>
      </p:sp>
    </p:spTree>
    <p:extLst>
      <p:ext uri="{BB962C8B-B14F-4D97-AF65-F5344CB8AC3E}">
        <p14:creationId xmlns:p14="http://schemas.microsoft.com/office/powerpoint/2010/main" val="2929059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60202"/>
            <a:ext cx="8229600" cy="4708525"/>
          </a:xfrm>
        </p:spPr>
        <p:txBody>
          <a:bodyPr/>
          <a:lstStyle/>
          <a:p>
            <a:pPr marL="0" indent="0">
              <a:buNone/>
            </a:pPr>
            <a:r>
              <a:rPr lang="en-US" b="1" i="1" dirty="0"/>
              <a:t>How do you advise this patient against having recurrent infection?</a:t>
            </a:r>
          </a:p>
        </p:txBody>
      </p:sp>
      <p:sp>
        <p:nvSpPr>
          <p:cNvPr id="4" name="Shape 512"/>
          <p:cNvSpPr/>
          <p:nvPr/>
        </p:nvSpPr>
        <p:spPr>
          <a:xfrm>
            <a:off x="754207" y="2663446"/>
            <a:ext cx="7086600" cy="120032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300"/>
              </a:spcBef>
              <a:buSzPct val="100000"/>
              <a:buFont typeface="Wingdings"/>
              <a:buChar char="❑"/>
              <a:defRPr sz="2200"/>
            </a:lvl1pPr>
          </a:lstStyle>
          <a:p>
            <a:pPr marL="342900" lvl="0" indent="-342900">
              <a:buFont typeface="Wingdings" charset="2"/>
              <a:buChar char="Ø"/>
              <a:defRPr sz="1800"/>
            </a:pPr>
            <a:r>
              <a:rPr sz="2400" b="1" i="1" dirty="0"/>
              <a:t> </a:t>
            </a:r>
            <a:r>
              <a:rPr lang="en-US" sz="2400" b="1" i="1" dirty="0"/>
              <a:t>A</a:t>
            </a:r>
            <a:r>
              <a:rPr sz="2400" b="1" i="1" dirty="0"/>
              <a:t>void vaginal deodorants, douches, harsh soaps,     </a:t>
            </a:r>
            <a:r>
              <a:rPr lang="en-US" sz="2400" b="1" i="1" dirty="0"/>
              <a:t> </a:t>
            </a:r>
            <a:r>
              <a:rPr sz="2400" b="1" i="1" dirty="0"/>
              <a:t>perfumed products and chlorinated	swimming pools</a:t>
            </a:r>
          </a:p>
        </p:txBody>
      </p:sp>
      <p:sp>
        <p:nvSpPr>
          <p:cNvPr id="5" name="Shape 515"/>
          <p:cNvSpPr/>
          <p:nvPr/>
        </p:nvSpPr>
        <p:spPr>
          <a:xfrm>
            <a:off x="704218" y="3814465"/>
            <a:ext cx="3695882"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b="1" i="1" dirty="0"/>
              <a:t> </a:t>
            </a:r>
            <a:r>
              <a:rPr lang="en-US" sz="2400" b="1" i="1" dirty="0"/>
              <a:t>M</a:t>
            </a:r>
            <a:r>
              <a:rPr sz="2400" b="1" i="1" dirty="0"/>
              <a:t>aintain proper hygiene </a:t>
            </a:r>
          </a:p>
        </p:txBody>
      </p:sp>
      <p:sp>
        <p:nvSpPr>
          <p:cNvPr id="6" name="Shape 517"/>
          <p:cNvSpPr/>
          <p:nvPr/>
        </p:nvSpPr>
        <p:spPr>
          <a:xfrm>
            <a:off x="704218" y="4315292"/>
            <a:ext cx="773544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b="1" i="1" dirty="0"/>
              <a:t> </a:t>
            </a:r>
            <a:r>
              <a:rPr lang="en-US" sz="2400" b="1" i="1" dirty="0"/>
              <a:t>A</a:t>
            </a:r>
            <a:r>
              <a:rPr sz="2400" b="1" i="1" dirty="0"/>
              <a:t>void use of medications that are known risk factors</a:t>
            </a:r>
            <a:r>
              <a:rPr lang="en-US" sz="2400" b="1" i="1" dirty="0"/>
              <a:t> like </a:t>
            </a:r>
          </a:p>
          <a:p>
            <a:pPr lvl="0">
              <a:buNone/>
              <a:defRPr sz="1800"/>
            </a:pPr>
            <a:r>
              <a:rPr lang="en-US" sz="2000" dirty="0"/>
              <a:t>	</a:t>
            </a:r>
            <a:r>
              <a:rPr lang="en-US" sz="2400" b="1" i="1" dirty="0"/>
              <a:t>prolonged use of antibiotics and steroids</a:t>
            </a:r>
            <a:endParaRPr sz="2400" b="1" i="1" dirty="0"/>
          </a:p>
        </p:txBody>
      </p:sp>
      <p:sp>
        <p:nvSpPr>
          <p:cNvPr id="9" name="TextBox 8"/>
          <p:cNvSpPr txBox="1"/>
          <p:nvPr/>
        </p:nvSpPr>
        <p:spPr>
          <a:xfrm>
            <a:off x="2032000" y="381000"/>
            <a:ext cx="5334000" cy="584776"/>
          </a:xfrm>
          <a:prstGeom prst="rect">
            <a:avLst/>
          </a:prstGeom>
          <a:solidFill>
            <a:srgbClr val="EBF1DE"/>
          </a:solidFill>
          <a:ln w="76200" cmpd="sng">
            <a:solidFill>
              <a:srgbClr val="000000"/>
            </a:solidFill>
          </a:ln>
        </p:spPr>
        <p:txBody>
          <a:bodyPr wrap="square" rtlCol="0">
            <a:spAutoFit/>
          </a:bodyPr>
          <a:lstStyle/>
          <a:p>
            <a:pPr algn="ctr"/>
            <a:r>
              <a:rPr lang="en-US" sz="3200" dirty="0">
                <a:solidFill>
                  <a:srgbClr val="000000"/>
                </a:solidFill>
                <a:latin typeface="Bernard MT Condensed"/>
                <a:cs typeface="Bernard MT Condensed"/>
              </a:rPr>
              <a:t>Clinical Case</a:t>
            </a:r>
          </a:p>
        </p:txBody>
      </p:sp>
    </p:spTree>
    <p:extLst>
      <p:ext uri="{BB962C8B-B14F-4D97-AF65-F5344CB8AC3E}">
        <p14:creationId xmlns:p14="http://schemas.microsoft.com/office/powerpoint/2010/main" val="3751535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60202"/>
            <a:ext cx="8229600" cy="4708525"/>
          </a:xfrm>
        </p:spPr>
        <p:txBody>
          <a:bodyPr/>
          <a:lstStyle/>
          <a:p>
            <a:pPr marL="0" indent="0">
              <a:buNone/>
            </a:pPr>
            <a:r>
              <a:rPr lang="en-US" b="1" i="1" dirty="0"/>
              <a:t>How do you advise this patient against having recurrent infection?</a:t>
            </a:r>
          </a:p>
        </p:txBody>
      </p:sp>
      <p:sp>
        <p:nvSpPr>
          <p:cNvPr id="4" name="Shape 512"/>
          <p:cNvSpPr/>
          <p:nvPr/>
        </p:nvSpPr>
        <p:spPr>
          <a:xfrm>
            <a:off x="754207" y="2663446"/>
            <a:ext cx="7086600" cy="120032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300"/>
              </a:spcBef>
              <a:buSzPct val="100000"/>
              <a:buFont typeface="Wingdings"/>
              <a:buChar char="❑"/>
              <a:defRPr sz="2200"/>
            </a:lvl1pPr>
          </a:lstStyle>
          <a:p>
            <a:pPr marL="342900" lvl="0" indent="-342900">
              <a:buFont typeface="Wingdings" charset="2"/>
              <a:buChar char="Ø"/>
              <a:defRPr sz="1800"/>
            </a:pPr>
            <a:r>
              <a:rPr sz="2400" dirty="0"/>
              <a:t> </a:t>
            </a:r>
            <a:r>
              <a:rPr lang="en-US" sz="2400" dirty="0"/>
              <a:t>A</a:t>
            </a:r>
            <a:r>
              <a:rPr sz="2400" dirty="0"/>
              <a:t>void vaginal deodorants, douches, harsh soaps,     </a:t>
            </a:r>
            <a:r>
              <a:rPr lang="en-US" sz="2400" dirty="0"/>
              <a:t> </a:t>
            </a:r>
            <a:r>
              <a:rPr sz="2400" dirty="0"/>
              <a:t>perfumed products and chlorinated	swimming pools</a:t>
            </a:r>
          </a:p>
        </p:txBody>
      </p:sp>
      <p:sp>
        <p:nvSpPr>
          <p:cNvPr id="5" name="Shape 515"/>
          <p:cNvSpPr/>
          <p:nvPr/>
        </p:nvSpPr>
        <p:spPr>
          <a:xfrm>
            <a:off x="704218" y="3814465"/>
            <a:ext cx="3593289"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dirty="0"/>
              <a:t> </a:t>
            </a:r>
            <a:r>
              <a:rPr lang="en-US" sz="2400" dirty="0"/>
              <a:t>M</a:t>
            </a:r>
            <a:r>
              <a:rPr sz="2400" dirty="0"/>
              <a:t>aintain proper hygiene </a:t>
            </a:r>
          </a:p>
        </p:txBody>
      </p:sp>
      <p:sp>
        <p:nvSpPr>
          <p:cNvPr id="6" name="Shape 517"/>
          <p:cNvSpPr/>
          <p:nvPr/>
        </p:nvSpPr>
        <p:spPr>
          <a:xfrm>
            <a:off x="704218" y="4315292"/>
            <a:ext cx="7594385"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dirty="0"/>
              <a:t> </a:t>
            </a:r>
            <a:r>
              <a:rPr lang="en-US" sz="2400" dirty="0"/>
              <a:t>A</a:t>
            </a:r>
            <a:r>
              <a:rPr sz="2400" dirty="0"/>
              <a:t>void use of medications that are known risk factors</a:t>
            </a:r>
            <a:r>
              <a:rPr lang="en-US" sz="2400" dirty="0"/>
              <a:t> like </a:t>
            </a:r>
          </a:p>
          <a:p>
            <a:pPr lvl="0">
              <a:buNone/>
              <a:defRPr sz="1800"/>
            </a:pPr>
            <a:r>
              <a:rPr lang="en-US" sz="2000" dirty="0"/>
              <a:t>	</a:t>
            </a:r>
            <a:r>
              <a:rPr lang="en-US" sz="2400" dirty="0"/>
              <a:t>prolonged use of antibiotics and steroids</a:t>
            </a:r>
            <a:endParaRPr sz="2400" dirty="0"/>
          </a:p>
        </p:txBody>
      </p:sp>
      <p:sp>
        <p:nvSpPr>
          <p:cNvPr id="9" name="TextBox 8"/>
          <p:cNvSpPr txBox="1"/>
          <p:nvPr/>
        </p:nvSpPr>
        <p:spPr>
          <a:xfrm>
            <a:off x="2032000" y="381000"/>
            <a:ext cx="5334000" cy="584776"/>
          </a:xfrm>
          <a:prstGeom prst="rect">
            <a:avLst/>
          </a:prstGeom>
          <a:solidFill>
            <a:srgbClr val="EBF1DE"/>
          </a:solidFill>
          <a:ln w="76200" cmpd="sng">
            <a:solidFill>
              <a:srgbClr val="000000"/>
            </a:solidFill>
          </a:ln>
        </p:spPr>
        <p:txBody>
          <a:bodyPr wrap="square" rtlCol="0">
            <a:spAutoFit/>
          </a:bodyPr>
          <a:lstStyle/>
          <a:p>
            <a:pPr algn="ctr"/>
            <a:r>
              <a:rPr lang="en-US" sz="3200" dirty="0">
                <a:solidFill>
                  <a:srgbClr val="000000"/>
                </a:solidFill>
                <a:latin typeface="Bernard MT Condensed"/>
                <a:cs typeface="Bernard MT Condensed"/>
              </a:rPr>
              <a:t>Clinical Case</a:t>
            </a:r>
          </a:p>
        </p:txBody>
      </p:sp>
    </p:spTree>
    <p:extLst>
      <p:ext uri="{BB962C8B-B14F-4D97-AF65-F5344CB8AC3E}">
        <p14:creationId xmlns:p14="http://schemas.microsoft.com/office/powerpoint/2010/main" val="2451111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animation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8559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60202"/>
            <a:ext cx="8229600" cy="4708525"/>
          </a:xfrm>
        </p:spPr>
        <p:txBody>
          <a:bodyPr/>
          <a:lstStyle/>
          <a:p>
            <a:pPr marL="0" indent="0">
              <a:buNone/>
            </a:pPr>
            <a:r>
              <a:rPr lang="en-US" b="1" i="1" dirty="0"/>
              <a:t>How do you advise this patient against having recurrent infection?</a:t>
            </a:r>
          </a:p>
        </p:txBody>
      </p:sp>
      <p:sp>
        <p:nvSpPr>
          <p:cNvPr id="4" name="Shape 512"/>
          <p:cNvSpPr/>
          <p:nvPr/>
        </p:nvSpPr>
        <p:spPr>
          <a:xfrm>
            <a:off x="754207" y="2663446"/>
            <a:ext cx="7086600" cy="120032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300"/>
              </a:spcBef>
              <a:buSzPct val="100000"/>
              <a:buFont typeface="Wingdings"/>
              <a:buChar char="❑"/>
              <a:defRPr sz="2200"/>
            </a:lvl1pPr>
          </a:lstStyle>
          <a:p>
            <a:pPr marL="342900" lvl="0" indent="-342900">
              <a:buFont typeface="Wingdings" charset="2"/>
              <a:buChar char="Ø"/>
              <a:defRPr sz="1800"/>
            </a:pPr>
            <a:r>
              <a:rPr sz="2400" dirty="0"/>
              <a:t> </a:t>
            </a:r>
            <a:r>
              <a:rPr lang="en-US" sz="2400" dirty="0"/>
              <a:t>A</a:t>
            </a:r>
            <a:r>
              <a:rPr sz="2400" dirty="0"/>
              <a:t>void vaginal deodorants, douches, harsh soaps,     </a:t>
            </a:r>
            <a:r>
              <a:rPr lang="en-US" sz="2400" dirty="0"/>
              <a:t> </a:t>
            </a:r>
            <a:r>
              <a:rPr sz="2400" dirty="0"/>
              <a:t>perfumed products and chlorinated	swimming pools</a:t>
            </a:r>
          </a:p>
        </p:txBody>
      </p:sp>
      <p:sp>
        <p:nvSpPr>
          <p:cNvPr id="5" name="Shape 515"/>
          <p:cNvSpPr/>
          <p:nvPr/>
        </p:nvSpPr>
        <p:spPr>
          <a:xfrm>
            <a:off x="704218" y="3814465"/>
            <a:ext cx="3593289"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dirty="0"/>
              <a:t> </a:t>
            </a:r>
            <a:r>
              <a:rPr lang="en-US" sz="2400" dirty="0"/>
              <a:t>M</a:t>
            </a:r>
            <a:r>
              <a:rPr sz="2400" dirty="0"/>
              <a:t>aintain proper hygiene </a:t>
            </a:r>
          </a:p>
        </p:txBody>
      </p:sp>
      <p:sp>
        <p:nvSpPr>
          <p:cNvPr id="6" name="Shape 517"/>
          <p:cNvSpPr/>
          <p:nvPr/>
        </p:nvSpPr>
        <p:spPr>
          <a:xfrm>
            <a:off x="704218" y="4315292"/>
            <a:ext cx="7594385"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dirty="0"/>
              <a:t> </a:t>
            </a:r>
            <a:r>
              <a:rPr lang="en-US" sz="2400" dirty="0"/>
              <a:t>A</a:t>
            </a:r>
            <a:r>
              <a:rPr sz="2400" dirty="0"/>
              <a:t>void use of medications that are known risk factors</a:t>
            </a:r>
            <a:r>
              <a:rPr lang="en-US" sz="2400" dirty="0"/>
              <a:t> like </a:t>
            </a:r>
          </a:p>
          <a:p>
            <a:pPr lvl="0">
              <a:buNone/>
              <a:defRPr sz="1800"/>
            </a:pPr>
            <a:r>
              <a:rPr lang="en-US" sz="2000" dirty="0"/>
              <a:t>	</a:t>
            </a:r>
            <a:r>
              <a:rPr lang="en-US" sz="2400" dirty="0"/>
              <a:t>prolonged use of antibiotics and steroids</a:t>
            </a:r>
            <a:endParaRPr sz="2400" dirty="0"/>
          </a:p>
        </p:txBody>
      </p:sp>
      <p:sp>
        <p:nvSpPr>
          <p:cNvPr id="9" name="TextBox 8"/>
          <p:cNvSpPr txBox="1"/>
          <p:nvPr/>
        </p:nvSpPr>
        <p:spPr>
          <a:xfrm>
            <a:off x="2032000" y="381000"/>
            <a:ext cx="5334000" cy="584776"/>
          </a:xfrm>
          <a:prstGeom prst="rect">
            <a:avLst/>
          </a:prstGeom>
          <a:solidFill>
            <a:srgbClr val="EBF1DE"/>
          </a:solidFill>
          <a:ln w="76200" cmpd="sng">
            <a:solidFill>
              <a:srgbClr val="000000"/>
            </a:solidFill>
          </a:ln>
        </p:spPr>
        <p:txBody>
          <a:bodyPr wrap="square" rtlCol="0">
            <a:spAutoFit/>
          </a:bodyPr>
          <a:lstStyle/>
          <a:p>
            <a:pPr algn="ctr"/>
            <a:r>
              <a:rPr lang="en-US" sz="3200" dirty="0">
                <a:solidFill>
                  <a:srgbClr val="000000"/>
                </a:solidFill>
                <a:latin typeface="Bernard MT Condensed"/>
                <a:cs typeface="Bernard MT Condensed"/>
              </a:rPr>
              <a:t>Clinical Case</a:t>
            </a:r>
          </a:p>
        </p:txBody>
      </p:sp>
    </p:spTree>
    <p:extLst>
      <p:ext uri="{BB962C8B-B14F-4D97-AF65-F5344CB8AC3E}">
        <p14:creationId xmlns:p14="http://schemas.microsoft.com/office/powerpoint/2010/main" val="70678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23" dur="500"/>
                                        <p:tgtEl>
                                          <p:spTgt spid="6">
                                            <p:txEl>
                                              <p:pRg st="0" end="0"/>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photos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6440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Photos</a:t>
            </a:r>
          </a:p>
        </p:txBody>
      </p:sp>
      <p:sp>
        <p:nvSpPr>
          <p:cNvPr id="3" name="Content Placeholder 2"/>
          <p:cNvSpPr>
            <a:spLocks noGrp="1"/>
          </p:cNvSpPr>
          <p:nvPr>
            <p:ph idx="1"/>
          </p:nvPr>
        </p:nvSpPr>
        <p:spPr/>
        <p:txBody>
          <a:bodyPr/>
          <a:lstStyle/>
          <a:p>
            <a:r>
              <a:rPr lang="en-US" dirty="0"/>
              <a:t>Source from a free website (Creative Commons License)</a:t>
            </a:r>
          </a:p>
          <a:p>
            <a:r>
              <a:rPr lang="en-US" dirty="0"/>
              <a:t>Be conscious of authorship</a:t>
            </a:r>
          </a:p>
          <a:p>
            <a:r>
              <a:rPr lang="en-US" dirty="0"/>
              <a:t>Always cite reference</a:t>
            </a:r>
          </a:p>
        </p:txBody>
      </p:sp>
    </p:spTree>
    <p:extLst>
      <p:ext uri="{BB962C8B-B14F-4D97-AF65-F5344CB8AC3E}">
        <p14:creationId xmlns:p14="http://schemas.microsoft.com/office/powerpoint/2010/main" val="2346695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367943"/>
            <a:ext cx="8229600" cy="6124754"/>
          </a:xfrm>
          <a:prstGeom prst="rect">
            <a:avLst/>
          </a:prstGeom>
        </p:spPr>
        <p:txBody>
          <a:bodyPr wrap="square">
            <a:spAutoFit/>
          </a:bodyPr>
          <a:lstStyle/>
          <a:p>
            <a:pPr marL="457200" indent="-457200">
              <a:buFont typeface="Arial"/>
              <a:buChar char="•"/>
            </a:pPr>
            <a:r>
              <a:rPr lang="en-US" sz="2800" dirty="0"/>
              <a:t>When using images in APA Style, the images should be formatted as figures </a:t>
            </a:r>
          </a:p>
          <a:p>
            <a:pPr marL="457200" indent="-457200">
              <a:buFont typeface="Arial"/>
              <a:buChar char="•"/>
            </a:pPr>
            <a:endParaRPr lang="en-US" sz="2800" dirty="0"/>
          </a:p>
          <a:p>
            <a:pPr marL="457200" indent="-457200">
              <a:buFont typeface="Arial"/>
              <a:buChar char="•"/>
            </a:pPr>
            <a:r>
              <a:rPr lang="en-US" sz="2800" dirty="0"/>
              <a:t>Most images won't have legends, but they should all have captions</a:t>
            </a:r>
          </a:p>
          <a:p>
            <a:pPr marL="457200" indent="-457200">
              <a:buFont typeface="Arial"/>
              <a:buChar char="•"/>
            </a:pPr>
            <a:endParaRPr lang="en-US" sz="2800" dirty="0"/>
          </a:p>
          <a:p>
            <a:pPr marL="457200" indent="-457200">
              <a:buFont typeface="Arial"/>
              <a:buChar char="•"/>
            </a:pPr>
            <a:r>
              <a:rPr lang="en-US" sz="2800" dirty="0"/>
              <a:t>Legend - explains symbols used in a figure </a:t>
            </a:r>
          </a:p>
          <a:p>
            <a:pPr marL="457200" indent="-457200">
              <a:buFont typeface="Arial"/>
              <a:buChar char="•"/>
            </a:pPr>
            <a:endParaRPr lang="en-US" sz="2800" dirty="0"/>
          </a:p>
          <a:p>
            <a:pPr marL="457200" indent="-457200">
              <a:buFont typeface="Arial"/>
              <a:buChar char="•"/>
            </a:pPr>
            <a:r>
              <a:rPr lang="en-US" sz="2800" dirty="0"/>
              <a:t>Caption - an explanation of the figure that is placed directly below the figure</a:t>
            </a:r>
          </a:p>
          <a:p>
            <a:pPr marL="914400" lvl="1" indent="-457200">
              <a:buFont typeface="Arial"/>
              <a:buChar char="•"/>
            </a:pPr>
            <a:r>
              <a:rPr lang="en-US" sz="2800" dirty="0"/>
              <a:t>provides the title of the figure</a:t>
            </a:r>
          </a:p>
          <a:p>
            <a:pPr marL="914400" lvl="1" indent="-457200">
              <a:buFont typeface="Arial"/>
              <a:buChar char="•"/>
            </a:pPr>
            <a:r>
              <a:rPr lang="en-US" sz="2800" dirty="0"/>
              <a:t>should be brief but descriptive </a:t>
            </a:r>
          </a:p>
          <a:p>
            <a:pPr marL="914400" lvl="1" indent="-457200">
              <a:buFont typeface="Arial"/>
              <a:buChar char="•"/>
            </a:pPr>
            <a:r>
              <a:rPr lang="en-US" sz="2800" dirty="0"/>
              <a:t>provide additional information that may be needed to explain the image</a:t>
            </a:r>
          </a:p>
        </p:txBody>
      </p:sp>
    </p:spTree>
    <p:extLst>
      <p:ext uri="{BB962C8B-B14F-4D97-AF65-F5344CB8AC3E}">
        <p14:creationId xmlns:p14="http://schemas.microsoft.com/office/powerpoint/2010/main" val="614126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365500" y="1155700"/>
            <a:ext cx="2425700" cy="3048000"/>
          </a:xfrm>
          <a:prstGeom prst="rect">
            <a:avLst/>
          </a:prstGeom>
        </p:spPr>
      </p:pic>
      <p:sp>
        <p:nvSpPr>
          <p:cNvPr id="7" name="Rectangle 6"/>
          <p:cNvSpPr/>
          <p:nvPr/>
        </p:nvSpPr>
        <p:spPr>
          <a:xfrm>
            <a:off x="469900" y="4393098"/>
            <a:ext cx="8064500" cy="646331"/>
          </a:xfrm>
          <a:prstGeom prst="rect">
            <a:avLst/>
          </a:prstGeom>
        </p:spPr>
        <p:txBody>
          <a:bodyPr wrap="square">
            <a:spAutoFit/>
          </a:bodyPr>
          <a:lstStyle/>
          <a:p>
            <a:r>
              <a:rPr lang="en-US" dirty="0"/>
              <a:t>FIGURE 1. Atrophic vaginitis. Note loss of labial and vulvar fullness, pallor of urethral and vaginal epithelium, and decreased vaginal moisture.</a:t>
            </a:r>
          </a:p>
        </p:txBody>
      </p:sp>
      <p:sp>
        <p:nvSpPr>
          <p:cNvPr id="8" name="Rectangle 7"/>
          <p:cNvSpPr/>
          <p:nvPr/>
        </p:nvSpPr>
        <p:spPr>
          <a:xfrm>
            <a:off x="469900" y="5042455"/>
            <a:ext cx="8343900" cy="523220"/>
          </a:xfrm>
          <a:prstGeom prst="rect">
            <a:avLst/>
          </a:prstGeom>
        </p:spPr>
        <p:txBody>
          <a:bodyPr wrap="square">
            <a:spAutoFit/>
          </a:bodyPr>
          <a:lstStyle/>
          <a:p>
            <a:r>
              <a:rPr lang="en-US" sz="1400" dirty="0"/>
              <a:t>Adapted from GLORIA A. BACHMANN, M.D., and NICOLE S. NEVADUNSKY. Diagnosis and treatment of atrophic vaginitis. </a:t>
            </a:r>
            <a:r>
              <a:rPr lang="en-US" sz="1400" i="1" dirty="0"/>
              <a:t>Am </a:t>
            </a:r>
            <a:r>
              <a:rPr lang="en-US" sz="1400" i="1" dirty="0" err="1"/>
              <a:t>Fam</a:t>
            </a:r>
            <a:r>
              <a:rPr lang="en-US" sz="1400" i="1" dirty="0"/>
              <a:t> Physician</a:t>
            </a:r>
            <a:r>
              <a:rPr lang="en-US" sz="1400" dirty="0"/>
              <a:t>. 2000 May 15;61(10):3090-3096.</a:t>
            </a:r>
          </a:p>
        </p:txBody>
      </p:sp>
      <p:sp>
        <p:nvSpPr>
          <p:cNvPr id="9" name="TextBox 8"/>
          <p:cNvSpPr txBox="1"/>
          <p:nvPr/>
        </p:nvSpPr>
        <p:spPr>
          <a:xfrm>
            <a:off x="1739900" y="330200"/>
            <a:ext cx="5765800" cy="584776"/>
          </a:xfrm>
          <a:prstGeom prst="rect">
            <a:avLst/>
          </a:prstGeom>
          <a:noFill/>
        </p:spPr>
        <p:txBody>
          <a:bodyPr wrap="square" rtlCol="0">
            <a:spAutoFit/>
          </a:bodyPr>
          <a:lstStyle/>
          <a:p>
            <a:pPr algn="ctr"/>
            <a:r>
              <a:rPr lang="en-US" sz="3200" dirty="0"/>
              <a:t>Atrophic Vaginitis</a:t>
            </a:r>
          </a:p>
        </p:txBody>
      </p:sp>
    </p:spTree>
    <p:extLst>
      <p:ext uri="{BB962C8B-B14F-4D97-AF65-F5344CB8AC3E}">
        <p14:creationId xmlns:p14="http://schemas.microsoft.com/office/powerpoint/2010/main" val="68686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want to say?</a:t>
            </a:r>
          </a:p>
        </p:txBody>
      </p:sp>
      <p:sp>
        <p:nvSpPr>
          <p:cNvPr id="3" name="Content Placeholder 2"/>
          <p:cNvSpPr>
            <a:spLocks noGrp="1"/>
          </p:cNvSpPr>
          <p:nvPr>
            <p:ph idx="1"/>
          </p:nvPr>
        </p:nvSpPr>
        <p:spPr/>
        <p:txBody>
          <a:bodyPr>
            <a:normAutofit/>
          </a:bodyPr>
          <a:lstStyle/>
          <a:p>
            <a:r>
              <a:rPr lang="en-US" sz="3600" b="1" dirty="0"/>
              <a:t>Keep your objective in mind.</a:t>
            </a:r>
          </a:p>
          <a:p>
            <a:pPr lvl="1">
              <a:buNone/>
            </a:pPr>
            <a:r>
              <a:rPr lang="en-US" sz="3200" dirty="0"/>
              <a:t>E.g. Breastfeeding lecture</a:t>
            </a:r>
          </a:p>
          <a:p>
            <a:pPr lvl="1">
              <a:buFont typeface="Wingdings"/>
              <a:buChar char="Ø"/>
            </a:pPr>
            <a:r>
              <a:rPr lang="en-US" sz="3200" b="1" dirty="0">
                <a:solidFill>
                  <a:srgbClr val="C00000"/>
                </a:solidFill>
              </a:rPr>
              <a:t>‘To teach’ </a:t>
            </a:r>
            <a:r>
              <a:rPr lang="en-US" sz="3200" dirty="0"/>
              <a:t>&gt; Present a step by step tutorial</a:t>
            </a:r>
          </a:p>
          <a:p>
            <a:pPr lvl="1">
              <a:buFont typeface="Wingdings"/>
              <a:buChar char="Ø"/>
            </a:pPr>
            <a:r>
              <a:rPr lang="en-US" sz="3200" b="1" dirty="0">
                <a:solidFill>
                  <a:srgbClr val="C00000"/>
                </a:solidFill>
              </a:rPr>
              <a:t> ‘To encourage’ </a:t>
            </a:r>
            <a:r>
              <a:rPr lang="en-US" sz="3200" dirty="0"/>
              <a:t>&gt; Present advantages to mother and baby</a:t>
            </a:r>
          </a:p>
          <a:p>
            <a:pPr lvl="1">
              <a:buNone/>
            </a:pPr>
            <a:endParaRPr lang="en-US" sz="3200" dirty="0"/>
          </a:p>
          <a:p>
            <a:endParaRPr lang="en-US" sz="3600" dirty="0"/>
          </a:p>
          <a:p>
            <a:endParaRPr lang="en-US" sz="3600" dirty="0"/>
          </a:p>
        </p:txBody>
      </p:sp>
    </p:spTree>
    <p:extLst>
      <p:ext uri="{BB962C8B-B14F-4D97-AF65-F5344CB8AC3E}">
        <p14:creationId xmlns:p14="http://schemas.microsoft.com/office/powerpoint/2010/main" val="29586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figures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0139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Use figures</a:t>
            </a:r>
          </a:p>
          <a:p>
            <a:pPr marL="914400" lvl="1" indent="-514350"/>
            <a:r>
              <a:rPr lang="en-US" dirty="0"/>
              <a:t>To quickly emphasize a relationship between data </a:t>
            </a:r>
          </a:p>
          <a:p>
            <a:pPr marL="914400" lvl="1" indent="-514350"/>
            <a:r>
              <a:rPr lang="en-US" dirty="0"/>
              <a:t>To quickly state a process</a:t>
            </a:r>
          </a:p>
          <a:p>
            <a:pPr marL="1314450" lvl="2" indent="-514350"/>
            <a:r>
              <a:rPr lang="en-US" dirty="0"/>
              <a:t>E.g. Graphs, Charts</a:t>
            </a:r>
          </a:p>
          <a:p>
            <a:pPr marL="914400" lvl="1" indent="-514350"/>
            <a:r>
              <a:rPr lang="en-US" dirty="0"/>
              <a:t>Line graphs</a:t>
            </a:r>
          </a:p>
          <a:p>
            <a:pPr marL="1314450" lvl="2" indent="-514350"/>
            <a:r>
              <a:rPr lang="en-US" dirty="0"/>
              <a:t>Show continuous change over time (e.g. birth rates)</a:t>
            </a:r>
          </a:p>
          <a:p>
            <a:pPr marL="1314450" lvl="2" indent="-514350"/>
            <a:r>
              <a:rPr lang="en-US" dirty="0"/>
              <a:t>Limit to 4 lines per graph</a:t>
            </a:r>
          </a:p>
          <a:p>
            <a:pPr marL="914400" lvl="1" indent="-514350"/>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615881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381000" y="1143000"/>
          <a:ext cx="8382000" cy="4175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3386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Use figures.</a:t>
            </a:r>
          </a:p>
          <a:p>
            <a:pPr marL="914400" lvl="1" indent="-514350"/>
            <a:r>
              <a:rPr lang="en-US" dirty="0"/>
              <a:t>Bar graphs</a:t>
            </a:r>
          </a:p>
          <a:p>
            <a:pPr marL="1314450" lvl="2" indent="-514350"/>
            <a:r>
              <a:rPr lang="en-US" dirty="0"/>
              <a:t>Show change over time of discrete variables (e.g. item numbers, symptoms) </a:t>
            </a:r>
          </a:p>
          <a:p>
            <a:pPr marL="1314450" lvl="2" indent="-514350"/>
            <a:r>
              <a:rPr lang="en-US" dirty="0"/>
              <a:t>Show multiple variables</a:t>
            </a:r>
          </a:p>
          <a:p>
            <a:pPr marL="1314450" lvl="2" indent="-514350">
              <a:buNone/>
            </a:pPr>
            <a:endParaRPr lang="en-US" dirty="0"/>
          </a:p>
        </p:txBody>
      </p:sp>
    </p:spTree>
    <p:extLst>
      <p:ext uri="{BB962C8B-B14F-4D97-AF65-F5344CB8AC3E}">
        <p14:creationId xmlns:p14="http://schemas.microsoft.com/office/powerpoint/2010/main" val="1427617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Distribution of male and female residents in OB </a:t>
            </a:r>
            <a:r>
              <a:rPr lang="en-US" sz="2400" dirty="0" err="1"/>
              <a:t>Gyn</a:t>
            </a:r>
            <a:r>
              <a:rPr lang="en-US" sz="2400" dirty="0"/>
              <a:t>  </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9577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28339122"/>
              </p:ext>
            </p:extLst>
          </p:nvPr>
        </p:nvGraphicFramePr>
        <p:xfrm>
          <a:off x="304800" y="177800"/>
          <a:ext cx="8534400" cy="668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4652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F854-73F8-4527-986F-27561F162280}"/>
              </a:ext>
            </a:extLst>
          </p:cNvPr>
          <p:cNvSpPr>
            <a:spLocks noGrp="1"/>
          </p:cNvSpPr>
          <p:nvPr>
            <p:ph type="title"/>
          </p:nvPr>
        </p:nvSpPr>
        <p:spPr/>
        <p:txBody>
          <a:bodyPr/>
          <a:lstStyle/>
          <a:p>
            <a:r>
              <a:rPr lang="en-US" dirty="0"/>
              <a:t>Maternal and Neonatal Tetanus</a:t>
            </a:r>
          </a:p>
        </p:txBody>
      </p:sp>
      <p:sp>
        <p:nvSpPr>
          <p:cNvPr id="3" name="Content Placeholder 2">
            <a:extLst>
              <a:ext uri="{FF2B5EF4-FFF2-40B4-BE49-F238E27FC236}">
                <a16:creationId xmlns:a16="http://schemas.microsoft.com/office/drawing/2014/main" id="{9ACE39F2-0FA4-4615-8FD9-E19B9FEB6A4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D5A3FC2-BECD-40D3-BF40-9CC30345F772}"/>
              </a:ext>
            </a:extLst>
          </p:cNvPr>
          <p:cNvPicPr>
            <a:picLocks noChangeAspect="1"/>
          </p:cNvPicPr>
          <p:nvPr/>
        </p:nvPicPr>
        <p:blipFill>
          <a:blip r:embed="rId3"/>
          <a:stretch>
            <a:fillRect/>
          </a:stretch>
        </p:blipFill>
        <p:spPr>
          <a:xfrm>
            <a:off x="289321" y="1254369"/>
            <a:ext cx="5794131" cy="5403413"/>
          </a:xfrm>
          <a:prstGeom prst="rect">
            <a:avLst/>
          </a:prstGeom>
        </p:spPr>
      </p:pic>
      <p:sp>
        <p:nvSpPr>
          <p:cNvPr id="5" name="Rectangle 4">
            <a:extLst>
              <a:ext uri="{FF2B5EF4-FFF2-40B4-BE49-F238E27FC236}">
                <a16:creationId xmlns:a16="http://schemas.microsoft.com/office/drawing/2014/main" id="{8720CA43-9711-4B35-B69A-127B02069AB6}"/>
              </a:ext>
            </a:extLst>
          </p:cNvPr>
          <p:cNvSpPr/>
          <p:nvPr/>
        </p:nvSpPr>
        <p:spPr>
          <a:xfrm>
            <a:off x="6199596" y="1614281"/>
            <a:ext cx="2728468" cy="4801315"/>
          </a:xfrm>
          <a:prstGeom prst="rect">
            <a:avLst/>
          </a:prstGeom>
          <a:solidFill>
            <a:srgbClr val="D9D9D9"/>
          </a:solidFill>
          <a:ln>
            <a:solidFill>
              <a:srgbClr val="6E0047"/>
            </a:solidFill>
          </a:ln>
        </p:spPr>
        <p:txBody>
          <a:bodyPr wrap="square">
            <a:spAutoFit/>
          </a:bodyPr>
          <a:lstStyle/>
          <a:p>
            <a:r>
              <a:rPr lang="en-US" dirty="0">
                <a:latin typeface="roboto"/>
              </a:rPr>
              <a:t>Maternal and Neonatal Tetanus remains a </a:t>
            </a:r>
            <a:r>
              <a:rPr lang="en-US" b="1" dirty="0">
                <a:latin typeface="roboto"/>
              </a:rPr>
              <a:t>public health threat in 12 countries</a:t>
            </a:r>
            <a:r>
              <a:rPr lang="en-US" dirty="0">
                <a:latin typeface="roboto"/>
              </a:rPr>
              <a:t>:</a:t>
            </a:r>
          </a:p>
          <a:p>
            <a:pPr lvl="1">
              <a:buFont typeface="Arial" panose="020B0604020202020204" pitchFamily="34" charset="0"/>
              <a:buChar char="•"/>
            </a:pPr>
            <a:r>
              <a:rPr lang="en-US" dirty="0">
                <a:latin typeface="roboto"/>
              </a:rPr>
              <a:t>Afghanistan</a:t>
            </a:r>
          </a:p>
          <a:p>
            <a:pPr lvl="1">
              <a:buFont typeface="Arial" panose="020B0604020202020204" pitchFamily="34" charset="0"/>
              <a:buChar char="•"/>
            </a:pPr>
            <a:r>
              <a:rPr lang="en-US" dirty="0">
                <a:latin typeface="roboto"/>
              </a:rPr>
              <a:t>Angola</a:t>
            </a:r>
          </a:p>
          <a:p>
            <a:pPr lvl="1">
              <a:buFont typeface="Arial" panose="020B0604020202020204" pitchFamily="34" charset="0"/>
              <a:buChar char="•"/>
            </a:pPr>
            <a:r>
              <a:rPr lang="en-US" dirty="0">
                <a:latin typeface="roboto"/>
              </a:rPr>
              <a:t>Central African Republic</a:t>
            </a:r>
          </a:p>
          <a:p>
            <a:pPr lvl="1">
              <a:buFont typeface="Arial" panose="020B0604020202020204" pitchFamily="34" charset="0"/>
              <a:buChar char="•"/>
            </a:pPr>
            <a:r>
              <a:rPr lang="en-US" dirty="0">
                <a:latin typeface="roboto"/>
              </a:rPr>
              <a:t>Guinea</a:t>
            </a:r>
          </a:p>
          <a:p>
            <a:pPr lvl="1">
              <a:buFont typeface="Arial" panose="020B0604020202020204" pitchFamily="34" charset="0"/>
              <a:buChar char="•"/>
            </a:pPr>
            <a:r>
              <a:rPr lang="en-US" dirty="0">
                <a:latin typeface="roboto"/>
              </a:rPr>
              <a:t>Mali</a:t>
            </a:r>
          </a:p>
          <a:p>
            <a:pPr lvl="1">
              <a:buFont typeface="Arial" panose="020B0604020202020204" pitchFamily="34" charset="0"/>
              <a:buChar char="•"/>
            </a:pPr>
            <a:r>
              <a:rPr lang="en-US" dirty="0">
                <a:latin typeface="roboto"/>
              </a:rPr>
              <a:t>Nigeria</a:t>
            </a:r>
          </a:p>
          <a:p>
            <a:pPr lvl="1">
              <a:buFont typeface="Arial" panose="020B0604020202020204" pitchFamily="34" charset="0"/>
              <a:buChar char="•"/>
            </a:pPr>
            <a:r>
              <a:rPr lang="en-US" dirty="0">
                <a:latin typeface="roboto"/>
              </a:rPr>
              <a:t>Pakistan</a:t>
            </a:r>
          </a:p>
          <a:p>
            <a:pPr lvl="1">
              <a:buFont typeface="Arial" panose="020B0604020202020204" pitchFamily="34" charset="0"/>
              <a:buChar char="•"/>
            </a:pPr>
            <a:r>
              <a:rPr lang="en-US" dirty="0">
                <a:latin typeface="roboto"/>
              </a:rPr>
              <a:t>Papua New Guinea</a:t>
            </a:r>
          </a:p>
          <a:p>
            <a:pPr lvl="1">
              <a:buFont typeface="Arial" panose="020B0604020202020204" pitchFamily="34" charset="0"/>
              <a:buChar char="•"/>
            </a:pPr>
            <a:r>
              <a:rPr lang="en-US" dirty="0">
                <a:latin typeface="roboto"/>
              </a:rPr>
              <a:t>Somalia</a:t>
            </a:r>
          </a:p>
          <a:p>
            <a:pPr lvl="1">
              <a:buFont typeface="Arial" panose="020B0604020202020204" pitchFamily="34" charset="0"/>
              <a:buChar char="•"/>
            </a:pPr>
            <a:r>
              <a:rPr lang="en-US" dirty="0">
                <a:latin typeface="roboto"/>
              </a:rPr>
              <a:t>South Sudan</a:t>
            </a:r>
          </a:p>
          <a:p>
            <a:pPr lvl="1">
              <a:buFont typeface="Arial" panose="020B0604020202020204" pitchFamily="34" charset="0"/>
              <a:buChar char="•"/>
            </a:pPr>
            <a:r>
              <a:rPr lang="en-US" dirty="0">
                <a:latin typeface="roboto"/>
              </a:rPr>
              <a:t>Sudan</a:t>
            </a:r>
          </a:p>
          <a:p>
            <a:pPr lvl="1">
              <a:buFont typeface="Arial" panose="020B0604020202020204" pitchFamily="34" charset="0"/>
              <a:buChar char="•"/>
            </a:pPr>
            <a:r>
              <a:rPr lang="en-US" dirty="0">
                <a:latin typeface="roboto"/>
              </a:rPr>
              <a:t>Yemen</a:t>
            </a:r>
            <a:endParaRPr lang="en-US" b="0" i="0" u="none" strike="noStrike" dirty="0">
              <a:effectLst/>
              <a:latin typeface="roboto"/>
            </a:endParaRPr>
          </a:p>
        </p:txBody>
      </p:sp>
    </p:spTree>
    <p:extLst>
      <p:ext uri="{BB962C8B-B14F-4D97-AF65-F5344CB8AC3E}">
        <p14:creationId xmlns:p14="http://schemas.microsoft.com/office/powerpoint/2010/main" val="1035944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Use figures.</a:t>
            </a:r>
          </a:p>
          <a:p>
            <a:pPr marL="914400" lvl="1" indent="-514350"/>
            <a:r>
              <a:rPr lang="en-US" dirty="0"/>
              <a:t>Pie graphs</a:t>
            </a:r>
          </a:p>
          <a:p>
            <a:pPr marL="1314450" lvl="2" indent="-514350"/>
            <a:r>
              <a:rPr lang="en-US" dirty="0"/>
              <a:t>Compare the parts of a whole</a:t>
            </a:r>
          </a:p>
          <a:p>
            <a:pPr marL="1314450" lvl="2" indent="-514350"/>
            <a:r>
              <a:rPr lang="en-US" dirty="0"/>
              <a:t>Show no more than 6 slices</a:t>
            </a:r>
          </a:p>
          <a:p>
            <a:pPr marL="1314450" lvl="2" indent="-514350"/>
            <a:r>
              <a:rPr lang="en-US" dirty="0"/>
              <a:t>Position largest slice at 12 or 6 o’clock position.</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0153030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755053377"/>
              </p:ext>
            </p:extLst>
          </p:nvPr>
        </p:nvGraphicFramePr>
        <p:xfrm>
          <a:off x="224688" y="1607357"/>
          <a:ext cx="86868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0177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94475660"/>
              </p:ext>
            </p:extLst>
          </p:nvPr>
        </p:nvGraphicFramePr>
        <p:xfrm>
          <a:off x="381000" y="177800"/>
          <a:ext cx="8610600" cy="650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2493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want to say?</a:t>
            </a:r>
          </a:p>
        </p:txBody>
      </p:sp>
      <p:sp>
        <p:nvSpPr>
          <p:cNvPr id="3" name="Content Placeholder 2"/>
          <p:cNvSpPr>
            <a:spLocks noGrp="1"/>
          </p:cNvSpPr>
          <p:nvPr>
            <p:ph idx="1"/>
          </p:nvPr>
        </p:nvSpPr>
        <p:spPr>
          <a:xfrm>
            <a:off x="457200" y="1600200"/>
            <a:ext cx="8229600" cy="4876800"/>
          </a:xfrm>
        </p:spPr>
        <p:txBody>
          <a:bodyPr>
            <a:noAutofit/>
          </a:bodyPr>
          <a:lstStyle/>
          <a:p>
            <a:r>
              <a:rPr lang="en-US" sz="3600" b="1" dirty="0"/>
              <a:t>Know your audience.</a:t>
            </a:r>
          </a:p>
          <a:p>
            <a:pPr lvl="1">
              <a:buNone/>
            </a:pPr>
            <a:r>
              <a:rPr lang="en-US" dirty="0"/>
              <a:t>E.g. Breastfeeding lecture</a:t>
            </a:r>
          </a:p>
          <a:p>
            <a:pPr lvl="1">
              <a:buFont typeface="Wingdings"/>
              <a:buChar char="Ø"/>
            </a:pPr>
            <a:r>
              <a:rPr lang="en-US" b="1" dirty="0">
                <a:solidFill>
                  <a:srgbClr val="C00000"/>
                </a:solidFill>
              </a:rPr>
              <a:t> Lay </a:t>
            </a:r>
            <a:r>
              <a:rPr lang="en-US" dirty="0"/>
              <a:t>&gt; Basic information, clarify misconceptions</a:t>
            </a:r>
          </a:p>
          <a:p>
            <a:pPr lvl="1">
              <a:buFont typeface="Wingdings"/>
              <a:buChar char="Ø"/>
            </a:pPr>
            <a:r>
              <a:rPr lang="en-US" b="1" dirty="0">
                <a:solidFill>
                  <a:srgbClr val="C00000"/>
                </a:solidFill>
              </a:rPr>
              <a:t> Paramedical staff</a:t>
            </a:r>
            <a:r>
              <a:rPr lang="en-US" dirty="0"/>
              <a:t> &gt; Scientific information, clarify misconceptions, emphasize important conclusions</a:t>
            </a:r>
          </a:p>
          <a:p>
            <a:pPr lvl="1">
              <a:buNone/>
            </a:pPr>
            <a:endParaRPr lang="en-US" sz="3200" dirty="0"/>
          </a:p>
          <a:p>
            <a:pPr lvl="1">
              <a:buFont typeface="Wingdings"/>
              <a:buChar char="Ø"/>
            </a:pPr>
            <a:endParaRPr lang="en-US" sz="3200" dirty="0"/>
          </a:p>
          <a:p>
            <a:pPr lvl="1">
              <a:buFont typeface="Wingdings"/>
              <a:buChar char="Ø"/>
            </a:pPr>
            <a:endParaRPr lang="en-US" sz="3200" dirty="0"/>
          </a:p>
          <a:p>
            <a:endParaRPr lang="en-US" sz="3600" dirty="0"/>
          </a:p>
          <a:p>
            <a:endParaRPr lang="en-US" sz="3600" dirty="0"/>
          </a:p>
        </p:txBody>
      </p:sp>
    </p:spTree>
    <p:extLst>
      <p:ext uri="{BB962C8B-B14F-4D97-AF65-F5344CB8AC3E}">
        <p14:creationId xmlns:p14="http://schemas.microsoft.com/office/powerpoint/2010/main" val="186755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a:t>Know your objective.</a:t>
            </a:r>
          </a:p>
          <a:p>
            <a:pPr marL="514350" indent="-514350">
              <a:buFont typeface="+mj-lt"/>
              <a:buAutoNum type="arabicPeriod"/>
            </a:pPr>
            <a:r>
              <a:rPr lang="en-US" dirty="0"/>
              <a:t>Know your audience.</a:t>
            </a:r>
          </a:p>
          <a:p>
            <a:pPr marL="514350" indent="-514350">
              <a:buFont typeface="+mj-lt"/>
              <a:buAutoNum type="arabicPeriod"/>
            </a:pPr>
            <a:r>
              <a:rPr lang="en-US" dirty="0"/>
              <a:t>Identify information that needs graphic representation.</a:t>
            </a:r>
          </a:p>
          <a:p>
            <a:pPr marL="0" lvl="0" indent="0" defTabSz="914400">
              <a:lnSpc>
                <a:spcPct val="150000"/>
              </a:lnSpc>
              <a:buNone/>
              <a:defRPr/>
            </a:pPr>
            <a:r>
              <a:rPr lang="en-US" dirty="0"/>
              <a:t>4.  An effective presentation is gets the message  	across.</a:t>
            </a:r>
          </a:p>
          <a:p>
            <a:pPr marL="0" lvl="0" indent="0" defTabSz="914400">
              <a:lnSpc>
                <a:spcPct val="150000"/>
              </a:lnSpc>
              <a:buNone/>
              <a:defRPr/>
            </a:pPr>
            <a:r>
              <a:rPr lang="en-US" dirty="0"/>
              <a:t>5. An effective message is clear, short and simple.</a:t>
            </a:r>
          </a:p>
          <a:p>
            <a:endParaRPr lang="en-US" dirty="0"/>
          </a:p>
        </p:txBody>
      </p:sp>
    </p:spTree>
    <p:extLst>
      <p:ext uri="{BB962C8B-B14F-4D97-AF65-F5344CB8AC3E}">
        <p14:creationId xmlns:p14="http://schemas.microsoft.com/office/powerpoint/2010/main" val="3159453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24F64F0-46A2-4C62-A86B-EF1AA3663DD9}"/>
              </a:ext>
            </a:extLst>
          </p:cNvPr>
          <p:cNvGraphicFramePr>
            <a:graphicFrameLocks noGrp="1"/>
          </p:cNvGraphicFramePr>
          <p:nvPr>
            <p:ph idx="1"/>
            <p:extLst>
              <p:ext uri="{D42A27DB-BD31-4B8C-83A1-F6EECF244321}">
                <p14:modId xmlns:p14="http://schemas.microsoft.com/office/powerpoint/2010/main" val="3160240543"/>
              </p:ext>
            </p:extLst>
          </p:nvPr>
        </p:nvGraphicFramePr>
        <p:xfrm>
          <a:off x="457200" y="561975"/>
          <a:ext cx="8229600" cy="573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6F597DD7-42F4-4802-9954-9DA38851A292}"/>
              </a:ext>
            </a:extLst>
          </p:cNvPr>
          <p:cNvSpPr txBox="1"/>
          <p:nvPr/>
        </p:nvSpPr>
        <p:spPr>
          <a:xfrm>
            <a:off x="309489" y="6331867"/>
            <a:ext cx="8567225" cy="461665"/>
          </a:xfrm>
          <a:prstGeom prst="rect">
            <a:avLst/>
          </a:prstGeom>
          <a:noFill/>
        </p:spPr>
        <p:txBody>
          <a:bodyPr wrap="square">
            <a:spAutoFit/>
          </a:bodyPr>
          <a:lstStyle/>
          <a:p>
            <a:pPr algn="ctr"/>
            <a:r>
              <a:rPr lang="en-US" sz="1200" b="0" i="0" dirty="0">
                <a:solidFill>
                  <a:srgbClr val="232333"/>
                </a:solidFill>
                <a:effectLst/>
                <a:latin typeface="Lato-Bold"/>
              </a:rPr>
              <a:t>Modified and adapted from: Video Meeting Etiquette: 7 Tips to Ensure a Great Attendee Experience. November 27, 2019. 2020 Zoom Video Communications, Inc.</a:t>
            </a:r>
          </a:p>
        </p:txBody>
      </p:sp>
    </p:spTree>
    <p:extLst>
      <p:ext uri="{BB962C8B-B14F-4D97-AF65-F5344CB8AC3E}">
        <p14:creationId xmlns:p14="http://schemas.microsoft.com/office/powerpoint/2010/main" val="30326596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24F64F0-46A2-4C62-A86B-EF1AA3663DD9}"/>
              </a:ext>
            </a:extLst>
          </p:cNvPr>
          <p:cNvGraphicFramePr>
            <a:graphicFrameLocks noGrp="1"/>
          </p:cNvGraphicFramePr>
          <p:nvPr>
            <p:ph idx="1"/>
            <p:extLst>
              <p:ext uri="{D42A27DB-BD31-4B8C-83A1-F6EECF244321}">
                <p14:modId xmlns:p14="http://schemas.microsoft.com/office/powerpoint/2010/main" val="3856193425"/>
              </p:ext>
            </p:extLst>
          </p:nvPr>
        </p:nvGraphicFramePr>
        <p:xfrm>
          <a:off x="457200" y="561975"/>
          <a:ext cx="8229600" cy="573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a:extLst>
              <a:ext uri="{FF2B5EF4-FFF2-40B4-BE49-F238E27FC236}">
                <a16:creationId xmlns:a16="http://schemas.microsoft.com/office/drawing/2014/main" id="{647C0B21-37E8-4C84-9659-8D5D427EF800}"/>
              </a:ext>
            </a:extLst>
          </p:cNvPr>
          <p:cNvGrpSpPr/>
          <p:nvPr/>
        </p:nvGrpSpPr>
        <p:grpSpPr>
          <a:xfrm>
            <a:off x="2218944" y="5540758"/>
            <a:ext cx="6467856" cy="592756"/>
            <a:chOff x="1769364" y="3852564"/>
            <a:chExt cx="6460236" cy="1791890"/>
          </a:xfrm>
        </p:grpSpPr>
        <p:sp>
          <p:nvSpPr>
            <p:cNvPr id="8" name="Rectangle 7">
              <a:extLst>
                <a:ext uri="{FF2B5EF4-FFF2-40B4-BE49-F238E27FC236}">
                  <a16:creationId xmlns:a16="http://schemas.microsoft.com/office/drawing/2014/main" id="{31465EF1-9B2D-41F3-A968-DAF71A7DD7E2}"/>
                </a:ext>
              </a:extLst>
            </p:cNvPr>
            <p:cNvSpPr/>
            <p:nvPr/>
          </p:nvSpPr>
          <p:spPr>
            <a:xfrm>
              <a:off x="1769364" y="3852564"/>
              <a:ext cx="6460236" cy="17918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112344A7-470F-4CB3-852F-F76F02FB3998}"/>
                </a:ext>
              </a:extLst>
            </p:cNvPr>
            <p:cNvSpPr txBox="1"/>
            <p:nvPr/>
          </p:nvSpPr>
          <p:spPr>
            <a:xfrm>
              <a:off x="1769364" y="3852564"/>
              <a:ext cx="6460236" cy="17918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3200" kern="1200" dirty="0"/>
                <a:t>If you are the host, stick around.</a:t>
              </a:r>
              <a:endParaRPr lang="en-PH" sz="3200" kern="1200" dirty="0"/>
            </a:p>
          </p:txBody>
        </p:sp>
      </p:grpSp>
      <p:sp>
        <p:nvSpPr>
          <p:cNvPr id="11" name="TextBox 10">
            <a:extLst>
              <a:ext uri="{FF2B5EF4-FFF2-40B4-BE49-F238E27FC236}">
                <a16:creationId xmlns:a16="http://schemas.microsoft.com/office/drawing/2014/main" id="{C5E4F697-1F7E-48CC-B346-09FB8300BEF8}"/>
              </a:ext>
            </a:extLst>
          </p:cNvPr>
          <p:cNvSpPr txBox="1"/>
          <p:nvPr/>
        </p:nvSpPr>
        <p:spPr>
          <a:xfrm>
            <a:off x="309489" y="6331867"/>
            <a:ext cx="8567225" cy="461665"/>
          </a:xfrm>
          <a:prstGeom prst="rect">
            <a:avLst/>
          </a:prstGeom>
          <a:noFill/>
        </p:spPr>
        <p:txBody>
          <a:bodyPr wrap="square">
            <a:spAutoFit/>
          </a:bodyPr>
          <a:lstStyle/>
          <a:p>
            <a:pPr algn="ctr"/>
            <a:r>
              <a:rPr lang="en-US" sz="1200" b="0" i="0" dirty="0">
                <a:solidFill>
                  <a:srgbClr val="232333"/>
                </a:solidFill>
                <a:effectLst/>
                <a:latin typeface="Lato-Bold"/>
              </a:rPr>
              <a:t>Modified and adapted from: Video Meeting Etiquette: 7 Tips to Ensure a Great Attendee Experience. November 27, 2019. 2020 Zoom Video Communications, Inc.</a:t>
            </a:r>
          </a:p>
        </p:txBody>
      </p:sp>
    </p:spTree>
    <p:extLst>
      <p:ext uri="{BB962C8B-B14F-4D97-AF65-F5344CB8AC3E}">
        <p14:creationId xmlns:p14="http://schemas.microsoft.com/office/powerpoint/2010/main" val="38915179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dio Settings">
            <a:extLst>
              <a:ext uri="{FF2B5EF4-FFF2-40B4-BE49-F238E27FC236}">
                <a16:creationId xmlns:a16="http://schemas.microsoft.com/office/drawing/2014/main" id="{A741ABA2-EF61-40F8-8BD2-4351B622F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00150"/>
            <a:ext cx="7620000" cy="4457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D795B0-AFC4-4D28-8B3A-953CA41AB26B}"/>
              </a:ext>
            </a:extLst>
          </p:cNvPr>
          <p:cNvSpPr txBox="1"/>
          <p:nvPr/>
        </p:nvSpPr>
        <p:spPr>
          <a:xfrm>
            <a:off x="762000" y="393895"/>
            <a:ext cx="6637606" cy="523220"/>
          </a:xfrm>
          <a:prstGeom prst="rect">
            <a:avLst/>
          </a:prstGeom>
          <a:noFill/>
        </p:spPr>
        <p:txBody>
          <a:bodyPr wrap="square" rtlCol="0">
            <a:spAutoFit/>
          </a:bodyPr>
          <a:lstStyle/>
          <a:p>
            <a:r>
              <a:rPr lang="en-US" sz="2800" dirty="0"/>
              <a:t>Audio Settings</a:t>
            </a:r>
            <a:endParaRPr lang="en-PH" sz="2800" dirty="0"/>
          </a:p>
        </p:txBody>
      </p:sp>
      <p:sp>
        <p:nvSpPr>
          <p:cNvPr id="3" name="TextBox 2">
            <a:extLst>
              <a:ext uri="{FF2B5EF4-FFF2-40B4-BE49-F238E27FC236}">
                <a16:creationId xmlns:a16="http://schemas.microsoft.com/office/drawing/2014/main" id="{1AC53730-0FDF-47E2-8B98-44B0A16DFE46}"/>
              </a:ext>
            </a:extLst>
          </p:cNvPr>
          <p:cNvSpPr txBox="1"/>
          <p:nvPr/>
        </p:nvSpPr>
        <p:spPr>
          <a:xfrm>
            <a:off x="2901460" y="5725441"/>
            <a:ext cx="3739663" cy="430887"/>
          </a:xfrm>
          <a:prstGeom prst="rect">
            <a:avLst/>
          </a:prstGeom>
          <a:noFill/>
        </p:spPr>
        <p:txBody>
          <a:bodyPr wrap="square">
            <a:spAutoFit/>
          </a:bodyPr>
          <a:lstStyle/>
          <a:p>
            <a:r>
              <a:rPr lang="en-US" sz="1100" b="0" i="0" dirty="0">
                <a:effectLst/>
                <a:latin typeface="Roboto"/>
              </a:rPr>
              <a:t>Source: Zoom: Settings and Configuration</a:t>
            </a:r>
          </a:p>
          <a:p>
            <a:r>
              <a:rPr lang="en-US" sz="1100" b="0" i="0" dirty="0">
                <a:solidFill>
                  <a:srgbClr val="636363"/>
                </a:solidFill>
                <a:effectLst/>
                <a:latin typeface="Roboto"/>
              </a:rPr>
              <a:t>Last Updated: March 12, 2020 11:06:08 AM PDT</a:t>
            </a:r>
          </a:p>
        </p:txBody>
      </p:sp>
    </p:spTree>
    <p:extLst>
      <p:ext uri="{BB962C8B-B14F-4D97-AF65-F5344CB8AC3E}">
        <p14:creationId xmlns:p14="http://schemas.microsoft.com/office/powerpoint/2010/main" val="7852408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0F66E0-838E-4BE8-BF42-D18C30951966}"/>
              </a:ext>
            </a:extLst>
          </p:cNvPr>
          <p:cNvSpPr txBox="1"/>
          <p:nvPr/>
        </p:nvSpPr>
        <p:spPr>
          <a:xfrm>
            <a:off x="928467" y="1163326"/>
            <a:ext cx="7526215" cy="4893647"/>
          </a:xfrm>
          <a:prstGeom prst="rect">
            <a:avLst/>
          </a:prstGeom>
          <a:noFill/>
        </p:spPr>
        <p:txBody>
          <a:bodyPr wrap="square">
            <a:spAutoFit/>
          </a:bodyPr>
          <a:lstStyle/>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Select the speakers you want to test from the list of your computer’s audio playback devices listed in the drop-down next to the </a:t>
            </a:r>
            <a:r>
              <a:rPr lang="en-US" sz="2400" b="1" i="0" dirty="0">
                <a:solidFill>
                  <a:srgbClr val="333333"/>
                </a:solidFill>
                <a:effectLst/>
                <a:latin typeface="Calibri" panose="020F0502020204030204" pitchFamily="34" charset="0"/>
                <a:cs typeface="Calibri" panose="020F0502020204030204" pitchFamily="34" charset="0"/>
              </a:rPr>
              <a:t>Test Speaker</a:t>
            </a:r>
            <a:r>
              <a:rPr lang="en-US" sz="2400" b="0" i="0" dirty="0">
                <a:solidFill>
                  <a:srgbClr val="333333"/>
                </a:solidFill>
                <a:effectLst/>
                <a:latin typeface="Calibri" panose="020F0502020204030204" pitchFamily="34" charset="0"/>
                <a:cs typeface="Calibri" panose="020F0502020204030204" pitchFamily="34" charset="0"/>
              </a:rPr>
              <a:t> button.</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Click the </a:t>
            </a:r>
            <a:r>
              <a:rPr lang="en-US" sz="2400" b="1" i="0" dirty="0">
                <a:solidFill>
                  <a:srgbClr val="333333"/>
                </a:solidFill>
                <a:effectLst/>
                <a:latin typeface="Calibri" panose="020F0502020204030204" pitchFamily="34" charset="0"/>
                <a:cs typeface="Calibri" panose="020F0502020204030204" pitchFamily="34" charset="0"/>
              </a:rPr>
              <a:t>Test Speaker</a:t>
            </a:r>
            <a:r>
              <a:rPr lang="en-US" sz="2400" b="0" i="0" dirty="0">
                <a:solidFill>
                  <a:srgbClr val="333333"/>
                </a:solidFill>
                <a:effectLst/>
                <a:latin typeface="Calibri" panose="020F0502020204030204" pitchFamily="34" charset="0"/>
                <a:cs typeface="Calibri" panose="020F0502020204030204" pitchFamily="34" charset="0"/>
              </a:rPr>
              <a:t> button.</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Adjust the volume of the selected playback device until you’re satisfied.</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Select the microphone you want to test from the list of your computer’s audio recording devices listed in the drop-down next to the </a:t>
            </a:r>
            <a:r>
              <a:rPr lang="en-US" sz="2400" b="1" i="0" dirty="0">
                <a:solidFill>
                  <a:srgbClr val="333333"/>
                </a:solidFill>
                <a:effectLst/>
                <a:latin typeface="Calibri" panose="020F0502020204030204" pitchFamily="34" charset="0"/>
                <a:cs typeface="Calibri" panose="020F0502020204030204" pitchFamily="34" charset="0"/>
              </a:rPr>
              <a:t>Test Mic</a:t>
            </a:r>
            <a:r>
              <a:rPr lang="en-US" sz="2400" b="0" i="0" dirty="0">
                <a:solidFill>
                  <a:srgbClr val="333333"/>
                </a:solidFill>
                <a:effectLst/>
                <a:latin typeface="Calibri" panose="020F0502020204030204" pitchFamily="34" charset="0"/>
                <a:cs typeface="Calibri" panose="020F0502020204030204" pitchFamily="34" charset="0"/>
              </a:rPr>
              <a:t> button.</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Click the </a:t>
            </a:r>
            <a:r>
              <a:rPr lang="en-US" sz="2400" b="1" i="0" dirty="0">
                <a:solidFill>
                  <a:srgbClr val="333333"/>
                </a:solidFill>
                <a:effectLst/>
                <a:latin typeface="Calibri" panose="020F0502020204030204" pitchFamily="34" charset="0"/>
                <a:cs typeface="Calibri" panose="020F0502020204030204" pitchFamily="34" charset="0"/>
              </a:rPr>
              <a:t>Test Mic</a:t>
            </a:r>
            <a:r>
              <a:rPr lang="en-US" sz="2400" b="0" i="0" dirty="0">
                <a:solidFill>
                  <a:srgbClr val="333333"/>
                </a:solidFill>
                <a:effectLst/>
                <a:latin typeface="Calibri" panose="020F0502020204030204" pitchFamily="34" charset="0"/>
                <a:cs typeface="Calibri" panose="020F0502020204030204" pitchFamily="34" charset="0"/>
              </a:rPr>
              <a:t> button.</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Adjust the volume of the selected recording device until you’re satisfied.</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Choose your audio preferences for meetings.</a:t>
            </a:r>
          </a:p>
        </p:txBody>
      </p:sp>
      <p:sp>
        <p:nvSpPr>
          <p:cNvPr id="3" name="TextBox 2">
            <a:extLst>
              <a:ext uri="{FF2B5EF4-FFF2-40B4-BE49-F238E27FC236}">
                <a16:creationId xmlns:a16="http://schemas.microsoft.com/office/drawing/2014/main" id="{C2D7C67C-AA49-4B8B-90FD-88340BA021CA}"/>
              </a:ext>
            </a:extLst>
          </p:cNvPr>
          <p:cNvSpPr txBox="1"/>
          <p:nvPr/>
        </p:nvSpPr>
        <p:spPr>
          <a:xfrm>
            <a:off x="762000" y="393895"/>
            <a:ext cx="6637606" cy="523220"/>
          </a:xfrm>
          <a:prstGeom prst="rect">
            <a:avLst/>
          </a:prstGeom>
          <a:noFill/>
        </p:spPr>
        <p:txBody>
          <a:bodyPr wrap="square" rtlCol="0">
            <a:spAutoFit/>
          </a:bodyPr>
          <a:lstStyle/>
          <a:p>
            <a:r>
              <a:rPr lang="en-US" sz="2800" dirty="0"/>
              <a:t>Audio Settings</a:t>
            </a:r>
            <a:endParaRPr lang="en-PH" sz="2800" dirty="0"/>
          </a:p>
        </p:txBody>
      </p:sp>
      <p:sp>
        <p:nvSpPr>
          <p:cNvPr id="6" name="TextBox 5">
            <a:extLst>
              <a:ext uri="{FF2B5EF4-FFF2-40B4-BE49-F238E27FC236}">
                <a16:creationId xmlns:a16="http://schemas.microsoft.com/office/drawing/2014/main" id="{B418283C-5AF7-49B8-9E5A-2E25EC619F66}"/>
              </a:ext>
            </a:extLst>
          </p:cNvPr>
          <p:cNvSpPr txBox="1"/>
          <p:nvPr/>
        </p:nvSpPr>
        <p:spPr>
          <a:xfrm>
            <a:off x="341140" y="6299336"/>
            <a:ext cx="3739663" cy="430887"/>
          </a:xfrm>
          <a:prstGeom prst="rect">
            <a:avLst/>
          </a:prstGeom>
          <a:noFill/>
        </p:spPr>
        <p:txBody>
          <a:bodyPr wrap="square">
            <a:spAutoFit/>
          </a:bodyPr>
          <a:lstStyle/>
          <a:p>
            <a:r>
              <a:rPr lang="en-US" sz="1100" b="0" i="0" dirty="0">
                <a:effectLst/>
                <a:latin typeface="Roboto"/>
              </a:rPr>
              <a:t>Zoom: Settings and Configuration</a:t>
            </a:r>
          </a:p>
          <a:p>
            <a:r>
              <a:rPr lang="en-US" sz="1100" b="0" i="0" dirty="0">
                <a:solidFill>
                  <a:srgbClr val="636363"/>
                </a:solidFill>
                <a:effectLst/>
                <a:latin typeface="Roboto"/>
              </a:rPr>
              <a:t>Last Updated: March 12, 2020 11:06:08 AM PDT</a:t>
            </a:r>
          </a:p>
        </p:txBody>
      </p:sp>
    </p:spTree>
    <p:extLst>
      <p:ext uri="{BB962C8B-B14F-4D97-AF65-F5344CB8AC3E}">
        <p14:creationId xmlns:p14="http://schemas.microsoft.com/office/powerpoint/2010/main" val="1313156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D7C67C-AA49-4B8B-90FD-88340BA021CA}"/>
              </a:ext>
            </a:extLst>
          </p:cNvPr>
          <p:cNvSpPr txBox="1"/>
          <p:nvPr/>
        </p:nvSpPr>
        <p:spPr>
          <a:xfrm>
            <a:off x="762000" y="393895"/>
            <a:ext cx="6637606" cy="523220"/>
          </a:xfrm>
          <a:prstGeom prst="rect">
            <a:avLst/>
          </a:prstGeom>
          <a:noFill/>
        </p:spPr>
        <p:txBody>
          <a:bodyPr wrap="square" rtlCol="0">
            <a:spAutoFit/>
          </a:bodyPr>
          <a:lstStyle/>
          <a:p>
            <a:r>
              <a:rPr lang="en-US" sz="2800" dirty="0"/>
              <a:t>Video Settings</a:t>
            </a:r>
            <a:endParaRPr lang="en-PH" sz="2800" dirty="0"/>
          </a:p>
        </p:txBody>
      </p:sp>
      <p:sp>
        <p:nvSpPr>
          <p:cNvPr id="5" name="TextBox 4">
            <a:extLst>
              <a:ext uri="{FF2B5EF4-FFF2-40B4-BE49-F238E27FC236}">
                <a16:creationId xmlns:a16="http://schemas.microsoft.com/office/drawing/2014/main" id="{E906025F-39C7-4FEA-BEBA-2FA260070BF1}"/>
              </a:ext>
            </a:extLst>
          </p:cNvPr>
          <p:cNvSpPr txBox="1"/>
          <p:nvPr/>
        </p:nvSpPr>
        <p:spPr>
          <a:xfrm>
            <a:off x="562709" y="1211950"/>
            <a:ext cx="8285870" cy="4893647"/>
          </a:xfrm>
          <a:prstGeom prst="rect">
            <a:avLst/>
          </a:prstGeom>
          <a:noFill/>
        </p:spPr>
        <p:txBody>
          <a:bodyPr wrap="square">
            <a:spAutoFit/>
          </a:bodyPr>
          <a:lstStyle/>
          <a:p>
            <a:pPr algn="l"/>
            <a:r>
              <a:rPr lang="en-US" sz="2400" b="0" i="0" dirty="0">
                <a:solidFill>
                  <a:srgbClr val="333333"/>
                </a:solidFill>
                <a:effectLst/>
                <a:latin typeface="Calibri" panose="020F0502020204030204" pitchFamily="34" charset="0"/>
                <a:cs typeface="Calibri" panose="020F0502020204030204" pitchFamily="34" charset="0"/>
              </a:rPr>
              <a:t>The Video Settings provide you the ability to determine your preferences during meeting participation.</a:t>
            </a:r>
          </a:p>
          <a:p>
            <a:pPr algn="l"/>
            <a:endParaRPr lang="en-US" sz="2400" b="0" i="0" dirty="0">
              <a:solidFill>
                <a:srgbClr val="333333"/>
              </a:solidFill>
              <a:effectLst/>
              <a:latin typeface="Calibri" panose="020F0502020204030204" pitchFamily="34" charset="0"/>
              <a:cs typeface="Calibri" panose="020F0502020204030204" pitchFamily="34" charset="0"/>
            </a:endParaRP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Choose the camera you want to use from the “Camera”  	dropdown list.</a:t>
            </a:r>
          </a:p>
          <a:p>
            <a:pPr algn="l">
              <a:buFont typeface="+mj-lt"/>
              <a:buAutoNum type="arabicPeriod"/>
            </a:pPr>
            <a:endParaRPr lang="en-US" sz="2400" b="0" i="0" dirty="0">
              <a:solidFill>
                <a:srgbClr val="333333"/>
              </a:solidFill>
              <a:effectLst/>
              <a:latin typeface="Calibri" panose="020F0502020204030204" pitchFamily="34" charset="0"/>
              <a:cs typeface="Calibri" panose="020F0502020204030204" pitchFamily="34" charset="0"/>
            </a:endParaRP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Choose between widescreen and original aspect ratios.</a:t>
            </a:r>
          </a:p>
          <a:p>
            <a:pPr algn="l">
              <a:buFont typeface="+mj-lt"/>
              <a:buAutoNum type="arabicPeriod"/>
            </a:pPr>
            <a:endParaRPr lang="en-US" sz="2400" dirty="0">
              <a:solidFill>
                <a:srgbClr val="333333"/>
              </a:solidFill>
              <a:latin typeface="Calibri" panose="020F0502020204030204" pitchFamily="34" charset="0"/>
              <a:cs typeface="Calibri" panose="020F0502020204030204" pitchFamily="34" charset="0"/>
            </a:endParaRPr>
          </a:p>
          <a:p>
            <a:pPr>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Choose your video preferences for meetings.</a:t>
            </a:r>
          </a:p>
          <a:p>
            <a:pPr algn="l"/>
            <a:endParaRPr lang="en-US" sz="2400" b="0" i="0" dirty="0">
              <a:solidFill>
                <a:srgbClr val="333333"/>
              </a:solidFill>
              <a:effectLst/>
              <a:latin typeface="Calibri" panose="020F0502020204030204" pitchFamily="34" charset="0"/>
              <a:cs typeface="Calibri" panose="020F0502020204030204" pitchFamily="34" charset="0"/>
            </a:endParaRPr>
          </a:p>
          <a:p>
            <a:pPr algn="l"/>
            <a:br>
              <a:rPr lang="en-US" sz="2400" b="0" i="0" dirty="0">
                <a:solidFill>
                  <a:srgbClr val="333333"/>
                </a:solidFill>
                <a:effectLst/>
                <a:latin typeface="Calibri" panose="020F0502020204030204" pitchFamily="34" charset="0"/>
                <a:cs typeface="Calibri" panose="020F0502020204030204" pitchFamily="34" charset="0"/>
              </a:rPr>
            </a:br>
            <a:r>
              <a:rPr lang="en-US" sz="2400" b="1" i="0" dirty="0">
                <a:solidFill>
                  <a:srgbClr val="333333"/>
                </a:solidFill>
                <a:effectLst/>
                <a:latin typeface="Calibri" panose="020F0502020204030204" pitchFamily="34" charset="0"/>
                <a:cs typeface="Calibri" panose="020F0502020204030204" pitchFamily="34" charset="0"/>
              </a:rPr>
              <a:t>Note:</a:t>
            </a:r>
            <a:r>
              <a:rPr lang="en-US" sz="2400" b="0" i="0" dirty="0">
                <a:solidFill>
                  <a:srgbClr val="333333"/>
                </a:solidFill>
                <a:effectLst/>
                <a:latin typeface="Calibri" panose="020F0502020204030204" pitchFamily="34" charset="0"/>
                <a:cs typeface="Calibri" panose="020F0502020204030204" pitchFamily="34" charset="0"/>
              </a:rPr>
              <a:t> The widescreen aspect ratio presents black bars on both sides of the video playback.</a:t>
            </a:r>
          </a:p>
        </p:txBody>
      </p:sp>
      <p:sp>
        <p:nvSpPr>
          <p:cNvPr id="7" name="TextBox 6">
            <a:extLst>
              <a:ext uri="{FF2B5EF4-FFF2-40B4-BE49-F238E27FC236}">
                <a16:creationId xmlns:a16="http://schemas.microsoft.com/office/drawing/2014/main" id="{BE508BE6-AD48-432C-B4A2-E66F80489A5E}"/>
              </a:ext>
            </a:extLst>
          </p:cNvPr>
          <p:cNvSpPr txBox="1"/>
          <p:nvPr/>
        </p:nvSpPr>
        <p:spPr>
          <a:xfrm>
            <a:off x="341140" y="6299336"/>
            <a:ext cx="3739663" cy="430887"/>
          </a:xfrm>
          <a:prstGeom prst="rect">
            <a:avLst/>
          </a:prstGeom>
          <a:noFill/>
        </p:spPr>
        <p:txBody>
          <a:bodyPr wrap="square">
            <a:spAutoFit/>
          </a:bodyPr>
          <a:lstStyle/>
          <a:p>
            <a:r>
              <a:rPr lang="en-US" sz="1100" b="0" i="0" dirty="0">
                <a:effectLst/>
                <a:latin typeface="Roboto"/>
              </a:rPr>
              <a:t>Zoom: Settings and Configuration</a:t>
            </a:r>
          </a:p>
          <a:p>
            <a:r>
              <a:rPr lang="en-US" sz="1100" b="0" i="0" dirty="0">
                <a:solidFill>
                  <a:srgbClr val="636363"/>
                </a:solidFill>
                <a:effectLst/>
                <a:latin typeface="Roboto"/>
              </a:rPr>
              <a:t>Last Updated: March 12, 2020 11:06:08 AM PDT</a:t>
            </a:r>
          </a:p>
        </p:txBody>
      </p:sp>
      <p:sp>
        <p:nvSpPr>
          <p:cNvPr id="9" name="TextBox 8">
            <a:extLst>
              <a:ext uri="{FF2B5EF4-FFF2-40B4-BE49-F238E27FC236}">
                <a16:creationId xmlns:a16="http://schemas.microsoft.com/office/drawing/2014/main" id="{4F78EC4D-8CFF-4505-A904-68B3ECF7AA78}"/>
              </a:ext>
            </a:extLst>
          </p:cNvPr>
          <p:cNvSpPr txBox="1"/>
          <p:nvPr/>
        </p:nvSpPr>
        <p:spPr>
          <a:xfrm>
            <a:off x="4538001" y="6538930"/>
            <a:ext cx="4572000" cy="261610"/>
          </a:xfrm>
          <a:prstGeom prst="rect">
            <a:avLst/>
          </a:prstGeom>
          <a:noFill/>
        </p:spPr>
        <p:txBody>
          <a:bodyPr wrap="square">
            <a:spAutoFit/>
          </a:bodyPr>
          <a:lstStyle/>
          <a:p>
            <a:r>
              <a:rPr lang="en-PH" sz="1100" b="0" i="0" dirty="0">
                <a:effectLst/>
                <a:latin typeface="Roboto"/>
              </a:rPr>
              <a:t>UC San Diego 9500 Gilman Dr. La Jolla, CA 92093 (858) 534-2230</a:t>
            </a:r>
            <a:endParaRPr lang="en-PH" sz="1100" dirty="0"/>
          </a:p>
        </p:txBody>
      </p:sp>
    </p:spTree>
    <p:extLst>
      <p:ext uri="{BB962C8B-B14F-4D97-AF65-F5344CB8AC3E}">
        <p14:creationId xmlns:p14="http://schemas.microsoft.com/office/powerpoint/2010/main" val="2000935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C310F8-702A-4F63-8BF0-41DA1A8C48B0}"/>
              </a:ext>
            </a:extLst>
          </p:cNvPr>
          <p:cNvSpPr txBox="1"/>
          <p:nvPr/>
        </p:nvSpPr>
        <p:spPr>
          <a:xfrm>
            <a:off x="829995" y="920823"/>
            <a:ext cx="7343334" cy="4154984"/>
          </a:xfrm>
          <a:prstGeom prst="rect">
            <a:avLst/>
          </a:prstGeom>
          <a:noFill/>
        </p:spPr>
        <p:txBody>
          <a:bodyPr wrap="square">
            <a:spAutoFit/>
          </a:bodyPr>
          <a:lstStyle/>
          <a:p>
            <a:pPr algn="l"/>
            <a:r>
              <a:rPr lang="en-US" sz="2400" b="1" i="0" dirty="0">
                <a:solidFill>
                  <a:srgbClr val="222222"/>
                </a:solidFill>
                <a:effectLst/>
                <a:latin typeface="Calibri" panose="020F0502020204030204" pitchFamily="34" charset="0"/>
                <a:cs typeface="Calibri" panose="020F0502020204030204" pitchFamily="34" charset="0"/>
              </a:rPr>
              <a:t>How do you select gallery view on Zoom?</a:t>
            </a:r>
          </a:p>
          <a:p>
            <a:pPr algn="l"/>
            <a:endParaRPr lang="en-US" sz="2400" b="0" i="0" dirty="0">
              <a:solidFill>
                <a:srgbClr val="222222"/>
              </a:solidFill>
              <a:effectLst/>
              <a:latin typeface="Calibri" panose="020F0502020204030204" pitchFamily="34" charset="0"/>
              <a:cs typeface="Calibri" panose="020F0502020204030204" pitchFamily="34" charset="0"/>
            </a:endParaRPr>
          </a:p>
          <a:p>
            <a:pPr algn="l"/>
            <a:endParaRPr lang="en-US" sz="2400" b="0" i="0" dirty="0">
              <a:solidFill>
                <a:srgbClr val="222222"/>
              </a:solidFill>
              <a:effectLst/>
              <a:latin typeface="Calibri" panose="020F0502020204030204" pitchFamily="34" charset="0"/>
              <a:cs typeface="Calibri" panose="020F0502020204030204" pitchFamily="34" charset="0"/>
            </a:endParaRPr>
          </a:p>
          <a:p>
            <a:pPr algn="l"/>
            <a:r>
              <a:rPr lang="en-US" sz="2400" b="0" i="0" dirty="0">
                <a:solidFill>
                  <a:srgbClr val="222222"/>
                </a:solidFill>
                <a:effectLst/>
                <a:latin typeface="Calibri" panose="020F0502020204030204" pitchFamily="34" charset="0"/>
                <a:cs typeface="Calibri" panose="020F0502020204030204" pitchFamily="34" charset="0"/>
              </a:rPr>
              <a:t>To switch from active speaker </a:t>
            </a:r>
            <a:r>
              <a:rPr lang="en-US" sz="2400" b="1" i="0" dirty="0">
                <a:solidFill>
                  <a:srgbClr val="222222"/>
                </a:solidFill>
                <a:effectLst/>
                <a:latin typeface="Calibri" panose="020F0502020204030204" pitchFamily="34" charset="0"/>
                <a:cs typeface="Calibri" panose="020F0502020204030204" pitchFamily="34" charset="0"/>
              </a:rPr>
              <a:t>view</a:t>
            </a:r>
            <a:r>
              <a:rPr lang="en-US" sz="2400" b="0" i="0" dirty="0">
                <a:solidFill>
                  <a:srgbClr val="222222"/>
                </a:solidFill>
                <a:effectLst/>
                <a:latin typeface="Calibri" panose="020F0502020204030204" pitchFamily="34" charset="0"/>
                <a:cs typeface="Calibri" panose="020F0502020204030204" pitchFamily="34" charset="0"/>
              </a:rPr>
              <a:t>, tap Switch to </a:t>
            </a:r>
            <a:r>
              <a:rPr lang="en-US" sz="2400" b="1" i="0" dirty="0">
                <a:solidFill>
                  <a:srgbClr val="222222"/>
                </a:solidFill>
                <a:effectLst/>
                <a:latin typeface="Calibri" panose="020F0502020204030204" pitchFamily="34" charset="0"/>
                <a:cs typeface="Calibri" panose="020F0502020204030204" pitchFamily="34" charset="0"/>
              </a:rPr>
              <a:t>Gallery View</a:t>
            </a:r>
            <a:r>
              <a:rPr lang="en-US" sz="2400" b="0" i="0" dirty="0">
                <a:solidFill>
                  <a:srgbClr val="222222"/>
                </a:solidFill>
                <a:effectLst/>
                <a:latin typeface="Calibri" panose="020F0502020204030204" pitchFamily="34" charset="0"/>
                <a:cs typeface="Calibri" panose="020F0502020204030204" pitchFamily="34" charset="0"/>
              </a:rPr>
              <a:t> in the upper-left corner of the </a:t>
            </a:r>
            <a:r>
              <a:rPr lang="en-US" sz="2400" b="1" i="0" dirty="0">
                <a:solidFill>
                  <a:srgbClr val="222222"/>
                </a:solidFill>
                <a:effectLst/>
                <a:latin typeface="Calibri" panose="020F0502020204030204" pitchFamily="34" charset="0"/>
                <a:cs typeface="Calibri" panose="020F0502020204030204" pitchFamily="34" charset="0"/>
              </a:rPr>
              <a:t>Zoom</a:t>
            </a:r>
            <a:r>
              <a:rPr lang="en-US" sz="2400" b="0" i="0" dirty="0">
                <a:solidFill>
                  <a:srgbClr val="222222"/>
                </a:solidFill>
                <a:effectLst/>
                <a:latin typeface="Calibri" panose="020F0502020204030204" pitchFamily="34" charset="0"/>
                <a:cs typeface="Calibri" panose="020F0502020204030204" pitchFamily="34" charset="0"/>
              </a:rPr>
              <a:t> window.</a:t>
            </a:r>
          </a:p>
          <a:p>
            <a:pPr algn="l"/>
            <a:endParaRPr lang="en-US" sz="2400" dirty="0">
              <a:solidFill>
                <a:srgbClr val="222222"/>
              </a:solidFill>
              <a:latin typeface="Calibri" panose="020F0502020204030204" pitchFamily="34" charset="0"/>
              <a:cs typeface="Calibri" panose="020F0502020204030204" pitchFamily="34" charset="0"/>
            </a:endParaRPr>
          </a:p>
          <a:p>
            <a:pPr algn="l"/>
            <a:r>
              <a:rPr lang="en-US" sz="2400" b="0" i="0" dirty="0">
                <a:solidFill>
                  <a:srgbClr val="222222"/>
                </a:solidFill>
                <a:effectLst/>
                <a:latin typeface="Calibri" panose="020F0502020204030204" pitchFamily="34" charset="0"/>
                <a:cs typeface="Calibri" panose="020F0502020204030204" pitchFamily="34" charset="0"/>
              </a:rPr>
              <a:t> If you do not see the controls, tap your screen to get them to appear. </a:t>
            </a:r>
          </a:p>
          <a:p>
            <a:pPr algn="l"/>
            <a:endParaRPr lang="en-US" sz="2400" dirty="0">
              <a:solidFill>
                <a:srgbClr val="222222"/>
              </a:solidFill>
              <a:latin typeface="Calibri" panose="020F0502020204030204" pitchFamily="34" charset="0"/>
              <a:cs typeface="Calibri" panose="020F0502020204030204" pitchFamily="34" charset="0"/>
            </a:endParaRPr>
          </a:p>
          <a:p>
            <a:pPr algn="l"/>
            <a:r>
              <a:rPr lang="en-US" sz="2400" b="0" i="0" dirty="0">
                <a:solidFill>
                  <a:srgbClr val="222222"/>
                </a:solidFill>
                <a:effectLst/>
                <a:latin typeface="Calibri" panose="020F0502020204030204" pitchFamily="34" charset="0"/>
                <a:cs typeface="Calibri" panose="020F0502020204030204" pitchFamily="34" charset="0"/>
              </a:rPr>
              <a:t>This will switch into </a:t>
            </a:r>
            <a:r>
              <a:rPr lang="en-US" sz="2400" b="1" i="0" dirty="0">
                <a:solidFill>
                  <a:srgbClr val="222222"/>
                </a:solidFill>
                <a:effectLst/>
                <a:latin typeface="Calibri" panose="020F0502020204030204" pitchFamily="34" charset="0"/>
                <a:cs typeface="Calibri" panose="020F0502020204030204" pitchFamily="34" charset="0"/>
              </a:rPr>
              <a:t>gallery view</a:t>
            </a:r>
            <a:r>
              <a:rPr lang="en-US" sz="2400" b="0" i="0" dirty="0">
                <a:solidFill>
                  <a:srgbClr val="222222"/>
                </a:solidFill>
                <a:effectLst/>
                <a:latin typeface="Calibri" panose="020F0502020204030204" pitchFamily="34" charset="0"/>
                <a:cs typeface="Calibri" panose="020F0502020204030204" pitchFamily="34" charset="0"/>
              </a:rPr>
              <a:t>. You can </a:t>
            </a:r>
            <a:r>
              <a:rPr lang="en-US" sz="2400" b="1" i="0" dirty="0">
                <a:solidFill>
                  <a:srgbClr val="222222"/>
                </a:solidFill>
                <a:effectLst/>
                <a:latin typeface="Calibri" panose="020F0502020204030204" pitchFamily="34" charset="0"/>
                <a:cs typeface="Calibri" panose="020F0502020204030204" pitchFamily="34" charset="0"/>
              </a:rPr>
              <a:t>view</a:t>
            </a:r>
            <a:r>
              <a:rPr lang="en-US" sz="2400" b="0" i="0" dirty="0">
                <a:solidFill>
                  <a:srgbClr val="222222"/>
                </a:solidFill>
                <a:effectLst/>
                <a:latin typeface="Calibri" panose="020F0502020204030204" pitchFamily="34" charset="0"/>
                <a:cs typeface="Calibri" panose="020F0502020204030204" pitchFamily="34" charset="0"/>
              </a:rPr>
              <a:t> up to 9 people at a time.</a:t>
            </a:r>
          </a:p>
        </p:txBody>
      </p:sp>
      <p:sp>
        <p:nvSpPr>
          <p:cNvPr id="5" name="TextBox 4">
            <a:extLst>
              <a:ext uri="{FF2B5EF4-FFF2-40B4-BE49-F238E27FC236}">
                <a16:creationId xmlns:a16="http://schemas.microsoft.com/office/drawing/2014/main" id="{93BC1FCA-75D6-458E-AF07-D817E85DF63E}"/>
              </a:ext>
            </a:extLst>
          </p:cNvPr>
          <p:cNvSpPr txBox="1"/>
          <p:nvPr/>
        </p:nvSpPr>
        <p:spPr>
          <a:xfrm>
            <a:off x="2876843" y="6325740"/>
            <a:ext cx="4572000" cy="369332"/>
          </a:xfrm>
          <a:prstGeom prst="rect">
            <a:avLst/>
          </a:prstGeom>
          <a:noFill/>
        </p:spPr>
        <p:txBody>
          <a:bodyPr wrap="square">
            <a:spAutoFit/>
          </a:bodyPr>
          <a:lstStyle/>
          <a:p>
            <a:pPr algn="ctr"/>
            <a:r>
              <a:rPr lang="en-PH" b="0" i="0" dirty="0">
                <a:effectLst/>
                <a:latin typeface="Rubik"/>
              </a:rPr>
              <a:t>2020 Guiding Media Pvt Ltd.</a:t>
            </a:r>
            <a:endParaRPr lang="en-PH" dirty="0"/>
          </a:p>
        </p:txBody>
      </p:sp>
    </p:spTree>
    <p:extLst>
      <p:ext uri="{BB962C8B-B14F-4D97-AF65-F5344CB8AC3E}">
        <p14:creationId xmlns:p14="http://schemas.microsoft.com/office/powerpoint/2010/main" val="674719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DD0D6-D1CA-4363-9849-8983018007A9}"/>
              </a:ext>
            </a:extLst>
          </p:cNvPr>
          <p:cNvSpPr txBox="1"/>
          <p:nvPr/>
        </p:nvSpPr>
        <p:spPr>
          <a:xfrm>
            <a:off x="844062" y="708803"/>
            <a:ext cx="7807569" cy="4154984"/>
          </a:xfrm>
          <a:prstGeom prst="rect">
            <a:avLst/>
          </a:prstGeom>
          <a:noFill/>
        </p:spPr>
        <p:txBody>
          <a:bodyPr wrap="square">
            <a:spAutoFit/>
          </a:bodyPr>
          <a:lstStyle/>
          <a:p>
            <a:pPr algn="l"/>
            <a:r>
              <a:rPr lang="en-US" sz="2400" b="1" i="0" cap="all" dirty="0">
                <a:solidFill>
                  <a:srgbClr val="000000"/>
                </a:solidFill>
                <a:effectLst/>
                <a:latin typeface="+mj-lt"/>
              </a:rPr>
              <a:t>ADD VIRTUAL BACKGROUND TO ZOOM MEETINGS</a:t>
            </a:r>
          </a:p>
          <a:p>
            <a:pPr algn="l"/>
            <a:endParaRPr lang="en-US" sz="2400" b="1" i="0" cap="all" dirty="0">
              <a:solidFill>
                <a:srgbClr val="000000"/>
              </a:solidFill>
              <a:effectLst/>
              <a:latin typeface="+mj-lt"/>
            </a:endParaRPr>
          </a:p>
          <a:p>
            <a:pPr algn="l"/>
            <a:endParaRPr lang="en-US" sz="2400" b="1" i="0" cap="all" dirty="0">
              <a:solidFill>
                <a:srgbClr val="000000"/>
              </a:solidFill>
              <a:effectLst/>
              <a:latin typeface="+mj-lt"/>
            </a:endParaRPr>
          </a:p>
          <a:p>
            <a:pPr algn="l"/>
            <a:r>
              <a:rPr lang="en-US" sz="2400" b="0" i="0" dirty="0">
                <a:solidFill>
                  <a:srgbClr val="000000"/>
                </a:solidFill>
                <a:effectLst/>
                <a:latin typeface="+mj-lt"/>
              </a:rPr>
              <a:t>You can either choose from the available virtual backgrounds or add your own.</a:t>
            </a:r>
          </a:p>
          <a:p>
            <a:pPr algn="l"/>
            <a:endParaRPr lang="en-US" sz="2400" b="0" i="0" dirty="0">
              <a:solidFill>
                <a:srgbClr val="000000"/>
              </a:solidFill>
              <a:effectLst/>
              <a:latin typeface="+mj-lt"/>
            </a:endParaRPr>
          </a:p>
          <a:p>
            <a:pPr algn="l"/>
            <a:r>
              <a:rPr lang="en-US" sz="2400" b="0" i="0" dirty="0">
                <a:solidFill>
                  <a:srgbClr val="000000"/>
                </a:solidFill>
                <a:effectLst/>
                <a:latin typeface="+mj-lt"/>
              </a:rPr>
              <a:t>To change your background, go to the Zoom settings. Click on Virtual Background from the left sidebar. Select a background. Click on the add icon to upload from your PC.</a:t>
            </a:r>
          </a:p>
          <a:p>
            <a:br>
              <a:rPr lang="en-US" sz="2400" dirty="0">
                <a:latin typeface="+mj-lt"/>
              </a:rPr>
            </a:br>
            <a:endParaRPr lang="en-PH" sz="2400" dirty="0">
              <a:latin typeface="+mj-lt"/>
            </a:endParaRPr>
          </a:p>
        </p:txBody>
      </p:sp>
      <p:sp>
        <p:nvSpPr>
          <p:cNvPr id="5" name="TextBox 4">
            <a:extLst>
              <a:ext uri="{FF2B5EF4-FFF2-40B4-BE49-F238E27FC236}">
                <a16:creationId xmlns:a16="http://schemas.microsoft.com/office/drawing/2014/main" id="{4D7E2766-0B0E-40AE-ABCC-E9D9A327B0C1}"/>
              </a:ext>
            </a:extLst>
          </p:cNvPr>
          <p:cNvSpPr txBox="1"/>
          <p:nvPr/>
        </p:nvSpPr>
        <p:spPr>
          <a:xfrm>
            <a:off x="2876843" y="6325740"/>
            <a:ext cx="4572000" cy="369332"/>
          </a:xfrm>
          <a:prstGeom prst="rect">
            <a:avLst/>
          </a:prstGeom>
          <a:noFill/>
        </p:spPr>
        <p:txBody>
          <a:bodyPr wrap="square">
            <a:spAutoFit/>
          </a:bodyPr>
          <a:lstStyle/>
          <a:p>
            <a:pPr algn="ctr"/>
            <a:r>
              <a:rPr lang="en-PH" b="0" i="0" dirty="0">
                <a:effectLst/>
                <a:latin typeface="Rubik"/>
              </a:rPr>
              <a:t>2020 Guiding Media Pvt Ltd.</a:t>
            </a:r>
            <a:endParaRPr lang="en-PH" dirty="0"/>
          </a:p>
        </p:txBody>
      </p:sp>
    </p:spTree>
    <p:extLst>
      <p:ext uri="{BB962C8B-B14F-4D97-AF65-F5344CB8AC3E}">
        <p14:creationId xmlns:p14="http://schemas.microsoft.com/office/powerpoint/2010/main" val="8834871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st zoom video settings 11">
            <a:extLst>
              <a:ext uri="{FF2B5EF4-FFF2-40B4-BE49-F238E27FC236}">
                <a16:creationId xmlns:a16="http://schemas.microsoft.com/office/drawing/2014/main" id="{1272D0D0-8795-4E27-9A6B-9F6E6318C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499" y="993925"/>
            <a:ext cx="6669180" cy="5041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4D3BDD-14E6-415D-93EC-FA2399D162E3}"/>
              </a:ext>
            </a:extLst>
          </p:cNvPr>
          <p:cNvSpPr txBox="1"/>
          <p:nvPr/>
        </p:nvSpPr>
        <p:spPr>
          <a:xfrm>
            <a:off x="1124321" y="347594"/>
            <a:ext cx="6795790" cy="461665"/>
          </a:xfrm>
          <a:prstGeom prst="rect">
            <a:avLst/>
          </a:prstGeom>
          <a:noFill/>
        </p:spPr>
        <p:txBody>
          <a:bodyPr wrap="square">
            <a:spAutoFit/>
          </a:bodyPr>
          <a:lstStyle/>
          <a:p>
            <a:pPr algn="l"/>
            <a:r>
              <a:rPr lang="en-US" sz="2400" i="0" cap="all" dirty="0">
                <a:solidFill>
                  <a:srgbClr val="000000"/>
                </a:solidFill>
                <a:effectLst/>
                <a:latin typeface="+mj-lt"/>
              </a:rPr>
              <a:t>ADD VIRTUAL BACKGROUND TO ZOOM MEETINGS</a:t>
            </a:r>
          </a:p>
        </p:txBody>
      </p:sp>
      <p:sp>
        <p:nvSpPr>
          <p:cNvPr id="6" name="TextBox 5">
            <a:extLst>
              <a:ext uri="{FF2B5EF4-FFF2-40B4-BE49-F238E27FC236}">
                <a16:creationId xmlns:a16="http://schemas.microsoft.com/office/drawing/2014/main" id="{AD259F4D-1EA2-4845-8158-8B1E64684C2F}"/>
              </a:ext>
            </a:extLst>
          </p:cNvPr>
          <p:cNvSpPr txBox="1"/>
          <p:nvPr/>
        </p:nvSpPr>
        <p:spPr>
          <a:xfrm>
            <a:off x="2876843" y="6325740"/>
            <a:ext cx="4572000" cy="369332"/>
          </a:xfrm>
          <a:prstGeom prst="rect">
            <a:avLst/>
          </a:prstGeom>
          <a:noFill/>
        </p:spPr>
        <p:txBody>
          <a:bodyPr wrap="square">
            <a:spAutoFit/>
          </a:bodyPr>
          <a:lstStyle/>
          <a:p>
            <a:pPr algn="ctr"/>
            <a:r>
              <a:rPr lang="en-PH" b="0" i="0" dirty="0">
                <a:effectLst/>
                <a:latin typeface="Rubik"/>
              </a:rPr>
              <a:t>2020 Guiding Media Pvt Ltd.</a:t>
            </a:r>
            <a:endParaRPr lang="en-PH" dirty="0"/>
          </a:p>
        </p:txBody>
      </p:sp>
    </p:spTree>
    <p:extLst>
      <p:ext uri="{BB962C8B-B14F-4D97-AF65-F5344CB8AC3E}">
        <p14:creationId xmlns:p14="http://schemas.microsoft.com/office/powerpoint/2010/main" val="230414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say it?</a:t>
            </a:r>
          </a:p>
        </p:txBody>
      </p:sp>
      <p:sp>
        <p:nvSpPr>
          <p:cNvPr id="13" name="Content Placeholder 12"/>
          <p:cNvSpPr>
            <a:spLocks noGrp="1"/>
          </p:cNvSpPr>
          <p:nvPr>
            <p:ph sz="half" idx="1"/>
          </p:nvPr>
        </p:nvSpPr>
        <p:spPr>
          <a:xfrm>
            <a:off x="457200" y="1600200"/>
            <a:ext cx="3002492" cy="4525963"/>
          </a:xfrm>
        </p:spPr>
        <p:txBody>
          <a:bodyPr>
            <a:noAutofit/>
          </a:bodyPr>
          <a:lstStyle/>
          <a:p>
            <a:r>
              <a:rPr lang="en-US" sz="3000" dirty="0"/>
              <a:t>Make your goals clear at the beginning.</a:t>
            </a:r>
          </a:p>
          <a:p>
            <a:r>
              <a:rPr lang="en-US" sz="3000" dirty="0"/>
              <a:t>State your point at the beginning and repeat it at the end.</a:t>
            </a:r>
          </a:p>
          <a:p>
            <a:endParaRPr lang="en-US" sz="3000" dirty="0"/>
          </a:p>
        </p:txBody>
      </p:sp>
      <p:sp>
        <p:nvSpPr>
          <p:cNvPr id="15" name="Footer Placeholder 14"/>
          <p:cNvSpPr>
            <a:spLocks noGrp="1"/>
          </p:cNvSpPr>
          <p:nvPr>
            <p:ph type="ftr" sz="quarter" idx="11"/>
          </p:nvPr>
        </p:nvSpPr>
        <p:spPr>
          <a:xfrm>
            <a:off x="3962400" y="5451945"/>
            <a:ext cx="4572000" cy="365125"/>
          </a:xfrm>
        </p:spPr>
        <p:txBody>
          <a:bodyPr/>
          <a:lstStyle/>
          <a:p>
            <a:pPr algn="l"/>
            <a:r>
              <a:rPr lang="en-US" dirty="0"/>
              <a:t>Reference: </a:t>
            </a:r>
            <a:r>
              <a:rPr lang="en-US" dirty="0">
                <a:hlinkClick r:id="rId3"/>
              </a:rPr>
              <a:t>http://presentations.catalysis.nl/presentations/presentation.php</a:t>
            </a:r>
            <a:endParaRPr lang="en-US" dirty="0"/>
          </a:p>
        </p:txBody>
      </p:sp>
      <p:pic>
        <p:nvPicPr>
          <p:cNvPr id="16" name="Content Placeholder 13" descr="attent.gif"/>
          <p:cNvPicPr>
            <a:picLocks noChangeAspect="1"/>
          </p:cNvPicPr>
          <p:nvPr/>
        </p:nvPicPr>
        <p:blipFill>
          <a:blip r:embed="rId4" cstate="print"/>
          <a:stretch>
            <a:fillRect/>
          </a:stretch>
        </p:blipFill>
        <p:spPr>
          <a:xfrm>
            <a:off x="3693596" y="1600200"/>
            <a:ext cx="4840804" cy="3630603"/>
          </a:xfrm>
          <a:prstGeom prst="rect">
            <a:avLst/>
          </a:prstGeom>
          <a:ln w="38100">
            <a:solidFill>
              <a:srgbClr val="C00000"/>
            </a:solidFill>
          </a:ln>
        </p:spPr>
      </p:pic>
    </p:spTree>
    <p:extLst>
      <p:ext uri="{BB962C8B-B14F-4D97-AF65-F5344CB8AC3E}">
        <p14:creationId xmlns:p14="http://schemas.microsoft.com/office/powerpoint/2010/main" val="2616678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500"/>
                                        <p:tgtEl>
                                          <p:spTgt spid="1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left)">
                                      <p:cBhvr>
                                        <p:cTn id="1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say it?</a:t>
            </a:r>
          </a:p>
        </p:txBody>
      </p:sp>
      <p:sp>
        <p:nvSpPr>
          <p:cNvPr id="3" name="Content Placeholder 2"/>
          <p:cNvSpPr>
            <a:spLocks noGrp="1"/>
          </p:cNvSpPr>
          <p:nvPr>
            <p:ph idx="1"/>
          </p:nvPr>
        </p:nvSpPr>
        <p:spPr/>
        <p:txBody>
          <a:bodyPr>
            <a:normAutofit/>
          </a:bodyPr>
          <a:lstStyle/>
          <a:p>
            <a:r>
              <a:rPr lang="en-US" sz="3600" dirty="0"/>
              <a:t>Speak clearly and deliberately.</a:t>
            </a:r>
          </a:p>
          <a:p>
            <a:pPr lvl="1"/>
            <a:r>
              <a:rPr lang="en-US" sz="2600" i="1" dirty="0">
                <a:solidFill>
                  <a:srgbClr val="C00000"/>
                </a:solidFill>
              </a:rPr>
              <a:t>Volume : LOUD enough to hear</a:t>
            </a:r>
          </a:p>
          <a:p>
            <a:pPr lvl="1"/>
            <a:r>
              <a:rPr lang="en-US" sz="2600" i="1" dirty="0">
                <a:solidFill>
                  <a:srgbClr val="C00000"/>
                </a:solidFill>
              </a:rPr>
              <a:t>Speed : SLOW enough to follow</a:t>
            </a:r>
          </a:p>
          <a:p>
            <a:pPr lvl="1"/>
            <a:r>
              <a:rPr lang="en-US" sz="2600" i="1" dirty="0">
                <a:solidFill>
                  <a:srgbClr val="C00000"/>
                </a:solidFill>
              </a:rPr>
              <a:t>Intonation : INTERESTING enough to keep on the hook</a:t>
            </a:r>
          </a:p>
          <a:p>
            <a:r>
              <a:rPr lang="en-US" sz="3600" dirty="0"/>
              <a:t>BE CONFIDENT. PRACTICE!!!</a:t>
            </a:r>
          </a:p>
          <a:p>
            <a:endParaRPr lang="en-US" sz="3600" dirty="0"/>
          </a:p>
        </p:txBody>
      </p:sp>
    </p:spTree>
    <p:extLst>
      <p:ext uri="{BB962C8B-B14F-4D97-AF65-F5344CB8AC3E}">
        <p14:creationId xmlns:p14="http://schemas.microsoft.com/office/powerpoint/2010/main" val="104126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say it?</a:t>
            </a:r>
          </a:p>
        </p:txBody>
      </p:sp>
      <p:sp>
        <p:nvSpPr>
          <p:cNvPr id="3" name="Content Placeholder 2"/>
          <p:cNvSpPr>
            <a:spLocks noGrp="1"/>
          </p:cNvSpPr>
          <p:nvPr>
            <p:ph idx="1"/>
          </p:nvPr>
        </p:nvSpPr>
        <p:spPr/>
        <p:txBody>
          <a:bodyPr>
            <a:normAutofit/>
          </a:bodyPr>
          <a:lstStyle/>
          <a:p>
            <a:r>
              <a:rPr lang="en-US" sz="3600" dirty="0"/>
              <a:t>Be extemporaneous.</a:t>
            </a:r>
          </a:p>
          <a:p>
            <a:pPr lvl="1"/>
            <a:r>
              <a:rPr lang="en-US" sz="3200" i="1" dirty="0">
                <a:solidFill>
                  <a:srgbClr val="C00000"/>
                </a:solidFill>
              </a:rPr>
              <a:t>Engage your audience.</a:t>
            </a:r>
          </a:p>
          <a:p>
            <a:pPr lvl="1"/>
            <a:r>
              <a:rPr lang="en-US" sz="3200" i="1" dirty="0">
                <a:solidFill>
                  <a:srgbClr val="C00000"/>
                </a:solidFill>
              </a:rPr>
              <a:t>Maintain eye contact.</a:t>
            </a:r>
          </a:p>
          <a:p>
            <a:pPr lvl="1"/>
            <a:endParaRPr lang="en-US" sz="3200" i="1" dirty="0">
              <a:solidFill>
                <a:srgbClr val="C00000"/>
              </a:solidFill>
            </a:endParaRPr>
          </a:p>
          <a:p>
            <a:pPr lvl="1"/>
            <a:endParaRPr lang="en-US" sz="3200" i="1" dirty="0">
              <a:solidFill>
                <a:srgbClr val="C00000"/>
              </a:solidFill>
            </a:endParaRPr>
          </a:p>
          <a:p>
            <a:endParaRPr lang="en-US" sz="3600" dirty="0"/>
          </a:p>
        </p:txBody>
      </p:sp>
    </p:spTree>
    <p:extLst>
      <p:ext uri="{BB962C8B-B14F-4D97-AF65-F5344CB8AC3E}">
        <p14:creationId xmlns:p14="http://schemas.microsoft.com/office/powerpoint/2010/main" val="1183296062"/>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E30A7552D45B4BAB893874573894B0" ma:contentTypeVersion="4" ma:contentTypeDescription="Create a new document." ma:contentTypeScope="" ma:versionID="33917a0ce7992df97d7521b491308df3">
  <xsd:schema xmlns:xsd="http://www.w3.org/2001/XMLSchema" xmlns:xs="http://www.w3.org/2001/XMLSchema" xmlns:p="http://schemas.microsoft.com/office/2006/metadata/properties" xmlns:ns3="ad4c21d0-51c0-4323-bea9-fd8cab64938d" targetNamespace="http://schemas.microsoft.com/office/2006/metadata/properties" ma:root="true" ma:fieldsID="dcda232f896d2a2ccce1d0f15777855c" ns3:_="">
    <xsd:import namespace="ad4c21d0-51c0-4323-bea9-fd8cab64938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4c21d0-51c0-4323-bea9-fd8cab649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16B987-4B2F-481A-A65A-4D0DE8700C02}">
  <ds:schemaRefs>
    <ds:schemaRef ds:uri="http://schemas.microsoft.com/sharepoint/v3/contenttype/forms"/>
  </ds:schemaRefs>
</ds:datastoreItem>
</file>

<file path=customXml/itemProps2.xml><?xml version="1.0" encoding="utf-8"?>
<ds:datastoreItem xmlns:ds="http://schemas.openxmlformats.org/officeDocument/2006/customXml" ds:itemID="{3F0BB5F5-DDF5-42D2-B3A5-9F723AB0C50C}">
  <ds:schemaRefs>
    <ds:schemaRef ds:uri="http://purl.org/dc/terms/"/>
    <ds:schemaRef ds:uri="ad4c21d0-51c0-4323-bea9-fd8cab64938d"/>
    <ds:schemaRef ds:uri="http://purl.org/dc/dcmitype/"/>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6D94354-9720-4296-A64B-F4743FAA9D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4c21d0-51c0-4323-bea9-fd8cab649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Grid.thmx</Template>
  <TotalTime>343</TotalTime>
  <Words>3229</Words>
  <Application>Microsoft Office PowerPoint</Application>
  <PresentationFormat>On-screen Show (4:3)</PresentationFormat>
  <Paragraphs>445</Paragraphs>
  <Slides>68</Slides>
  <Notes>11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68</vt:i4>
      </vt:variant>
    </vt:vector>
  </HeadingPairs>
  <TitlesOfParts>
    <vt:vector size="86" baseType="lpstr">
      <vt:lpstr>Adobe Heiti Std R</vt:lpstr>
      <vt:lpstr>Arial</vt:lpstr>
      <vt:lpstr>Arial Bold</vt:lpstr>
      <vt:lpstr>Bernard MT Condensed</vt:lpstr>
      <vt:lpstr>Calibri</vt:lpstr>
      <vt:lpstr>Cambria</vt:lpstr>
      <vt:lpstr>Constantia</vt:lpstr>
      <vt:lpstr>Corbel</vt:lpstr>
      <vt:lpstr>Garamond</vt:lpstr>
      <vt:lpstr>Georgia</vt:lpstr>
      <vt:lpstr>Gill Sans</vt:lpstr>
      <vt:lpstr>Lato-Bold</vt:lpstr>
      <vt:lpstr>roboto</vt:lpstr>
      <vt:lpstr>roboto</vt:lpstr>
      <vt:lpstr>Rubik</vt:lpstr>
      <vt:lpstr>Verdana</vt:lpstr>
      <vt:lpstr>Wingdings</vt:lpstr>
      <vt:lpstr>Office Theme</vt:lpstr>
      <vt:lpstr>Oral and Visual Presentation: A Guide for the Medical Profession</vt:lpstr>
      <vt:lpstr>When is an MD tasked to make a presentation?</vt:lpstr>
      <vt:lpstr>Oral Presentation</vt:lpstr>
      <vt:lpstr>What are the components of a ‘presentation?’</vt:lpstr>
      <vt:lpstr>What do you want to say?</vt:lpstr>
      <vt:lpstr>What do you want to say?</vt:lpstr>
      <vt:lpstr>How do you say it?</vt:lpstr>
      <vt:lpstr>How do you say it?</vt:lpstr>
      <vt:lpstr>How do you say it?</vt:lpstr>
      <vt:lpstr> Visual Presentation</vt:lpstr>
      <vt:lpstr>What do you show?</vt:lpstr>
      <vt:lpstr>What do you show?</vt:lpstr>
      <vt:lpstr>PowerPoint Presentation</vt:lpstr>
      <vt:lpstr>Include appropriate citations for important information per slide</vt:lpstr>
      <vt:lpstr> </vt:lpstr>
      <vt:lpstr>PowerPoint Presentation</vt:lpstr>
      <vt:lpstr>PowerPoint Presentation</vt:lpstr>
      <vt:lpstr>In Text</vt:lpstr>
      <vt:lpstr>Maximum of 8 lines/ bullets per slide</vt:lpstr>
      <vt:lpstr>Fosfomycin for ESBL UTI?</vt:lpstr>
      <vt:lpstr>Use bullets/ numbered phrases NOT long statements  </vt:lpstr>
      <vt:lpstr>PowerPoint Presentation</vt:lpstr>
      <vt:lpstr>Re-type all tables </vt:lpstr>
      <vt:lpstr>PowerPoint Presentation</vt:lpstr>
      <vt:lpstr>Pathogens in Acute Uncomplicated UTI in Women</vt:lpstr>
      <vt:lpstr>Pathogens in Acute Uncomplicated UTI in Women</vt:lpstr>
      <vt:lpstr>Pathogens in Acute Uncomplicated UTI in Women</vt:lpstr>
      <vt:lpstr>Use clear and easy-to-read fonts </vt:lpstr>
      <vt:lpstr>Fonts and Sizes</vt:lpstr>
      <vt:lpstr>Fonts and Sizes</vt:lpstr>
      <vt:lpstr>Fonts and Sizes</vt:lpstr>
      <vt:lpstr>Sharp contrast between fonts and background</vt:lpstr>
      <vt:lpstr>PowerPoint Presentation</vt:lpstr>
      <vt:lpstr>Do not use all capital letters</vt:lpstr>
      <vt:lpstr>PowerPoint Presentation</vt:lpstr>
      <vt:lpstr> CDC Recommended Regimens 2015 for  Uncomplicated VVC </vt:lpstr>
      <vt:lpstr> CDC Recommended Regimens 2015 for  Uncomplicated VVC </vt:lpstr>
      <vt:lpstr>Avoid script-type fonts</vt:lpstr>
      <vt:lpstr>PowerPoint Presentation</vt:lpstr>
      <vt:lpstr>Limit use of italics</vt:lpstr>
      <vt:lpstr>Italics </vt:lpstr>
      <vt:lpstr>PowerPoint Presentation</vt:lpstr>
      <vt:lpstr>PowerPoint Presentation</vt:lpstr>
      <vt:lpstr>Limit animation</vt:lpstr>
      <vt:lpstr>PowerPoint Presentation</vt:lpstr>
      <vt:lpstr>Inserting photos</vt:lpstr>
      <vt:lpstr>Use of Photos</vt:lpstr>
      <vt:lpstr>PowerPoint Presentation</vt:lpstr>
      <vt:lpstr>PowerPoint Presentation</vt:lpstr>
      <vt:lpstr>Use of figures</vt:lpstr>
      <vt:lpstr>PowerPoint Presentation</vt:lpstr>
      <vt:lpstr>PowerPoint Presentation</vt:lpstr>
      <vt:lpstr>PowerPoint Presentation</vt:lpstr>
      <vt:lpstr>Distribution of male and female residents in OB Gyn  </vt:lpstr>
      <vt:lpstr>PowerPoint Presentation</vt:lpstr>
      <vt:lpstr>Maternal and Neonatal Tetanus</vt:lpstr>
      <vt:lpstr>PowerPoint Presentation</vt:lpstr>
      <vt:lpstr>PowerPoint Presentation</vt:lpstr>
      <vt:lpstr>PowerPoint Presentation</vt:lpstr>
      <vt:lpstr>Summary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Sybil Bravo</dc:creator>
  <cp:lastModifiedBy>Jalen Nikolai Bravo</cp:lastModifiedBy>
  <cp:revision>27</cp:revision>
  <dcterms:created xsi:type="dcterms:W3CDTF">2020-01-05T04:36:39Z</dcterms:created>
  <dcterms:modified xsi:type="dcterms:W3CDTF">2020-11-09T06:11:53Z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0x0101009BE30A7552D45B4BAB893874573894B0</vt:lpwstr>
  </property>
</Properties>
</file>