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59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016F42-66CF-451A-A17F-9C4E57098E67}" v="4" dt="2020-11-01T06:36:27.1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len Nikolai  R. Bravo" userId="9ed840b3-0a8f-4cde-8d53-fb3f6a845a18" providerId="ADAL" clId="{E7016F42-66CF-451A-A17F-9C4E57098E67}"/>
    <pc:docChg chg="undo custSel modSld">
      <pc:chgData name="Jalen Nikolai  R. Bravo" userId="9ed840b3-0a8f-4cde-8d53-fb3f6a845a18" providerId="ADAL" clId="{E7016F42-66CF-451A-A17F-9C4E57098E67}" dt="2020-11-01T06:37:45.980" v="522" actId="20577"/>
      <pc:docMkLst>
        <pc:docMk/>
      </pc:docMkLst>
      <pc:sldChg chg="modSp mod">
        <pc:chgData name="Jalen Nikolai  R. Bravo" userId="9ed840b3-0a8f-4cde-8d53-fb3f6a845a18" providerId="ADAL" clId="{E7016F42-66CF-451A-A17F-9C4E57098E67}" dt="2020-11-01T06:14:50.037" v="19" actId="20577"/>
        <pc:sldMkLst>
          <pc:docMk/>
          <pc:sldMk cId="3890545555" sldId="256"/>
        </pc:sldMkLst>
        <pc:spChg chg="mod">
          <ac:chgData name="Jalen Nikolai  R. Bravo" userId="9ed840b3-0a8f-4cde-8d53-fb3f6a845a18" providerId="ADAL" clId="{E7016F42-66CF-451A-A17F-9C4E57098E67}" dt="2020-11-01T06:14:50.037" v="19" actId="20577"/>
          <ac:spMkLst>
            <pc:docMk/>
            <pc:sldMk cId="3890545555" sldId="256"/>
            <ac:spMk id="2" creationId="{72C93297-9F9C-4CB8-99E4-1CDAA87F1BAA}"/>
          </ac:spMkLst>
        </pc:spChg>
      </pc:sldChg>
      <pc:sldChg chg="modSp mod">
        <pc:chgData name="Jalen Nikolai  R. Bravo" userId="9ed840b3-0a8f-4cde-8d53-fb3f6a845a18" providerId="ADAL" clId="{E7016F42-66CF-451A-A17F-9C4E57098E67}" dt="2020-11-01T06:28:26.483" v="181" actId="20577"/>
        <pc:sldMkLst>
          <pc:docMk/>
          <pc:sldMk cId="133959027" sldId="257"/>
        </pc:sldMkLst>
        <pc:spChg chg="mod">
          <ac:chgData name="Jalen Nikolai  R. Bravo" userId="9ed840b3-0a8f-4cde-8d53-fb3f6a845a18" providerId="ADAL" clId="{E7016F42-66CF-451A-A17F-9C4E57098E67}" dt="2020-11-01T06:28:26.483" v="181" actId="20577"/>
          <ac:spMkLst>
            <pc:docMk/>
            <pc:sldMk cId="133959027" sldId="257"/>
            <ac:spMk id="3" creationId="{26ADF66E-97BC-4F68-968F-CBF06C71828F}"/>
          </ac:spMkLst>
        </pc:spChg>
      </pc:sldChg>
      <pc:sldChg chg="modSp mod">
        <pc:chgData name="Jalen Nikolai  R. Bravo" userId="9ed840b3-0a8f-4cde-8d53-fb3f6a845a18" providerId="ADAL" clId="{E7016F42-66CF-451A-A17F-9C4E57098E67}" dt="2020-11-01T06:37:45.980" v="522" actId="20577"/>
        <pc:sldMkLst>
          <pc:docMk/>
          <pc:sldMk cId="3099452937" sldId="259"/>
        </pc:sldMkLst>
        <pc:graphicFrameChg chg="modGraphic">
          <ac:chgData name="Jalen Nikolai  R. Bravo" userId="9ed840b3-0a8f-4cde-8d53-fb3f6a845a18" providerId="ADAL" clId="{E7016F42-66CF-451A-A17F-9C4E57098E67}" dt="2020-11-01T06:37:45.980" v="522" actId="20577"/>
          <ac:graphicFrameMkLst>
            <pc:docMk/>
            <pc:sldMk cId="3099452937" sldId="259"/>
            <ac:graphicFrameMk id="3" creationId="{B802DC00-82B0-499B-B4A2-A5EC4C6E4C2A}"/>
          </ac:graphicFrameMkLst>
        </pc:graphicFrameChg>
      </pc:sldChg>
      <pc:sldChg chg="modSp mod">
        <pc:chgData name="Jalen Nikolai  R. Bravo" userId="9ed840b3-0a8f-4cde-8d53-fb3f6a845a18" providerId="ADAL" clId="{E7016F42-66CF-451A-A17F-9C4E57098E67}" dt="2020-11-01T06:37:27.665" v="512" actId="20577"/>
        <pc:sldMkLst>
          <pc:docMk/>
          <pc:sldMk cId="2693367625" sldId="260"/>
        </pc:sldMkLst>
        <pc:graphicFrameChg chg="mod modGraphic">
          <ac:chgData name="Jalen Nikolai  R. Bravo" userId="9ed840b3-0a8f-4cde-8d53-fb3f6a845a18" providerId="ADAL" clId="{E7016F42-66CF-451A-A17F-9C4E57098E67}" dt="2020-11-01T06:37:27.665" v="512" actId="20577"/>
          <ac:graphicFrameMkLst>
            <pc:docMk/>
            <pc:sldMk cId="2693367625" sldId="260"/>
            <ac:graphicFrameMk id="3" creationId="{B802DC00-82B0-499B-B4A2-A5EC4C6E4C2A}"/>
          </ac:graphicFrameMkLst>
        </pc:graphicFrameChg>
      </pc:sldChg>
      <pc:sldChg chg="modSp mod">
        <pc:chgData name="Jalen Nikolai  R. Bravo" userId="9ed840b3-0a8f-4cde-8d53-fb3f6a845a18" providerId="ADAL" clId="{E7016F42-66CF-451A-A17F-9C4E57098E67}" dt="2020-11-01T06:34:14.962" v="484" actId="20577"/>
        <pc:sldMkLst>
          <pc:docMk/>
          <pc:sldMk cId="2824052399" sldId="262"/>
        </pc:sldMkLst>
        <pc:graphicFrameChg chg="modGraphic">
          <ac:chgData name="Jalen Nikolai  R. Bravo" userId="9ed840b3-0a8f-4cde-8d53-fb3f6a845a18" providerId="ADAL" clId="{E7016F42-66CF-451A-A17F-9C4E57098E67}" dt="2020-11-01T06:34:14.962" v="484" actId="20577"/>
          <ac:graphicFrameMkLst>
            <pc:docMk/>
            <pc:sldMk cId="2824052399" sldId="262"/>
            <ac:graphicFrameMk id="4" creationId="{EED4F5F9-CCC9-4D02-8219-17B98040C56A}"/>
          </ac:graphicFrameMkLst>
        </pc:graphicFrameChg>
      </pc:sldChg>
      <pc:sldChg chg="modSp mod">
        <pc:chgData name="Jalen Nikolai  R. Bravo" userId="9ed840b3-0a8f-4cde-8d53-fb3f6a845a18" providerId="ADAL" clId="{E7016F42-66CF-451A-A17F-9C4E57098E67}" dt="2020-11-01T06:37:03.927" v="506" actId="403"/>
        <pc:sldMkLst>
          <pc:docMk/>
          <pc:sldMk cId="2858351097" sldId="263"/>
        </pc:sldMkLst>
        <pc:graphicFrameChg chg="mod modGraphic">
          <ac:chgData name="Jalen Nikolai  R. Bravo" userId="9ed840b3-0a8f-4cde-8d53-fb3f6a845a18" providerId="ADAL" clId="{E7016F42-66CF-451A-A17F-9C4E57098E67}" dt="2020-11-01T06:37:03.927" v="506" actId="403"/>
          <ac:graphicFrameMkLst>
            <pc:docMk/>
            <pc:sldMk cId="2858351097" sldId="263"/>
            <ac:graphicFrameMk id="4" creationId="{CECE36BA-4D1C-40EE-82B3-BE355AD2FDE7}"/>
          </ac:graphicFrameMkLst>
        </pc:graphicFrameChg>
      </pc:sldChg>
    </pc:docChg>
  </pc:docChgLst>
  <pc:docChgLst>
    <pc:chgData name="Jalen Nikolai Bravo" userId="9ed840b3-0a8f-4cde-8d53-fb3f6a845a18" providerId="ADAL" clId="{E7016F42-66CF-451A-A17F-9C4E57098E67}"/>
    <pc:docChg chg="modSld">
      <pc:chgData name="Jalen Nikolai Bravo" userId="9ed840b3-0a8f-4cde-8d53-fb3f6a845a18" providerId="ADAL" clId="{E7016F42-66CF-451A-A17F-9C4E57098E67}" dt="2020-11-09T05:14:28.474" v="2" actId="20577"/>
      <pc:docMkLst>
        <pc:docMk/>
      </pc:docMkLst>
      <pc:sldChg chg="modSp mod">
        <pc:chgData name="Jalen Nikolai Bravo" userId="9ed840b3-0a8f-4cde-8d53-fb3f6a845a18" providerId="ADAL" clId="{E7016F42-66CF-451A-A17F-9C4E57098E67}" dt="2020-11-09T05:14:28.474" v="2" actId="20577"/>
        <pc:sldMkLst>
          <pc:docMk/>
          <pc:sldMk cId="3099452937" sldId="259"/>
        </pc:sldMkLst>
        <pc:graphicFrameChg chg="modGraphic">
          <ac:chgData name="Jalen Nikolai Bravo" userId="9ed840b3-0a8f-4cde-8d53-fb3f6a845a18" providerId="ADAL" clId="{E7016F42-66CF-451A-A17F-9C4E57098E67}" dt="2020-11-09T05:14:28.474" v="2" actId="20577"/>
          <ac:graphicFrameMkLst>
            <pc:docMk/>
            <pc:sldMk cId="3099452937" sldId="259"/>
            <ac:graphicFrameMk id="3" creationId="{B802DC00-82B0-499B-B4A2-A5EC4C6E4C2A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15C67-D22F-4DB1-AC69-95D0DCCF0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562171-4054-46E4-8728-BB65F79F3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60875-6BAB-48B8-B2BE-AB4314988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09/11/2020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C00F7-90C6-4671-B209-8B70D18D0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8D2C5-26CF-4F38-B119-95D17F812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1585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942D1-A7B4-4021-8753-F96EC5C7E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7918FC-953A-4D47-8D32-40D9CC270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5AF8B-654E-4776-9339-1EE809B89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09/11/2020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4BC3B-B60D-4ADA-BD81-5052FD616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0A804-D79E-4CE2-B373-B22E05D45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53740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793AE7-717E-4CF0-942C-23DF4A67DF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2C3783-7DC9-472A-9E5C-F69E9B04D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285E7-F7F1-45CB-8189-4FCBEB90A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09/11/2020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9EA78-AB78-47DB-881F-F139AAB86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6742A-DB1A-416F-9FDE-28358C5F6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8019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10C18-61AA-40C8-B7F9-6FCA33152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9DB15-7748-4ED5-AAAD-BC8CA0271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ABAA7-ED6C-4962-8C13-807664F64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09/11/2020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7CE39-1FF5-4DEE-B773-74913082B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14A64-6BCE-4A9F-AE89-AE3221065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0528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8E4B0-6A11-49F8-A837-A1868C036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7DFC8A-F38D-457E-BC21-B7C9AD796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CBEF2-FB31-4AEA-BF21-FD65235D0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09/11/2020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0D554-45DB-437D-87D4-CE7CD8077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82BE9-B791-44FE-A3B6-F73FCBD5D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18835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D5B59-A0E9-47E2-B4B5-FF51CEB0B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B48B5-B364-4BB1-B2CB-87FC2C96B1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D0CD01-4792-43B7-9AEC-56A27E690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3767FC-241A-40B2-B466-1E20CC42E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09/11/2020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FB355-D144-4FB2-B222-8443FC667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083E1-6FC5-49D9-89CD-B076976D0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7655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BFC4E-5E5E-4D75-A460-F1FB72AFC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EC417-F9FD-4A4E-B5A8-2C92A49CB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A9B59A-112B-452C-B30A-93CD3181A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EB254A-342C-490B-8435-FF30FEF33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6BAC52-B980-4B0B-860B-66E54D889D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3166CD-FD7F-4959-B244-F5630A353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09/11/2020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323F59-8F44-4056-9418-5C7517CA1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DE5C-15C0-4F56-9D22-A83882AE2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89790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CDC0C-7009-4CB7-83D7-D7F4F0CD3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B8F3BB-2C05-4134-B5E1-EA6B1E306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09/11/2020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6E3F4F-92DA-46CC-A6AA-7BC0C5B1E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ACE8B7-C8B3-4899-BEC4-967402F7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2623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ED5B66-BDAA-4EA6-AE74-87356B8D4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09/11/2020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68BC92-5244-4A9E-A757-C3703BE0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21952-C658-4760-8B78-13AA0C641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38595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AA696-23C1-4B34-BB60-B470C451A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55DE4-BF61-46EF-A640-6894FDF79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79371B-B4C3-465B-8A8E-B2B92E65E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ECE594-1F3E-49F9-8050-892811D32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09/11/2020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1C8A4F-ECBF-4C30-BB81-72AA6195E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490740-31F2-431E-9B80-20C121B83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68218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9000F-D31B-453F-87F7-033B28D5B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E9A171-861D-4116-B9C3-BDB0CA992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22F460-0C7A-45F4-BE26-F83A3B4FAF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D3EC55-C978-4758-8E7E-32B84372F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09/11/2020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68A7B4-8E20-4F82-935F-AE5E777B0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7FF7DC-2C17-44D9-9500-D9F50515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4257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597BC0-D306-43C4-9877-63B9BFD3C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114328-7D3E-48FA-B3DF-944A99ADB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772D5-7976-46B1-80F6-1AEF9FB01B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53A42-5B08-4A06-9D69-4979DFBAA459}" type="datetimeFigureOut">
              <a:rPr lang="en-PH" smtClean="0"/>
              <a:t>09/11/2020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763CF-DF37-4039-8ED4-477F30DD12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7C922-1923-45ED-B1FF-7E939D9BE0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659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ybil_bravo@yahoo.co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rbravo@up.edu.ph" TargetMode="External"/><Relationship Id="rId2" Type="http://schemas.openxmlformats.org/officeDocument/2006/relationships/hyperlink" Target="mailto:sybil_bravo@yahoo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93297-9F9C-4CB8-99E4-1CDAA87F1B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2963" y="828675"/>
            <a:ext cx="10301287" cy="2681288"/>
          </a:xfrm>
        </p:spPr>
        <p:txBody>
          <a:bodyPr>
            <a:normAutofit/>
          </a:bodyPr>
          <a:lstStyle/>
          <a:p>
            <a:r>
              <a:rPr lang="en-US" dirty="0"/>
              <a:t>LU VI Orientation  </a:t>
            </a:r>
            <a:br>
              <a:rPr lang="en-US" dirty="0"/>
            </a:br>
            <a:r>
              <a:rPr lang="en-US" dirty="0"/>
              <a:t>OB GYN 251 – BLOCKS 8 A &amp; 8 B</a:t>
            </a:r>
            <a:br>
              <a:rPr lang="en-US" dirty="0"/>
            </a:br>
            <a:r>
              <a:rPr lang="en-US" dirty="0"/>
              <a:t>(November 9-22, 2020)</a:t>
            </a:r>
            <a:endParaRPr lang="en-P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1743FE-6AD8-46A8-BF22-36019B413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16351"/>
            <a:ext cx="9144000" cy="1655762"/>
          </a:xfrm>
        </p:spPr>
        <p:txBody>
          <a:bodyPr/>
          <a:lstStyle/>
          <a:p>
            <a:r>
              <a:rPr lang="en-US" dirty="0"/>
              <a:t>Sybil </a:t>
            </a:r>
            <a:r>
              <a:rPr lang="en-US" dirty="0" err="1"/>
              <a:t>Lizanne</a:t>
            </a:r>
            <a:r>
              <a:rPr lang="en-US" dirty="0"/>
              <a:t> R. Bravo, RPh, MD, MSc</a:t>
            </a:r>
          </a:p>
          <a:p>
            <a:r>
              <a:rPr lang="en-US" dirty="0"/>
              <a:t>UP College of Medicine</a:t>
            </a:r>
          </a:p>
          <a:p>
            <a:r>
              <a:rPr lang="en-US" sz="2400" dirty="0"/>
              <a:t>AY 2020-2021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890545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D28A9-BCA5-4FDC-BF68-269F7CAAD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– June 2021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08867-0E72-4C91-BF14-CE700D170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9726"/>
            <a:ext cx="10515600" cy="4351338"/>
          </a:xfrm>
        </p:spPr>
        <p:txBody>
          <a:bodyPr/>
          <a:lstStyle/>
          <a:p>
            <a:r>
              <a:rPr lang="en-US" dirty="0"/>
              <a:t>Plan is to go back to Clinical Departments for the Face to Face Rotation and OSCE session</a:t>
            </a:r>
          </a:p>
          <a:p>
            <a:r>
              <a:rPr lang="en-US" dirty="0"/>
              <a:t>College Comprehensive Examination – May 2021</a:t>
            </a:r>
          </a:p>
          <a:p>
            <a:r>
              <a:rPr lang="en-US" dirty="0"/>
              <a:t>Department Final Examination – May 2021</a:t>
            </a:r>
          </a:p>
          <a:p>
            <a:r>
              <a:rPr lang="en-US" dirty="0"/>
              <a:t>Course Feedback – May 2021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755902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191B-18FF-4518-939E-0FDC24936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  <a:endParaRPr lang="en-PH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38456-0063-4E86-AB46-DF5DAA86A4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89962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DF66E-97BC-4F68-968F-CBF06C718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282574"/>
            <a:ext cx="10515600" cy="6118225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Activities  for Block 8</a:t>
            </a:r>
            <a:endParaRPr lang="en-P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Small group discussion (2 OB and 1 GYN topics)</a:t>
            </a: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Infertility Workup</a:t>
            </a: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latin typeface="New"/>
                <a:ea typeface="Calibri" panose="020F0502020204030204" pitchFamily="34" charset="0"/>
                <a:cs typeface="Calibri" panose="020F0502020204030204" pitchFamily="34" charset="0"/>
              </a:rPr>
              <a:t>b.     PROM</a:t>
            </a: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Calibri" panose="020F0502020204030204" pitchFamily="34" charset="0"/>
                <a:cs typeface="Calibri" panose="020F0502020204030204" pitchFamily="34" charset="0"/>
              </a:rPr>
              <a:t>c.	     Ectopic Pregnancy</a:t>
            </a: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Infographics (3) – </a:t>
            </a:r>
            <a:r>
              <a:rPr lang="en-US" sz="2300" i="1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lieu of PHL</a:t>
            </a: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Service A - </a:t>
            </a: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Surgical Site Infections in OB GYN</a:t>
            </a: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Service B - Preventing STIs</a:t>
            </a: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Service C - Prenatal Care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33959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4019D7-C015-4B9D-B18C-12778CB84E8B}"/>
              </a:ext>
            </a:extLst>
          </p:cNvPr>
          <p:cNvSpPr txBox="1"/>
          <p:nvPr/>
        </p:nvSpPr>
        <p:spPr>
          <a:xfrm>
            <a:off x="1117996" y="3429000"/>
            <a:ext cx="9697641" cy="2958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Asynchronous learning activities: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Video tutorials on suturing (3 links will be sent)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IPM interpretation exercises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Online examination (end of the 2 weeks)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91E3BD-CBDA-41E8-861A-34FDA306CE72}"/>
              </a:ext>
            </a:extLst>
          </p:cNvPr>
          <p:cNvSpPr txBox="1"/>
          <p:nvPr/>
        </p:nvSpPr>
        <p:spPr>
          <a:xfrm>
            <a:off x="1117997" y="1162443"/>
            <a:ext cx="9083278" cy="1963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Department conferences: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Staff conference (Tuesday)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Preoperative conference (Thursday)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     Summary Rounds (Monday, Wednesday, Friday)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943A0E-502F-4669-B637-E77E37966DAD}"/>
              </a:ext>
            </a:extLst>
          </p:cNvPr>
          <p:cNvSpPr txBox="1"/>
          <p:nvPr/>
        </p:nvSpPr>
        <p:spPr>
          <a:xfrm>
            <a:off x="803668" y="268113"/>
            <a:ext cx="6093618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Activities</a:t>
            </a:r>
            <a:endParaRPr lang="en-P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750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802DC00-82B0-499B-B4A2-A5EC4C6E4C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4118400"/>
              </p:ext>
            </p:extLst>
          </p:nvPr>
        </p:nvGraphicFramePr>
        <p:xfrm>
          <a:off x="573881" y="0"/>
          <a:ext cx="11044238" cy="6780266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985739">
                  <a:extLst>
                    <a:ext uri="{9D8B030D-6E8A-4147-A177-3AD203B41FA5}">
                      <a16:colId xmlns:a16="http://schemas.microsoft.com/office/drawing/2014/main" val="1360005130"/>
                    </a:ext>
                  </a:extLst>
                </a:gridCol>
                <a:gridCol w="2186878">
                  <a:extLst>
                    <a:ext uri="{9D8B030D-6E8A-4147-A177-3AD203B41FA5}">
                      <a16:colId xmlns:a16="http://schemas.microsoft.com/office/drawing/2014/main" val="2295928771"/>
                    </a:ext>
                  </a:extLst>
                </a:gridCol>
                <a:gridCol w="1957207">
                  <a:extLst>
                    <a:ext uri="{9D8B030D-6E8A-4147-A177-3AD203B41FA5}">
                      <a16:colId xmlns:a16="http://schemas.microsoft.com/office/drawing/2014/main" val="2867600570"/>
                    </a:ext>
                  </a:extLst>
                </a:gridCol>
                <a:gridCol w="1957207">
                  <a:extLst>
                    <a:ext uri="{9D8B030D-6E8A-4147-A177-3AD203B41FA5}">
                      <a16:colId xmlns:a16="http://schemas.microsoft.com/office/drawing/2014/main" val="3378815998"/>
                    </a:ext>
                  </a:extLst>
                </a:gridCol>
                <a:gridCol w="1957207">
                  <a:extLst>
                    <a:ext uri="{9D8B030D-6E8A-4147-A177-3AD203B41FA5}">
                      <a16:colId xmlns:a16="http://schemas.microsoft.com/office/drawing/2014/main" val="1226408854"/>
                    </a:ext>
                  </a:extLst>
                </a:gridCol>
              </a:tblGrid>
              <a:tr h="360599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Activity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Format / Method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Schedule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Student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Faculty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654366075"/>
                  </a:ext>
                </a:extLst>
              </a:tr>
              <a:tr h="413124">
                <a:tc gridSpan="5">
                  <a:txBody>
                    <a:bodyPr/>
                    <a:lstStyle/>
                    <a:p>
                      <a:pPr marL="1097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1.   Small group discussion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061037"/>
                  </a:ext>
                </a:extLst>
              </a:tr>
              <a:tr h="825905">
                <a:tc>
                  <a:txBody>
                    <a:bodyPr/>
                    <a:lstStyle/>
                    <a:p>
                      <a:pPr marL="292608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a. </a:t>
                      </a:r>
                      <a:r>
                        <a:rPr lang="en-US" sz="1600" dirty="0">
                          <a:solidFill>
                            <a:srgbClr val="1D2228"/>
                          </a:solidFill>
                          <a:effectLst/>
                          <a:latin typeface="New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Infertility Workup</a:t>
                      </a:r>
                    </a:p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Zoom meeting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Nov 13 230 PM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(20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Dr. </a:t>
                      </a:r>
                      <a:r>
                        <a:rPr lang="en-US" sz="1600" b="0" i="0" u="none" strike="noStrike" dirty="0" err="1">
                          <a:effectLst/>
                          <a:latin typeface="Arial" panose="020B0604020202020204" pitchFamily="34" charset="0"/>
                        </a:rPr>
                        <a:t>Rosiebel</a:t>
                      </a: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 Esguerra</a:t>
                      </a: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348876106"/>
                  </a:ext>
                </a:extLst>
              </a:tr>
              <a:tr h="825905">
                <a:tc>
                  <a:txBody>
                    <a:bodyPr/>
                    <a:lstStyle/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b. PROM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Zoom meeting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Nov 16 9 AM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(20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Dr. Ernesto </a:t>
                      </a:r>
                      <a:r>
                        <a:rPr lang="en-US" sz="1600" b="0" i="0" u="none" strike="noStrike" dirty="0" err="1">
                          <a:effectLst/>
                          <a:latin typeface="Arial" panose="020B0604020202020204" pitchFamily="34" charset="0"/>
                        </a:rPr>
                        <a:t>Uichanco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427051876"/>
                  </a:ext>
                </a:extLst>
              </a:tr>
              <a:tr h="825905">
                <a:tc>
                  <a:txBody>
                    <a:bodyPr/>
                    <a:lstStyle/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c.  Ectopic Pregnancy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Zoom meeting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Nov 18 8 AM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(20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Dr. Catherine Medina</a:t>
                      </a: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490135353"/>
                  </a:ext>
                </a:extLst>
              </a:tr>
              <a:tr h="360599">
                <a:tc gridSpan="5">
                  <a:txBody>
                    <a:bodyPr/>
                    <a:lstStyle/>
                    <a:p>
                      <a:pPr marL="1097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2.   Infographics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522224"/>
                  </a:ext>
                </a:extLst>
              </a:tr>
              <a:tr h="825905">
                <a:tc>
                  <a:txBody>
                    <a:bodyPr/>
                    <a:lstStyle/>
                    <a:p>
                      <a:pPr marL="292608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a.   SSI in OB GYN</a:t>
                      </a:r>
                      <a:endParaRPr lang="en-PH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Submit soft copy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Nov 21, 2020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Service A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 email at </a:t>
                      </a:r>
                      <a:r>
                        <a:rPr lang="en-US" sz="1600" u="none" strike="noStrike" dirty="0">
                          <a:effectLst/>
                          <a:hlinkClick r:id="rId2"/>
                        </a:rPr>
                        <a:t>sybil_bravo@yahoo.com</a:t>
                      </a:r>
                      <a:r>
                        <a:rPr lang="en-US" sz="1600" u="none" strike="noStrike" dirty="0">
                          <a:effectLst/>
                        </a:rPr>
                        <a:t> and srbravo@up.edu.ph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4153853487"/>
                  </a:ext>
                </a:extLst>
              </a:tr>
              <a:tr h="1070163">
                <a:tc>
                  <a:txBody>
                    <a:bodyPr/>
                    <a:lstStyle/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b.   Preventing STIs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Submit soft copy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Nov 21, 2020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Service B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email at </a:t>
                      </a:r>
                      <a:r>
                        <a:rPr lang="en-US" sz="1400" u="none" strike="noStrike" dirty="0">
                          <a:effectLst/>
                          <a:hlinkClick r:id="rId2"/>
                        </a:rPr>
                        <a:t>sybil_bravo@yahoo.com</a:t>
                      </a:r>
                      <a:r>
                        <a:rPr lang="en-US" sz="1400" u="none" strike="noStrike" dirty="0">
                          <a:effectLst/>
                        </a:rPr>
                        <a:t> and srbravo@up.edu.ph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420359961"/>
                  </a:ext>
                </a:extLst>
              </a:tr>
              <a:tr h="825905">
                <a:tc>
                  <a:txBody>
                    <a:bodyPr/>
                    <a:lstStyle/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c.   Prenatal Care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Submit soft copy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Nov 21, 2020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Service C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 email at </a:t>
                      </a:r>
                      <a:r>
                        <a:rPr lang="en-US" sz="1600" u="none" strike="noStrike" dirty="0">
                          <a:effectLst/>
                          <a:hlinkClick r:id="rId2"/>
                        </a:rPr>
                        <a:t>sybil_bravo@yahoo.com</a:t>
                      </a:r>
                      <a:r>
                        <a:rPr lang="en-US" sz="1600" u="none" strike="noStrike" dirty="0">
                          <a:effectLst/>
                        </a:rPr>
                        <a:t> and srbravo@up.edu.ph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372318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36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802DC00-82B0-499B-B4A2-A5EC4C6E4C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1170112"/>
              </p:ext>
            </p:extLst>
          </p:nvPr>
        </p:nvGraphicFramePr>
        <p:xfrm>
          <a:off x="468484" y="61224"/>
          <a:ext cx="11029950" cy="6614643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981876">
                  <a:extLst>
                    <a:ext uri="{9D8B030D-6E8A-4147-A177-3AD203B41FA5}">
                      <a16:colId xmlns:a16="http://schemas.microsoft.com/office/drawing/2014/main" val="1360005130"/>
                    </a:ext>
                  </a:extLst>
                </a:gridCol>
                <a:gridCol w="2184049">
                  <a:extLst>
                    <a:ext uri="{9D8B030D-6E8A-4147-A177-3AD203B41FA5}">
                      <a16:colId xmlns:a16="http://schemas.microsoft.com/office/drawing/2014/main" val="2295928771"/>
                    </a:ext>
                  </a:extLst>
                </a:gridCol>
                <a:gridCol w="1954675">
                  <a:extLst>
                    <a:ext uri="{9D8B030D-6E8A-4147-A177-3AD203B41FA5}">
                      <a16:colId xmlns:a16="http://schemas.microsoft.com/office/drawing/2014/main" val="2867600570"/>
                    </a:ext>
                  </a:extLst>
                </a:gridCol>
                <a:gridCol w="1954675">
                  <a:extLst>
                    <a:ext uri="{9D8B030D-6E8A-4147-A177-3AD203B41FA5}">
                      <a16:colId xmlns:a16="http://schemas.microsoft.com/office/drawing/2014/main" val="3378815998"/>
                    </a:ext>
                  </a:extLst>
                </a:gridCol>
                <a:gridCol w="1954675">
                  <a:extLst>
                    <a:ext uri="{9D8B030D-6E8A-4147-A177-3AD203B41FA5}">
                      <a16:colId xmlns:a16="http://schemas.microsoft.com/office/drawing/2014/main" val="1226408854"/>
                    </a:ext>
                  </a:extLst>
                </a:gridCol>
              </a:tblGrid>
              <a:tr h="316282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>
                          <a:effectLst/>
                        </a:rPr>
                        <a:t>Activity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Format / Method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Schedule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Student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Faculty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654366075"/>
                  </a:ext>
                </a:extLst>
              </a:tr>
              <a:tr h="316282">
                <a:tc gridSpan="5">
                  <a:txBody>
                    <a:bodyPr/>
                    <a:lstStyle/>
                    <a:p>
                      <a:pPr marL="1097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3.   Department conferences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918626"/>
                  </a:ext>
                </a:extLst>
              </a:tr>
              <a:tr h="979285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a. Staff conference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Zoom meeting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Tuesday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7:30 to 9:00 AM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(20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u="none" strike="noStrike" dirty="0">
                        <a:effectLst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Attendance to be checked by monitors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3873444610"/>
                  </a:ext>
                </a:extLst>
              </a:tr>
              <a:tr h="979285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b. Preoperative   conference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Zoom meeting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Thursday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7:30 to 9:00 AM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By Service 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(A, B, C)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u="none" strike="noStrike" dirty="0">
                        <a:effectLst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Attendance to be checked by monitors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818894627"/>
                  </a:ext>
                </a:extLst>
              </a:tr>
              <a:tr h="721809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c. Summary Rounds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Zoom meeting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Monday, Wednesday, Friday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(20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Attendance to be checked by monitors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928575869"/>
                  </a:ext>
                </a:extLst>
              </a:tr>
              <a:tr h="316282">
                <a:tc gridSpan="5">
                  <a:txBody>
                    <a:bodyPr/>
                    <a:lstStyle/>
                    <a:p>
                      <a:pPr marL="1097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4.   Asynchronous Learnings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941398"/>
                  </a:ext>
                </a:extLst>
              </a:tr>
              <a:tr h="746893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>
                          <a:effectLst/>
                        </a:rPr>
                        <a:t>a.     Suturing tutorial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Video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To be uploaded at UPM VLE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Can be accessed anytime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(20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180557170"/>
                  </a:ext>
                </a:extLst>
              </a:tr>
              <a:tr h="746893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b.     IPM exercises/lecture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Cases / Pictures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To be uploaded at UPM VLE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Can be accessed anytime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(20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 lecture by Dr. Maynila Domingo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636977576"/>
                  </a:ext>
                </a:extLst>
              </a:tr>
              <a:tr h="316282">
                <a:tc gridSpan="5">
                  <a:txBody>
                    <a:bodyPr/>
                    <a:lstStyle/>
                    <a:p>
                      <a:pPr marL="1097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5.   Exam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221664"/>
                  </a:ext>
                </a:extLst>
              </a:tr>
              <a:tr h="746893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a.     End of rotation exam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Online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UPM VLE / Canvas/ Google Docs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November 19, </a:t>
                      </a:r>
                      <a:r>
                        <a:rPr lang="en-US" sz="1600" u="none" strike="noStrike" dirty="0">
                          <a:effectLst/>
                        </a:rPr>
                        <a:t>2020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(20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942602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45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63FF3-C638-45A4-9F20-235834D14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79" y="0"/>
            <a:ext cx="1651783" cy="376754"/>
          </a:xfrm>
        </p:spPr>
        <p:txBody>
          <a:bodyPr>
            <a:normAutofit/>
          </a:bodyPr>
          <a:lstStyle/>
          <a:p>
            <a:r>
              <a:rPr lang="en-US" sz="2000" b="1" dirty="0"/>
              <a:t>Activities</a:t>
            </a:r>
            <a:endParaRPr lang="en-PH" sz="2000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ED4F5F9-CCC9-4D02-8219-17B98040C5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691683"/>
              </p:ext>
            </p:extLst>
          </p:nvPr>
        </p:nvGraphicFramePr>
        <p:xfrm>
          <a:off x="214312" y="376754"/>
          <a:ext cx="11763375" cy="64243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21125">
                  <a:extLst>
                    <a:ext uri="{9D8B030D-6E8A-4147-A177-3AD203B41FA5}">
                      <a16:colId xmlns:a16="http://schemas.microsoft.com/office/drawing/2014/main" val="1802263026"/>
                    </a:ext>
                  </a:extLst>
                </a:gridCol>
                <a:gridCol w="3921125">
                  <a:extLst>
                    <a:ext uri="{9D8B030D-6E8A-4147-A177-3AD203B41FA5}">
                      <a16:colId xmlns:a16="http://schemas.microsoft.com/office/drawing/2014/main" val="89165536"/>
                    </a:ext>
                  </a:extLst>
                </a:gridCol>
                <a:gridCol w="3921125">
                  <a:extLst>
                    <a:ext uri="{9D8B030D-6E8A-4147-A177-3AD203B41FA5}">
                      <a16:colId xmlns:a16="http://schemas.microsoft.com/office/drawing/2014/main" val="502428194"/>
                    </a:ext>
                  </a:extLst>
                </a:gridCol>
              </a:tblGrid>
              <a:tr h="394431">
                <a:tc>
                  <a:txBody>
                    <a:bodyPr/>
                    <a:lstStyle/>
                    <a:p>
                      <a:r>
                        <a:rPr lang="en-US" sz="1400" dirty="0"/>
                        <a:t>Date / Time</a:t>
                      </a:r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Activity </a:t>
                      </a:r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Consultant / Monitor</a:t>
                      </a:r>
                      <a:endParaRPr lang="en-P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271054"/>
                  </a:ext>
                </a:extLst>
              </a:tr>
              <a:tr h="972570">
                <a:tc>
                  <a:txBody>
                    <a:bodyPr/>
                    <a:lstStyle/>
                    <a:p>
                      <a:r>
                        <a:rPr lang="en-US" sz="1400" dirty="0"/>
                        <a:t>September 14, 2020 8-10 AM</a:t>
                      </a:r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Orientation, Lecture on Dress Code as a Medical Student, Lecture on Sexual Assault, Oral/Visual Presentation</a:t>
                      </a:r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Dr. Bravo / Dr. Alex Martinez / Dr. Mike Calanog</a:t>
                      </a:r>
                      <a:endParaRPr lang="en-P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319959"/>
                  </a:ext>
                </a:extLst>
              </a:tr>
              <a:tr h="680799">
                <a:tc>
                  <a:txBody>
                    <a:bodyPr/>
                    <a:lstStyle/>
                    <a:p>
                      <a:r>
                        <a:rPr lang="en-US" sz="1400" dirty="0"/>
                        <a:t>September 16, 2020 8AM</a:t>
                      </a:r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Lecture on </a:t>
                      </a:r>
                      <a:r>
                        <a:rPr lang="en-US" sz="1400" dirty="0" err="1"/>
                        <a:t>Intrapartal</a:t>
                      </a:r>
                      <a:r>
                        <a:rPr lang="en-US" sz="1400" dirty="0"/>
                        <a:t> Monitoring </a:t>
                      </a:r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Dr. Maynila Domingo / Dr. Alex Martinez / Dr. Mike Calanog</a:t>
                      </a:r>
                      <a:endParaRPr lang="en-P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595760"/>
                  </a:ext>
                </a:extLst>
              </a:tr>
              <a:tr h="680799">
                <a:tc>
                  <a:txBody>
                    <a:bodyPr/>
                    <a:lstStyle/>
                    <a:p>
                      <a:r>
                        <a:rPr lang="en-US" sz="1400" dirty="0"/>
                        <a:t>September 16, 2020 10AM</a:t>
                      </a:r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SGD 1- PID</a:t>
                      </a:r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Dr. Judith Clemente/ Dr. Alex Martinez / Dr. Mike Calanog</a:t>
                      </a:r>
                      <a:endParaRPr lang="en-P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667671"/>
                  </a:ext>
                </a:extLst>
              </a:tr>
              <a:tr h="6807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September 21, 2020 9AM</a:t>
                      </a:r>
                      <a:endParaRPr lang="en-PH" sz="1400" dirty="0"/>
                    </a:p>
                    <a:p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SGD 2 – Myoma Uteri</a:t>
                      </a:r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Dr. Jean Toral/ Dr. Alex Martinez / Dr. Mike Calanog</a:t>
                      </a:r>
                      <a:endParaRPr lang="en-P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330952"/>
                  </a:ext>
                </a:extLst>
              </a:tr>
              <a:tr h="6807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September 24, 2020 9M</a:t>
                      </a:r>
                      <a:endParaRPr lang="en-PH" sz="1400" dirty="0"/>
                    </a:p>
                    <a:p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SGD 3 - GDM</a:t>
                      </a:r>
                      <a:endParaRPr lang="en-P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Dr. Sherri </a:t>
                      </a:r>
                      <a:r>
                        <a:rPr lang="en-US" sz="1400" dirty="0" err="1"/>
                        <a:t>Suplido</a:t>
                      </a:r>
                      <a:r>
                        <a:rPr lang="en-US" sz="1400" dirty="0"/>
                        <a:t>/ Dr. Alex Martinez / Dr. Mike Calanog</a:t>
                      </a:r>
                      <a:endParaRPr lang="en-P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42712"/>
                  </a:ext>
                </a:extLst>
              </a:tr>
              <a:tr h="680799">
                <a:tc>
                  <a:txBody>
                    <a:bodyPr/>
                    <a:lstStyle/>
                    <a:p>
                      <a:r>
                        <a:rPr lang="en-US" sz="1600" dirty="0"/>
                        <a:t>September 24, 2020</a:t>
                      </a:r>
                      <a:endParaRPr lang="en-P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Topic Conference</a:t>
                      </a:r>
                      <a:endParaRPr lang="en-P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Dr. Bravo / Dr. Alex Martinez / Dr. Mike </a:t>
                      </a:r>
                      <a:r>
                        <a:rPr lang="en-US" sz="1600" dirty="0" err="1"/>
                        <a:t>Calanog</a:t>
                      </a:r>
                      <a:endParaRPr lang="en-P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179571"/>
                  </a:ext>
                </a:extLst>
              </a:tr>
              <a:tr h="551123">
                <a:tc>
                  <a:txBody>
                    <a:bodyPr/>
                    <a:lstStyle/>
                    <a:p>
                      <a:r>
                        <a:rPr lang="en-US" sz="1100" dirty="0"/>
                        <a:t>September 26, 2020 by email (</a:t>
                      </a:r>
                      <a:r>
                        <a:rPr lang="en-US" sz="1100" dirty="0">
                          <a:hlinkClick r:id="rId2"/>
                        </a:rPr>
                        <a:t>sybil_bravo@yahoo.com</a:t>
                      </a:r>
                      <a:r>
                        <a:rPr lang="en-US" sz="1100" dirty="0"/>
                        <a:t> and </a:t>
                      </a:r>
                      <a:r>
                        <a:rPr lang="en-US" sz="1100" dirty="0">
                          <a:hlinkClick r:id="rId3"/>
                        </a:rPr>
                        <a:t>srbravo@up.edu.ph</a:t>
                      </a:r>
                      <a:r>
                        <a:rPr lang="en-US" sz="1100" dirty="0"/>
                        <a:t> </a:t>
                      </a:r>
                      <a:endParaRPr lang="en-P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Submission of infographic material on </a:t>
                      </a:r>
                      <a:r>
                        <a:rPr lang="en-US" sz="1100" b="1" i="1" dirty="0"/>
                        <a:t>Breastfeeding - Service A</a:t>
                      </a:r>
                      <a:endParaRPr lang="en-PH" sz="11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Dr. Bravo / Dr. Alex Martinez / Dr. Mike Calanog</a:t>
                      </a:r>
                      <a:endParaRPr lang="en-P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738919"/>
                  </a:ext>
                </a:extLst>
              </a:tr>
              <a:tr h="5511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September 26, 2020 by email (</a:t>
                      </a:r>
                      <a:r>
                        <a:rPr lang="en-US" sz="1100" dirty="0">
                          <a:hlinkClick r:id="rId2"/>
                        </a:rPr>
                        <a:t>sybil_bravo@yahoo.com</a:t>
                      </a:r>
                      <a:r>
                        <a:rPr lang="en-US" sz="1100" dirty="0"/>
                        <a:t> and </a:t>
                      </a:r>
                      <a:r>
                        <a:rPr lang="en-US" sz="1100" dirty="0">
                          <a:hlinkClick r:id="rId3"/>
                        </a:rPr>
                        <a:t>srbravo@up.edu.ph</a:t>
                      </a:r>
                      <a:r>
                        <a:rPr lang="en-US" sz="1100" dirty="0"/>
                        <a:t> </a:t>
                      </a:r>
                      <a:endParaRPr lang="en-P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Submission of infographic material on </a:t>
                      </a:r>
                      <a:r>
                        <a:rPr lang="en-US" sz="1100" b="1" i="1" dirty="0"/>
                        <a:t>Myths and Misconceptions on Postpartum Period - Service B</a:t>
                      </a:r>
                      <a:endParaRPr lang="en-PH" sz="11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Dr. Bravo / Dr. Alex Martinez / Dr. Mike Calanog</a:t>
                      </a:r>
                      <a:endParaRPr lang="en-PH" sz="1100" dirty="0"/>
                    </a:p>
                    <a:p>
                      <a:endParaRPr lang="en-P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74257"/>
                  </a:ext>
                </a:extLst>
              </a:tr>
              <a:tr h="5511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September 26, 2020 by email (</a:t>
                      </a:r>
                      <a:r>
                        <a:rPr lang="en-US" sz="1100" dirty="0">
                          <a:hlinkClick r:id="rId2"/>
                        </a:rPr>
                        <a:t>sybil_bravo@yahoo.com</a:t>
                      </a:r>
                      <a:r>
                        <a:rPr lang="en-US" sz="1100" dirty="0"/>
                        <a:t> and </a:t>
                      </a:r>
                      <a:r>
                        <a:rPr lang="en-US" sz="1100" dirty="0">
                          <a:hlinkClick r:id="rId3"/>
                        </a:rPr>
                        <a:t>srbravo@up.edu.ph</a:t>
                      </a:r>
                      <a:r>
                        <a:rPr lang="en-US" sz="1100" dirty="0"/>
                        <a:t> </a:t>
                      </a:r>
                      <a:endParaRPr lang="en-PH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Submission of infographic material on </a:t>
                      </a:r>
                      <a:r>
                        <a:rPr lang="en-US" sz="1100" b="1" i="1" dirty="0"/>
                        <a:t>Postoperative Wound Care - Service C</a:t>
                      </a:r>
                      <a:endParaRPr lang="en-PH" sz="11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Dr. Bravo / Dr. Alex Martinez / Dr. Mike Calanog</a:t>
                      </a:r>
                      <a:endParaRPr lang="en-P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43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782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63FF3-C638-45A4-9F20-235834D14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4" y="98583"/>
            <a:ext cx="10515600" cy="601508"/>
          </a:xfrm>
        </p:spPr>
        <p:txBody>
          <a:bodyPr>
            <a:normAutofit/>
          </a:bodyPr>
          <a:lstStyle/>
          <a:p>
            <a:r>
              <a:rPr lang="en-US" sz="3600" dirty="0"/>
              <a:t>Activities</a:t>
            </a:r>
            <a:endParaRPr lang="en-PH" sz="3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ED4F5F9-CCC9-4D02-8219-17B98040C5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633568"/>
              </p:ext>
            </p:extLst>
          </p:nvPr>
        </p:nvGraphicFramePr>
        <p:xfrm>
          <a:off x="345282" y="770431"/>
          <a:ext cx="11501436" cy="5608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33812">
                  <a:extLst>
                    <a:ext uri="{9D8B030D-6E8A-4147-A177-3AD203B41FA5}">
                      <a16:colId xmlns:a16="http://schemas.microsoft.com/office/drawing/2014/main" val="1802263026"/>
                    </a:ext>
                  </a:extLst>
                </a:gridCol>
                <a:gridCol w="3833812">
                  <a:extLst>
                    <a:ext uri="{9D8B030D-6E8A-4147-A177-3AD203B41FA5}">
                      <a16:colId xmlns:a16="http://schemas.microsoft.com/office/drawing/2014/main" val="89165536"/>
                    </a:ext>
                  </a:extLst>
                </a:gridCol>
                <a:gridCol w="3833812">
                  <a:extLst>
                    <a:ext uri="{9D8B030D-6E8A-4147-A177-3AD203B41FA5}">
                      <a16:colId xmlns:a16="http://schemas.microsoft.com/office/drawing/2014/main" val="5024281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Date / Time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Activity 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Consultant / Monitor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271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Daily Learning Activity </a:t>
                      </a:r>
                    </a:p>
                    <a:p>
                      <a:r>
                        <a:rPr lang="en-US" sz="2000" dirty="0"/>
                        <a:t>7:00-7:30 AM (Monday, Wednesday, Friday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Summary Rounds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Dr. Maria Ria Arada / Dr. Alex Martinez / Dr. Mike 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667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Tuesday </a:t>
                      </a:r>
                    </a:p>
                    <a:p>
                      <a:r>
                        <a:rPr lang="en-US" sz="2000" dirty="0"/>
                        <a:t>(Nov 10 and Nov 17, 2020)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Staff Conference 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Department / Dr. Alex Martinez / Dr. Mike 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330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Thursday </a:t>
                      </a:r>
                    </a:p>
                    <a:p>
                      <a:r>
                        <a:rPr lang="en-US" sz="2000" dirty="0"/>
                        <a:t>(Nov 12 and Nov 19, 2020)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Preoperative Conference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Service / Dr. Alex Martinez / Dr. Mike 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42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Nov 20, 2020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Online Examination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Dr. Bravo / Dr. Alex Martinez / Dr. Mike 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60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Nov 19, 2020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Topic Conference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Dr. Bravo / Dr. Alex Martinez / Dr. Mike </a:t>
                      </a:r>
                      <a:r>
                        <a:rPr lang="en-US" sz="2000" dirty="0" err="1"/>
                        <a:t>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019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Asynchronous 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Suturing skills (video at UPMVLE)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Dr. Alex Martinez / Dr. Mike 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53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Asynchronous 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IPM exercises (UPMVLE)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Dr. Alex Martinez / Dr. Mike 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3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052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BF7A0-EF86-4326-BD50-23D09B34F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114299"/>
            <a:ext cx="10515600" cy="585789"/>
          </a:xfrm>
        </p:spPr>
        <p:txBody>
          <a:bodyPr>
            <a:normAutofit fontScale="90000"/>
          </a:bodyPr>
          <a:lstStyle/>
          <a:p>
            <a:r>
              <a:rPr lang="en-US" dirty="0"/>
              <a:t>Services</a:t>
            </a:r>
            <a:endParaRPr lang="en-PH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ECE36BA-4D1C-40EE-82B3-BE355AD2FD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728792"/>
              </p:ext>
            </p:extLst>
          </p:nvPr>
        </p:nvGraphicFramePr>
        <p:xfrm>
          <a:off x="285750" y="688967"/>
          <a:ext cx="11701464" cy="628615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900488">
                  <a:extLst>
                    <a:ext uri="{9D8B030D-6E8A-4147-A177-3AD203B41FA5}">
                      <a16:colId xmlns:a16="http://schemas.microsoft.com/office/drawing/2014/main" val="1056555992"/>
                    </a:ext>
                  </a:extLst>
                </a:gridCol>
                <a:gridCol w="3900488">
                  <a:extLst>
                    <a:ext uri="{9D8B030D-6E8A-4147-A177-3AD203B41FA5}">
                      <a16:colId xmlns:a16="http://schemas.microsoft.com/office/drawing/2014/main" val="1257794149"/>
                    </a:ext>
                  </a:extLst>
                </a:gridCol>
                <a:gridCol w="3900488">
                  <a:extLst>
                    <a:ext uri="{9D8B030D-6E8A-4147-A177-3AD203B41FA5}">
                      <a16:colId xmlns:a16="http://schemas.microsoft.com/office/drawing/2014/main" val="533912316"/>
                    </a:ext>
                  </a:extLst>
                </a:gridCol>
              </a:tblGrid>
              <a:tr h="491746">
                <a:tc>
                  <a:txBody>
                    <a:bodyPr/>
                    <a:lstStyle/>
                    <a:p>
                      <a:r>
                        <a:rPr lang="en-US" sz="4000" dirty="0"/>
                        <a:t>Service A</a:t>
                      </a:r>
                      <a:endParaRPr lang="en-P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Service B</a:t>
                      </a:r>
                      <a:endParaRPr lang="en-P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Service C</a:t>
                      </a:r>
                      <a:endParaRPr lang="en-PH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54352"/>
                  </a:ext>
                </a:extLst>
              </a:tr>
              <a:tr h="534774"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ROMA,Carl</a:t>
                      </a:r>
                      <a:r>
                        <a:rPr lang="en-P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Adrian Pichay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SAMBO, </a:t>
                      </a:r>
                      <a:r>
                        <a:rPr lang="en-P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Jimuel</a:t>
                      </a:r>
                      <a:r>
                        <a:rPr lang="en-P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Dela Rama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SERRANO, Isabel Patricia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0478959"/>
                  </a:ext>
                </a:extLst>
              </a:tr>
              <a:tr h="398860"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ROMERO, Kyle Maxinne Reyes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SAMPANI, Gian Justin Penas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SEVILLA, Edgardo Joaquin Cruz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8060012"/>
                  </a:ext>
                </a:extLst>
              </a:tr>
              <a:tr h="862604"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ROSELLO, Isabella Victoria Sison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SANTOS, Justo Martin Siao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SINAD, Angel Bless Duarte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7915117"/>
                  </a:ext>
                </a:extLst>
              </a:tr>
              <a:tr h="723512"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SABADO,Jan Cecille Buenaluz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SARSAGAT, Jian Kristin Dolor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SOLANOY, Vinz Troy Manuel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6952709"/>
                  </a:ext>
                </a:extLst>
              </a:tr>
              <a:tr h="534774"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SACMAN, Nicole Keith Tuddao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SAWEY, Jemima Akilith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SUAN, June Karlo Buscaino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0990142"/>
                  </a:ext>
                </a:extLst>
              </a:tr>
              <a:tr h="862604"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SALAZAR, Leandro Feliciano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SERRANO, Anna Sofia Realubit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SUAREZ, Eli-</a:t>
                      </a:r>
                      <a:r>
                        <a:rPr lang="en-P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claire</a:t>
                      </a:r>
                      <a:r>
                        <a:rPr lang="en-P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Pearl </a:t>
                      </a:r>
                      <a:r>
                        <a:rPr lang="en-P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Lagunzad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8704114"/>
                  </a:ext>
                </a:extLst>
              </a:tr>
              <a:tr h="835499"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SALVADOR, Paul </a:t>
                      </a:r>
                      <a:r>
                        <a:rPr lang="en-P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Benedic</a:t>
                      </a:r>
                      <a:r>
                        <a:rPr lang="en-P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Uy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SERRANO, David </a:t>
                      </a:r>
                      <a:r>
                        <a:rPr lang="en-P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Pamintuan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2694152"/>
                  </a:ext>
                </a:extLst>
              </a:tr>
              <a:tr h="600340">
                <a:tc>
                  <a:txBody>
                    <a:bodyPr/>
                    <a:lstStyle/>
                    <a:p>
                      <a:pPr algn="l" fontAlgn="b"/>
                      <a:endParaRPr lang="en-PH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PH" sz="5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PH" sz="5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0438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351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0756B0-185D-465D-BFF6-2689A6AAC780}"/>
              </a:ext>
            </a:extLst>
          </p:cNvPr>
          <p:cNvSpPr txBox="1"/>
          <p:nvPr/>
        </p:nvSpPr>
        <p:spPr>
          <a:xfrm>
            <a:off x="1485900" y="6455273"/>
            <a:ext cx="8886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 – Black   </a:t>
            </a:r>
            <a:r>
              <a:rPr lang="en-US" b="1" dirty="0">
                <a:solidFill>
                  <a:srgbClr val="C00000"/>
                </a:solidFill>
              </a:rPr>
              <a:t>B – Red   </a:t>
            </a:r>
            <a:r>
              <a:rPr lang="en-US" b="1" dirty="0">
                <a:solidFill>
                  <a:schemeClr val="accent1"/>
                </a:solidFill>
              </a:rPr>
              <a:t>C - Blue </a:t>
            </a:r>
            <a:endParaRPr lang="en-PH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B37A705-ABBC-4B30-ADCA-4C1EAD4289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6122219"/>
              </p:ext>
            </p:extLst>
          </p:nvPr>
        </p:nvGraphicFramePr>
        <p:xfrm>
          <a:off x="855784" y="240033"/>
          <a:ext cx="10820401" cy="6215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66165">
                  <a:extLst>
                    <a:ext uri="{9D8B030D-6E8A-4147-A177-3AD203B41FA5}">
                      <a16:colId xmlns:a16="http://schemas.microsoft.com/office/drawing/2014/main" val="193744706"/>
                    </a:ext>
                  </a:extLst>
                </a:gridCol>
                <a:gridCol w="2466101">
                  <a:extLst>
                    <a:ext uri="{9D8B030D-6E8A-4147-A177-3AD203B41FA5}">
                      <a16:colId xmlns:a16="http://schemas.microsoft.com/office/drawing/2014/main" val="2956761371"/>
                    </a:ext>
                  </a:extLst>
                </a:gridCol>
                <a:gridCol w="3288135">
                  <a:extLst>
                    <a:ext uri="{9D8B030D-6E8A-4147-A177-3AD203B41FA5}">
                      <a16:colId xmlns:a16="http://schemas.microsoft.com/office/drawing/2014/main" val="2487367541"/>
                    </a:ext>
                  </a:extLst>
                </a:gridCol>
              </a:tblGrid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DIZON, Emmanuel Martin San Andres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1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4A (11 students)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esdizon2@up.edu.ph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7100647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DOMINGO, Rani Ailyna Verceles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rvdomingo@up.edu.ph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2141914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DY, Annabelle Eunice Sy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asdy2@up.edu.ph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0826718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ECALDRE, Alvek Inciso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aiecaldre@up.edu.ph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7204559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ENRIQUEZ, John Laetner Macavinta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jmenriquez@up.edu.ph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5305519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ESGUERRA, Benjamin Christian J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bjesguerra@up.edu.ph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6998215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ESMA, Julia Therese Liceralde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jlesma@up.edu.ph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3316597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rgbClr val="FF0000"/>
                          </a:solidFill>
                          <a:effectLst/>
                        </a:rPr>
                        <a:t>ESPARAGOZA, Jan Petros Jaramillo</a:t>
                      </a:r>
                      <a:endParaRPr lang="en-PH" sz="4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jjesparagoza@up.edu.ph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137882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rgbClr val="FF0000"/>
                          </a:solidFill>
                          <a:effectLst/>
                        </a:rPr>
                        <a:t>FAULAN, Juri Khrisna Salcedo</a:t>
                      </a:r>
                      <a:endParaRPr lang="en-PH" sz="4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jsfaulan@up.edu.ph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5581659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rgbClr val="FF0000"/>
                          </a:solidFill>
                          <a:effectLst/>
                        </a:rPr>
                        <a:t>FERNANDEZ Margarita Isabel Canizares</a:t>
                      </a:r>
                      <a:endParaRPr lang="en-PH" sz="4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mcfernandez7@up.edu.ph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907007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rgbClr val="FF0000"/>
                          </a:solidFill>
                          <a:effectLst/>
                        </a:rPr>
                        <a:t>FERNANDO, Isabel Maria Castrence</a:t>
                      </a:r>
                      <a:endParaRPr lang="en-PH" sz="4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icfernando@up.edu.ph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2766636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rgbClr val="FF0000"/>
                          </a:solidFill>
                          <a:effectLst/>
                        </a:rPr>
                        <a:t>FETALVERO, King James Menor</a:t>
                      </a:r>
                      <a:endParaRPr lang="en-PH" sz="4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10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4B (10 students)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kmfetalvero@up.edu.ph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3123515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rgbClr val="FF0000"/>
                          </a:solidFill>
                          <a:effectLst/>
                        </a:rPr>
                        <a:t>FLORENNO, Elaine Joy Mallari</a:t>
                      </a:r>
                      <a:endParaRPr lang="en-PH" sz="4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emflorendo@up.edu.ph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7166470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FLORIDO, Marco Dominic </a:t>
                      </a:r>
                      <a:r>
                        <a:rPr lang="en-PH" sz="18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Pinili</a:t>
                      </a:r>
                      <a:endParaRPr lang="en-PH" sz="4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mpflorido@up.edu.ph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976623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FUDOLIG, Jose Raphael Dimaano</a:t>
                      </a:r>
                      <a:endParaRPr lang="en-PH" sz="4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jdfudolig@up.edu.ph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7174989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GALAPON, Trisha Marie Ramos</a:t>
                      </a:r>
                      <a:endParaRPr lang="en-PH" sz="4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trgalapon@up.edu.ph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2912922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GALVEZ, Jastine Wenn Villacorta</a:t>
                      </a:r>
                      <a:endParaRPr lang="en-PH" sz="4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jvgalvez1@up.edu.ph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7805242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GAN, Joshua Nathaniel Reyes</a:t>
                      </a:r>
                      <a:endParaRPr lang="en-PH" sz="4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jrgan@up.edu.ph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2330759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GASPAR, Paul Angelo Uy</a:t>
                      </a:r>
                      <a:endParaRPr lang="en-PH" sz="4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pugaspar@up.edu.ph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9358535"/>
                  </a:ext>
                </a:extLst>
              </a:tr>
              <a:tr h="26569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GERONA, Roy Joshua Catalvas</a:t>
                      </a:r>
                      <a:endParaRPr lang="en-PH" sz="4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>
                          <a:effectLst/>
                        </a:rPr>
                        <a:t>rcgerona@up.edu.ph</a:t>
                      </a:r>
                      <a:endParaRPr lang="en-PH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742477"/>
                  </a:ext>
                </a:extLst>
              </a:tr>
              <a:tr h="53834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GOMEZ, </a:t>
                      </a:r>
                      <a:r>
                        <a:rPr lang="en-PH" sz="180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Xianthe</a:t>
                      </a:r>
                      <a:r>
                        <a:rPr lang="en-PH" sz="18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Dianna Fabian</a:t>
                      </a:r>
                      <a:endParaRPr lang="en-PH" sz="4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u="none" strike="noStrike" dirty="0">
                          <a:effectLst/>
                        </a:rPr>
                        <a:t>xfgomez@up.edu.ph</a:t>
                      </a:r>
                      <a:endParaRPr lang="en-PH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6047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662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E30A7552D45B4BAB893874573894B0" ma:contentTypeVersion="4" ma:contentTypeDescription="Create a new document." ma:contentTypeScope="" ma:versionID="33917a0ce7992df97d7521b491308df3">
  <xsd:schema xmlns:xsd="http://www.w3.org/2001/XMLSchema" xmlns:xs="http://www.w3.org/2001/XMLSchema" xmlns:p="http://schemas.microsoft.com/office/2006/metadata/properties" xmlns:ns3="ad4c21d0-51c0-4323-bea9-fd8cab64938d" targetNamespace="http://schemas.microsoft.com/office/2006/metadata/properties" ma:root="true" ma:fieldsID="dcda232f896d2a2ccce1d0f15777855c" ns3:_="">
    <xsd:import namespace="ad4c21d0-51c0-4323-bea9-fd8cab64938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4c21d0-51c0-4323-bea9-fd8cab6493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5638C9-74EB-4419-92C0-686351327A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4A3A75-B6E8-4D49-B7C3-5C8CEF5DBC86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ad4c21d0-51c0-4323-bea9-fd8cab64938d"/>
  </ds:schemaRefs>
</ds:datastoreItem>
</file>

<file path=customXml/itemProps3.xml><?xml version="1.0" encoding="utf-8"?>
<ds:datastoreItem xmlns:ds="http://schemas.openxmlformats.org/officeDocument/2006/customXml" ds:itemID="{4D9D5FCB-0497-43A5-908A-F7C7216CED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4c21d0-51c0-4323-bea9-fd8cab6493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1372</Words>
  <Application>Microsoft Office PowerPoint</Application>
  <PresentationFormat>Widescreen</PresentationFormat>
  <Paragraphs>249</Paragraphs>
  <Slides>11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New</vt:lpstr>
      <vt:lpstr>Office Theme</vt:lpstr>
      <vt:lpstr>LU VI Orientation   OB GYN 251 – BLOCKS 8 A &amp; 8 B (November 9-22, 2020)</vt:lpstr>
      <vt:lpstr>PowerPoint Presentation</vt:lpstr>
      <vt:lpstr>PowerPoint Presentation</vt:lpstr>
      <vt:lpstr>PowerPoint Presentation</vt:lpstr>
      <vt:lpstr>PowerPoint Presentation</vt:lpstr>
      <vt:lpstr>Activities</vt:lpstr>
      <vt:lpstr>Activities</vt:lpstr>
      <vt:lpstr>Services</vt:lpstr>
      <vt:lpstr>PowerPoint Presentation</vt:lpstr>
      <vt:lpstr>January 2021 – June 2021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 VI Orientation for  OB GYN 251 (Integrated Clinical Clerkship II) AY 2020-2021</dc:title>
  <dc:creator>Jalen Nikolai Bravo</dc:creator>
  <cp:lastModifiedBy>Jalen Nikolai Bravo</cp:lastModifiedBy>
  <cp:revision>8</cp:revision>
  <dcterms:created xsi:type="dcterms:W3CDTF">2020-08-30T09:22:22Z</dcterms:created>
  <dcterms:modified xsi:type="dcterms:W3CDTF">2020-11-09T05:14:55Z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0x0101009BE30A7552D45B4BAB893874573894B0</vt:lpwstr>
  </property>
</Properties>
</file>