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62" r:id="rId4"/>
    <p:sldId id="290" r:id="rId5"/>
    <p:sldId id="263" r:id="rId6"/>
    <p:sldId id="297" r:id="rId7"/>
    <p:sldId id="283" r:id="rId8"/>
    <p:sldId id="295" r:id="rId9"/>
    <p:sldId id="284" r:id="rId10"/>
    <p:sldId id="260" r:id="rId11"/>
    <p:sldId id="267" r:id="rId12"/>
    <p:sldId id="270" r:id="rId13"/>
    <p:sldId id="269" r:id="rId14"/>
    <p:sldId id="276" r:id="rId15"/>
    <p:sldId id="278" r:id="rId16"/>
    <p:sldId id="271" r:id="rId17"/>
    <p:sldId id="277" r:id="rId18"/>
    <p:sldId id="279" r:id="rId19"/>
    <p:sldId id="280" r:id="rId20"/>
    <p:sldId id="281" r:id="rId21"/>
    <p:sldId id="282" r:id="rId22"/>
    <p:sldId id="274" r:id="rId23"/>
    <p:sldId id="293" r:id="rId24"/>
    <p:sldId id="294" r:id="rId25"/>
    <p:sldId id="286" r:id="rId26"/>
    <p:sldId id="298" r:id="rId27"/>
    <p:sldId id="285" r:id="rId28"/>
    <p:sldId id="288" r:id="rId29"/>
    <p:sldId id="292" r:id="rId30"/>
    <p:sldId id="287" r:id="rId31"/>
    <p:sldId id="291" r:id="rId32"/>
    <p:sldId id="289" r:id="rId33"/>
    <p:sldId id="296"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5102"/>
    <a:srgbClr val="FF9D00"/>
    <a:srgbClr val="FF6702"/>
    <a:srgbClr val="FF3305"/>
    <a:srgbClr val="CF3E00"/>
    <a:srgbClr val="236F7A"/>
    <a:srgbClr val="EEB42D"/>
    <a:srgbClr val="5706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86213" autoAdjust="0"/>
  </p:normalViewPr>
  <p:slideViewPr>
    <p:cSldViewPr>
      <p:cViewPr varScale="1">
        <p:scale>
          <a:sx n="88" d="100"/>
          <a:sy n="88" d="100"/>
        </p:scale>
        <p:origin x="-1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C8CBE-CD94-654E-89B8-50C3CF5E7D96}" type="datetimeFigureOut">
              <a:rPr lang="en-US" smtClean="0"/>
              <a:t>7/24/20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E47C8-DD06-C54F-9724-12BF6BC11B01}" type="slidenum">
              <a:rPr lang="en-US" smtClean="0"/>
              <a:t>‹#›</a:t>
            </a:fld>
            <a:endParaRPr lang="en-US"/>
          </a:p>
        </p:txBody>
      </p:sp>
    </p:spTree>
    <p:extLst>
      <p:ext uri="{BB962C8B-B14F-4D97-AF65-F5344CB8AC3E}">
        <p14:creationId xmlns:p14="http://schemas.microsoft.com/office/powerpoint/2010/main" val="897731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ultrasound for routine biometry is</a:t>
            </a:r>
            <a:r>
              <a:rPr lang="en-US" baseline="0" dirty="0" smtClean="0"/>
              <a:t> done to establish or confirm gestational age.  </a:t>
            </a:r>
            <a:endParaRPr lang="en-US" dirty="0"/>
          </a:p>
        </p:txBody>
      </p:sp>
      <p:sp>
        <p:nvSpPr>
          <p:cNvPr id="4" name="Slide Number Placeholder 3"/>
          <p:cNvSpPr>
            <a:spLocks noGrp="1"/>
          </p:cNvSpPr>
          <p:nvPr>
            <p:ph type="sldNum" sz="quarter" idx="10"/>
          </p:nvPr>
        </p:nvSpPr>
        <p:spPr/>
        <p:txBody>
          <a:bodyPr/>
          <a:lstStyle/>
          <a:p>
            <a:fld id="{A33E47C8-DD06-C54F-9724-12BF6BC11B01}" type="slidenum">
              <a:rPr lang="en-US" smtClean="0"/>
              <a:t>3</a:t>
            </a:fld>
            <a:endParaRPr lang="en-US"/>
          </a:p>
        </p:txBody>
      </p:sp>
    </p:spTree>
    <p:extLst>
      <p:ext uri="{BB962C8B-B14F-4D97-AF65-F5344CB8AC3E}">
        <p14:creationId xmlns:p14="http://schemas.microsoft.com/office/powerpoint/2010/main" val="4264641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16</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17</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18</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19</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20</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21</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22</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23</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24</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26</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ultrasound for routine biometry is</a:t>
            </a:r>
            <a:r>
              <a:rPr lang="en-US" baseline="0" dirty="0" smtClean="0"/>
              <a:t> done to establish or confirm gestational age.  </a:t>
            </a:r>
            <a:endParaRPr lang="en-US" dirty="0"/>
          </a:p>
        </p:txBody>
      </p:sp>
      <p:sp>
        <p:nvSpPr>
          <p:cNvPr id="4" name="Slide Number Placeholder 3"/>
          <p:cNvSpPr>
            <a:spLocks noGrp="1"/>
          </p:cNvSpPr>
          <p:nvPr>
            <p:ph type="sldNum" sz="quarter" idx="10"/>
          </p:nvPr>
        </p:nvSpPr>
        <p:spPr/>
        <p:txBody>
          <a:bodyPr/>
          <a:lstStyle/>
          <a:p>
            <a:fld id="{A33E47C8-DD06-C54F-9724-12BF6BC11B01}" type="slidenum">
              <a:rPr lang="en-US" smtClean="0"/>
              <a:t>4</a:t>
            </a:fld>
            <a:endParaRPr lang="en-US"/>
          </a:p>
        </p:txBody>
      </p:sp>
    </p:spTree>
    <p:extLst>
      <p:ext uri="{BB962C8B-B14F-4D97-AF65-F5344CB8AC3E}">
        <p14:creationId xmlns:p14="http://schemas.microsoft.com/office/powerpoint/2010/main" val="426464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27</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28</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IUGR is not to be confused with SGA.</a:t>
            </a:r>
            <a:r>
              <a:rPr lang="en-US" baseline="0" dirty="0" smtClean="0"/>
              <a:t>  These two terms are often used interchangeably but are not synonymous.  Not all infants with IUGR are SGA at birth, and conversely, not all SGAs had IUGR.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for gestational age (SGA) is defined as birth weight being less than two standard deviations (2SD) below the mean or less than 10th percentile as per specific population and gestational age norms. </a:t>
            </a:r>
            <a:endParaRPr lang="en-US" dirty="0" smtClean="0"/>
          </a:p>
          <a:p>
            <a:endParaRPr lang="en-US" baseline="0" dirty="0" smtClean="0"/>
          </a:p>
          <a:p>
            <a:r>
              <a:rPr lang="en-US" baseline="0" dirty="0" smtClean="0"/>
              <a:t>This survival mechanism may result in metabolic changes, which set the stage for later neonatal, pediatric and adult onset diseases.  </a:t>
            </a:r>
            <a:endParaRPr lang="en-US" dirty="0"/>
          </a:p>
        </p:txBody>
      </p:sp>
      <p:sp>
        <p:nvSpPr>
          <p:cNvPr id="4" name="Slide Number Placeholder 3"/>
          <p:cNvSpPr>
            <a:spLocks noGrp="1"/>
          </p:cNvSpPr>
          <p:nvPr>
            <p:ph type="sldNum" sz="quarter" idx="10"/>
          </p:nvPr>
        </p:nvSpPr>
        <p:spPr/>
        <p:txBody>
          <a:bodyPr/>
          <a:lstStyle/>
          <a:p>
            <a:fld id="{A33E47C8-DD06-C54F-9724-12BF6BC11B01}" type="slidenum">
              <a:rPr lang="en-US" smtClean="0"/>
              <a:t>29</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30</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31</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the clinical onset of growth delay, there is a decrease in the UV</a:t>
            </a:r>
            <a:r>
              <a:rPr lang="en-US" baseline="0" dirty="0" smtClean="0"/>
              <a:t> volume flow and reduction in fetal cardiac output.  Venous redistribution leads to </a:t>
            </a:r>
            <a:r>
              <a:rPr lang="en-US" baseline="0" dirty="0" err="1" smtClean="0"/>
              <a:t>downregulation</a:t>
            </a:r>
            <a:r>
              <a:rPr lang="en-US" baseline="0" dirty="0" smtClean="0"/>
              <a:t> of the glucose-insulin-</a:t>
            </a:r>
            <a:r>
              <a:rPr lang="en-US" baseline="0" dirty="0" err="1" smtClean="0"/>
              <a:t>IgF</a:t>
            </a:r>
            <a:r>
              <a:rPr lang="en-US" baseline="0" dirty="0" smtClean="0"/>
              <a:t> growth axis and to decreased glycogen </a:t>
            </a:r>
            <a:r>
              <a:rPr lang="en-US" baseline="0" dirty="0" err="1" smtClean="0"/>
              <a:t>storgae</a:t>
            </a:r>
            <a:r>
              <a:rPr lang="en-US" baseline="0" dirty="0" smtClean="0"/>
              <a:t> in the liver.  Therefore, liver size is reduced with a fall in the AC before the EFW falls below the 10</a:t>
            </a:r>
            <a:r>
              <a:rPr lang="en-US" baseline="30000" dirty="0" smtClean="0"/>
              <a:t>th</a:t>
            </a:r>
            <a:r>
              <a:rPr lang="en-US" baseline="0" dirty="0" smtClean="0"/>
              <a:t> percentile.</a:t>
            </a:r>
            <a:endParaRPr lang="en-US" dirty="0"/>
          </a:p>
        </p:txBody>
      </p:sp>
      <p:sp>
        <p:nvSpPr>
          <p:cNvPr id="4" name="Slide Number Placeholder 3"/>
          <p:cNvSpPr>
            <a:spLocks noGrp="1"/>
          </p:cNvSpPr>
          <p:nvPr>
            <p:ph type="sldNum" sz="quarter" idx="10"/>
          </p:nvPr>
        </p:nvSpPr>
        <p:spPr/>
        <p:txBody>
          <a:bodyPr/>
          <a:lstStyle/>
          <a:p>
            <a:fld id="{A33E47C8-DD06-C54F-9724-12BF6BC11B01}" type="slidenum">
              <a:rPr lang="en-US" smtClean="0"/>
              <a:t>6</a:t>
            </a:fld>
            <a:endParaRPr lang="en-US"/>
          </a:p>
        </p:txBody>
      </p:sp>
    </p:spTree>
    <p:extLst>
      <p:ext uri="{BB962C8B-B14F-4D97-AF65-F5344CB8AC3E}">
        <p14:creationId xmlns:p14="http://schemas.microsoft.com/office/powerpoint/2010/main" val="154847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Determined by 4 main factors</a:t>
            </a:r>
          </a:p>
          <a:p>
            <a:pPr lvl="1"/>
            <a:r>
              <a:rPr lang="en-US" dirty="0" smtClean="0"/>
              <a:t>Mother</a:t>
            </a:r>
          </a:p>
          <a:p>
            <a:pPr lvl="2"/>
            <a:r>
              <a:rPr lang="en-US" dirty="0" smtClean="0"/>
              <a:t>Ethnicity, height, weight, comorbidities</a:t>
            </a:r>
          </a:p>
          <a:p>
            <a:pPr lvl="1"/>
            <a:r>
              <a:rPr lang="en-US" dirty="0" smtClean="0"/>
              <a:t>Placenta</a:t>
            </a:r>
          </a:p>
          <a:p>
            <a:pPr lvl="1"/>
            <a:r>
              <a:rPr lang="en-US" dirty="0" smtClean="0"/>
              <a:t>Fetus </a:t>
            </a:r>
          </a:p>
          <a:p>
            <a:pPr lvl="1"/>
            <a:r>
              <a:rPr lang="en-US" dirty="0" smtClean="0"/>
              <a:t>Environment </a:t>
            </a:r>
          </a:p>
          <a:p>
            <a:endParaRPr lang="en-US" dirty="0"/>
          </a:p>
        </p:txBody>
      </p:sp>
      <p:sp>
        <p:nvSpPr>
          <p:cNvPr id="4" name="Slide Number Placeholder 3"/>
          <p:cNvSpPr>
            <a:spLocks noGrp="1"/>
          </p:cNvSpPr>
          <p:nvPr>
            <p:ph type="sldNum" sz="quarter" idx="10"/>
          </p:nvPr>
        </p:nvSpPr>
        <p:spPr/>
        <p:txBody>
          <a:bodyPr/>
          <a:lstStyle/>
          <a:p>
            <a:fld id="{A33E47C8-DD06-C54F-9724-12BF6BC11B01}" type="slidenum">
              <a:rPr lang="en-US" smtClean="0"/>
              <a:t>7</a:t>
            </a:fld>
            <a:endParaRPr lang="en-US"/>
          </a:p>
        </p:txBody>
      </p:sp>
    </p:spTree>
    <p:extLst>
      <p:ext uri="{BB962C8B-B14F-4D97-AF65-F5344CB8AC3E}">
        <p14:creationId xmlns:p14="http://schemas.microsoft.com/office/powerpoint/2010/main" val="327201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the clinical onset of growth delay, there is a decrease in the UV</a:t>
            </a:r>
            <a:r>
              <a:rPr lang="en-US" baseline="0" dirty="0" smtClean="0"/>
              <a:t> volume flow and reduction in fetal cardiac output.  Venous redistribution leads to </a:t>
            </a:r>
            <a:r>
              <a:rPr lang="en-US" baseline="0" dirty="0" err="1" smtClean="0"/>
              <a:t>downregulation</a:t>
            </a:r>
            <a:r>
              <a:rPr lang="en-US" baseline="0" dirty="0" smtClean="0"/>
              <a:t> of the glucose-insulin-</a:t>
            </a:r>
            <a:r>
              <a:rPr lang="en-US" baseline="0" dirty="0" err="1" smtClean="0"/>
              <a:t>IgF</a:t>
            </a:r>
            <a:r>
              <a:rPr lang="en-US" baseline="0" dirty="0" smtClean="0"/>
              <a:t> growth axis and to decreased glycogen </a:t>
            </a:r>
            <a:r>
              <a:rPr lang="en-US" baseline="0" dirty="0" err="1" smtClean="0"/>
              <a:t>storgae</a:t>
            </a:r>
            <a:r>
              <a:rPr lang="en-US" baseline="0" dirty="0" smtClean="0"/>
              <a:t> in the liver.  Therefore, liver size is reduced with a fall in the AC before the EFW falls below the 10</a:t>
            </a:r>
            <a:r>
              <a:rPr lang="en-US" baseline="30000" dirty="0" smtClean="0"/>
              <a:t>th</a:t>
            </a:r>
            <a:r>
              <a:rPr lang="en-US" baseline="0" dirty="0" smtClean="0"/>
              <a:t> percentile.</a:t>
            </a:r>
            <a:endParaRPr lang="en-US" dirty="0"/>
          </a:p>
        </p:txBody>
      </p:sp>
      <p:sp>
        <p:nvSpPr>
          <p:cNvPr id="4" name="Slide Number Placeholder 3"/>
          <p:cNvSpPr>
            <a:spLocks noGrp="1"/>
          </p:cNvSpPr>
          <p:nvPr>
            <p:ph type="sldNum" sz="quarter" idx="10"/>
          </p:nvPr>
        </p:nvSpPr>
        <p:spPr/>
        <p:txBody>
          <a:bodyPr/>
          <a:lstStyle/>
          <a:p>
            <a:fld id="{A33E47C8-DD06-C54F-9724-12BF6BC11B01}" type="slidenum">
              <a:rPr lang="en-US" smtClean="0"/>
              <a:t>9</a:t>
            </a:fld>
            <a:endParaRPr lang="en-US"/>
          </a:p>
        </p:txBody>
      </p:sp>
    </p:spTree>
    <p:extLst>
      <p:ext uri="{BB962C8B-B14F-4D97-AF65-F5344CB8AC3E}">
        <p14:creationId xmlns:p14="http://schemas.microsoft.com/office/powerpoint/2010/main" val="154847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smtClean="0"/>
              <a:t>‘head sparing’ due to redistribution</a:t>
            </a:r>
            <a:r>
              <a:rPr lang="en-US" sz="1200" baseline="0" dirty="0" smtClean="0"/>
              <a:t> of fetal blood flow</a:t>
            </a: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12</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smtClean="0"/>
              <a:t>‘head sparing’ due to redistribution</a:t>
            </a:r>
            <a:r>
              <a:rPr lang="en-US" sz="1200" baseline="0" dirty="0" smtClean="0"/>
              <a:t> of fetal blood flow</a:t>
            </a: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13</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Ponderal</a:t>
            </a:r>
            <a:r>
              <a:rPr lang="en-US" sz="1200" kern="1200" dirty="0" smtClean="0">
                <a:solidFill>
                  <a:schemeClr val="tx1"/>
                </a:solidFill>
                <a:effectLst/>
                <a:latin typeface="+mn-lt"/>
                <a:ea typeface="+mn-ea"/>
                <a:cs typeface="+mn-cs"/>
              </a:rPr>
              <a:t> Index (PI=[weight (in gram) × 100] ÷ [length (in cm) 3]) </a:t>
            </a:r>
            <a:endParaRPr lang="en-US" dirty="0"/>
          </a:p>
        </p:txBody>
      </p:sp>
      <p:sp>
        <p:nvSpPr>
          <p:cNvPr id="4" name="Slide Number Placeholder 3"/>
          <p:cNvSpPr>
            <a:spLocks noGrp="1"/>
          </p:cNvSpPr>
          <p:nvPr>
            <p:ph type="sldNum" sz="quarter" idx="10"/>
          </p:nvPr>
        </p:nvSpPr>
        <p:spPr/>
        <p:txBody>
          <a:bodyPr/>
          <a:lstStyle/>
          <a:p>
            <a:fld id="{A33E47C8-DD06-C54F-9724-12BF6BC11B01}" type="slidenum">
              <a:rPr lang="en-US" smtClean="0"/>
              <a:t>14</a:t>
            </a:fld>
            <a:endParaRPr lang="en-US"/>
          </a:p>
        </p:txBody>
      </p:sp>
    </p:spTree>
    <p:extLst>
      <p:ext uri="{BB962C8B-B14F-4D97-AF65-F5344CB8AC3E}">
        <p14:creationId xmlns:p14="http://schemas.microsoft.com/office/powerpoint/2010/main" val="782671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A33E47C8-DD06-C54F-9724-12BF6BC11B01}" type="slidenum">
              <a:rPr lang="en-US" smtClean="0"/>
              <a:t>15</a:t>
            </a:fld>
            <a:endParaRPr lang="en-US"/>
          </a:p>
        </p:txBody>
      </p:sp>
    </p:spTree>
    <p:extLst>
      <p:ext uri="{BB962C8B-B14F-4D97-AF65-F5344CB8AC3E}">
        <p14:creationId xmlns:p14="http://schemas.microsoft.com/office/powerpoint/2010/main" val="78267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286000"/>
            <a:ext cx="7467600" cy="1371600"/>
          </a:xfrm>
        </p:spPr>
        <p:txBody>
          <a:bodyPr/>
          <a:lstStyle>
            <a:lvl1pPr algn="r">
              <a:lnSpc>
                <a:spcPct val="80000"/>
              </a:lnSpc>
              <a:defRPr sz="5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667000" y="4038600"/>
            <a:ext cx="5410200" cy="1066800"/>
          </a:xfrm>
        </p:spPr>
        <p:txBody>
          <a:bodyPr/>
          <a:lstStyle>
            <a:lvl1pPr marL="0" indent="0" algn="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228600" y="61722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2362200" y="61722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172200"/>
            <a:ext cx="1905000" cy="457200"/>
          </a:xfrm>
        </p:spPr>
        <p:txBody>
          <a:bodyPr/>
          <a:lstStyle>
            <a:lvl1pPr>
              <a:defRPr/>
            </a:lvl1pPr>
          </a:lstStyle>
          <a:p>
            <a:fld id="{7F827448-F97B-5C41-A6B6-3A620FCA080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B26993-DC5F-7E4D-8465-6B1B80571DB7}" type="slidenum">
              <a:rPr lang="en-US"/>
              <a:pPr/>
              <a:t>‹#›</a:t>
            </a:fld>
            <a:endParaRPr lang="en-US"/>
          </a:p>
        </p:txBody>
      </p:sp>
    </p:spTree>
    <p:extLst>
      <p:ext uri="{BB962C8B-B14F-4D97-AF65-F5344CB8AC3E}">
        <p14:creationId xmlns:p14="http://schemas.microsoft.com/office/powerpoint/2010/main" val="271063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304800"/>
            <a:ext cx="18859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5054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0EEA98-F7FB-CE42-AB23-3F8E37DC114F}" type="slidenum">
              <a:rPr lang="en-US"/>
              <a:pPr/>
              <a:t>‹#›</a:t>
            </a:fld>
            <a:endParaRPr lang="en-US"/>
          </a:p>
        </p:txBody>
      </p:sp>
    </p:spTree>
    <p:extLst>
      <p:ext uri="{BB962C8B-B14F-4D97-AF65-F5344CB8AC3E}">
        <p14:creationId xmlns:p14="http://schemas.microsoft.com/office/powerpoint/2010/main" val="209128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C75242-30D7-6E4D-9AA0-B051707D8083}" type="slidenum">
              <a:rPr lang="en-US"/>
              <a:pPr/>
              <a:t>‹#›</a:t>
            </a:fld>
            <a:endParaRPr lang="en-US"/>
          </a:p>
        </p:txBody>
      </p:sp>
    </p:spTree>
    <p:extLst>
      <p:ext uri="{BB962C8B-B14F-4D97-AF65-F5344CB8AC3E}">
        <p14:creationId xmlns:p14="http://schemas.microsoft.com/office/powerpoint/2010/main" val="385931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E632F0-C31A-6A47-ADA6-E693EB504ABC}" type="slidenum">
              <a:rPr lang="en-US"/>
              <a:pPr/>
              <a:t>‹#›</a:t>
            </a:fld>
            <a:endParaRPr lang="en-US"/>
          </a:p>
        </p:txBody>
      </p:sp>
    </p:spTree>
    <p:extLst>
      <p:ext uri="{BB962C8B-B14F-4D97-AF65-F5344CB8AC3E}">
        <p14:creationId xmlns:p14="http://schemas.microsoft.com/office/powerpoint/2010/main" val="8608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12CEAB-4048-6F44-BCA8-3845585CABF8}" type="slidenum">
              <a:rPr lang="en-US"/>
              <a:pPr/>
              <a:t>‹#›</a:t>
            </a:fld>
            <a:endParaRPr lang="en-US"/>
          </a:p>
        </p:txBody>
      </p:sp>
    </p:spTree>
    <p:extLst>
      <p:ext uri="{BB962C8B-B14F-4D97-AF65-F5344CB8AC3E}">
        <p14:creationId xmlns:p14="http://schemas.microsoft.com/office/powerpoint/2010/main" val="39372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E599A9-6D09-624B-A16C-D7EB22395210}" type="slidenum">
              <a:rPr lang="en-US"/>
              <a:pPr/>
              <a:t>‹#›</a:t>
            </a:fld>
            <a:endParaRPr lang="en-US"/>
          </a:p>
        </p:txBody>
      </p:sp>
    </p:spTree>
    <p:extLst>
      <p:ext uri="{BB962C8B-B14F-4D97-AF65-F5344CB8AC3E}">
        <p14:creationId xmlns:p14="http://schemas.microsoft.com/office/powerpoint/2010/main" val="214805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5EC65E-E77B-0545-8FAC-8AB64297D77C}" type="slidenum">
              <a:rPr lang="en-US"/>
              <a:pPr/>
              <a:t>‹#›</a:t>
            </a:fld>
            <a:endParaRPr lang="en-US"/>
          </a:p>
        </p:txBody>
      </p:sp>
    </p:spTree>
    <p:extLst>
      <p:ext uri="{BB962C8B-B14F-4D97-AF65-F5344CB8AC3E}">
        <p14:creationId xmlns:p14="http://schemas.microsoft.com/office/powerpoint/2010/main" val="131996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0769D3-299E-024F-8259-016629B18B5B}" type="slidenum">
              <a:rPr lang="en-US"/>
              <a:pPr/>
              <a:t>‹#›</a:t>
            </a:fld>
            <a:endParaRPr lang="en-US"/>
          </a:p>
        </p:txBody>
      </p:sp>
    </p:spTree>
    <p:extLst>
      <p:ext uri="{BB962C8B-B14F-4D97-AF65-F5344CB8AC3E}">
        <p14:creationId xmlns:p14="http://schemas.microsoft.com/office/powerpoint/2010/main" val="229620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16900F-6601-9042-BC40-FE473DFACD09}" type="slidenum">
              <a:rPr lang="en-US"/>
              <a:pPr/>
              <a:t>‹#›</a:t>
            </a:fld>
            <a:endParaRPr lang="en-US"/>
          </a:p>
        </p:txBody>
      </p:sp>
    </p:spTree>
    <p:extLst>
      <p:ext uri="{BB962C8B-B14F-4D97-AF65-F5344CB8AC3E}">
        <p14:creationId xmlns:p14="http://schemas.microsoft.com/office/powerpoint/2010/main" val="157364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7FA9ED-0C94-EE4A-831A-F19D048B7CF5}" type="slidenum">
              <a:rPr lang="en-US"/>
              <a:pPr/>
              <a:t>‹#›</a:t>
            </a:fld>
            <a:endParaRPr lang="en-US"/>
          </a:p>
        </p:txBody>
      </p:sp>
    </p:spTree>
    <p:extLst>
      <p:ext uri="{BB962C8B-B14F-4D97-AF65-F5344CB8AC3E}">
        <p14:creationId xmlns:p14="http://schemas.microsoft.com/office/powerpoint/2010/main" val="3059050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524000"/>
            <a:ext cx="7543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2590800" y="6096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9" name="Rectangle 5"/>
          <p:cNvSpPr>
            <a:spLocks noGrp="1" noChangeArrowheads="1"/>
          </p:cNvSpPr>
          <p:nvPr>
            <p:ph type="ftr" sz="quarter" idx="3"/>
          </p:nvPr>
        </p:nvSpPr>
        <p:spPr bwMode="auto">
          <a:xfrm>
            <a:off x="3962400" y="6096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6934200" y="6096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D3526EA9-756A-3548-AF9E-A311D234C94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charset="0"/>
          <a:ea typeface="ＭＳ Ｐゴシック" charset="0"/>
        </a:defRPr>
      </a:lvl2pPr>
      <a:lvl3pPr algn="l" rtl="0" eaLnBrk="1" fontAlgn="base" hangingPunct="1">
        <a:spcBef>
          <a:spcPct val="0"/>
        </a:spcBef>
        <a:spcAft>
          <a:spcPct val="0"/>
        </a:spcAft>
        <a:defRPr sz="4000">
          <a:solidFill>
            <a:schemeClr val="tx2"/>
          </a:solidFill>
          <a:latin typeface="Arial Black" charset="0"/>
          <a:ea typeface="ＭＳ Ｐゴシック" charset="0"/>
        </a:defRPr>
      </a:lvl3pPr>
      <a:lvl4pPr algn="l" rtl="0" eaLnBrk="1" fontAlgn="base" hangingPunct="1">
        <a:spcBef>
          <a:spcPct val="0"/>
        </a:spcBef>
        <a:spcAft>
          <a:spcPct val="0"/>
        </a:spcAft>
        <a:defRPr sz="4000">
          <a:solidFill>
            <a:schemeClr val="tx2"/>
          </a:solidFill>
          <a:latin typeface="Arial Black" charset="0"/>
          <a:ea typeface="ＭＳ Ｐゴシック" charset="0"/>
        </a:defRPr>
      </a:lvl4pPr>
      <a:lvl5pPr algn="l" rtl="0" eaLnBrk="1" fontAlgn="base" hangingPunct="1">
        <a:spcBef>
          <a:spcPct val="0"/>
        </a:spcBef>
        <a:spcAft>
          <a:spcPct val="0"/>
        </a:spcAft>
        <a:defRPr sz="4000">
          <a:solidFill>
            <a:schemeClr val="tx2"/>
          </a:solidFill>
          <a:latin typeface="Arial Black" charset="0"/>
          <a:ea typeface="ＭＳ Ｐゴシック" charset="0"/>
        </a:defRPr>
      </a:lvl5pPr>
      <a:lvl6pPr marL="457200" algn="l" rtl="0" eaLnBrk="1" fontAlgn="base" hangingPunct="1">
        <a:spcBef>
          <a:spcPct val="0"/>
        </a:spcBef>
        <a:spcAft>
          <a:spcPct val="0"/>
        </a:spcAft>
        <a:defRPr sz="4000">
          <a:solidFill>
            <a:schemeClr val="tx2"/>
          </a:solidFill>
          <a:latin typeface="Arial Black" charset="0"/>
          <a:ea typeface="ＭＳ Ｐゴシック" charset="0"/>
        </a:defRPr>
      </a:lvl6pPr>
      <a:lvl7pPr marL="914400" algn="l" rtl="0" eaLnBrk="1" fontAlgn="base" hangingPunct="1">
        <a:spcBef>
          <a:spcPct val="0"/>
        </a:spcBef>
        <a:spcAft>
          <a:spcPct val="0"/>
        </a:spcAft>
        <a:defRPr sz="4000">
          <a:solidFill>
            <a:schemeClr val="tx2"/>
          </a:solidFill>
          <a:latin typeface="Arial Black" charset="0"/>
          <a:ea typeface="ＭＳ Ｐゴシック" charset="0"/>
        </a:defRPr>
      </a:lvl7pPr>
      <a:lvl8pPr marL="1371600" algn="l" rtl="0" eaLnBrk="1" fontAlgn="base" hangingPunct="1">
        <a:spcBef>
          <a:spcPct val="0"/>
        </a:spcBef>
        <a:spcAft>
          <a:spcPct val="0"/>
        </a:spcAft>
        <a:defRPr sz="4000">
          <a:solidFill>
            <a:schemeClr val="tx2"/>
          </a:solidFill>
          <a:latin typeface="Arial Black" charset="0"/>
          <a:ea typeface="ＭＳ Ｐゴシック" charset="0"/>
        </a:defRPr>
      </a:lvl8pPr>
      <a:lvl9pPr marL="1828800" algn="l" rtl="0" eaLnBrk="1" fontAlgn="base" hangingPunct="1">
        <a:spcBef>
          <a:spcPct val="0"/>
        </a:spcBef>
        <a:spcAft>
          <a:spcPct val="0"/>
        </a:spcAft>
        <a:defRPr sz="4000">
          <a:solidFill>
            <a:schemeClr val="tx2"/>
          </a:solidFill>
          <a:latin typeface="Arial Black"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Growth Deviations in the Fetus and Newborn</a:t>
            </a:r>
            <a:endParaRPr lang="en-US" sz="4400" dirty="0"/>
          </a:p>
        </p:txBody>
      </p:sp>
      <p:sp>
        <p:nvSpPr>
          <p:cNvPr id="3" name="Subtitle 2"/>
          <p:cNvSpPr>
            <a:spLocks noGrp="1"/>
          </p:cNvSpPr>
          <p:nvPr>
            <p:ph type="subTitle" idx="1"/>
          </p:nvPr>
        </p:nvSpPr>
        <p:spPr>
          <a:xfrm>
            <a:off x="1828800" y="4953000"/>
            <a:ext cx="6324600" cy="1066800"/>
          </a:xfrm>
        </p:spPr>
        <p:txBody>
          <a:bodyPr/>
          <a:lstStyle/>
          <a:p>
            <a:r>
              <a:rPr lang="en-US" sz="2400" dirty="0" smtClean="0"/>
              <a:t>Maria Anna M. </a:t>
            </a:r>
            <a:r>
              <a:rPr lang="en-US" sz="2400" dirty="0" err="1" smtClean="0"/>
              <a:t>Tugano</a:t>
            </a:r>
            <a:r>
              <a:rPr lang="en-US" sz="2400" dirty="0" smtClean="0"/>
              <a:t>, MD</a:t>
            </a:r>
          </a:p>
          <a:p>
            <a:r>
              <a:rPr lang="en-US" sz="2400" dirty="0" smtClean="0"/>
              <a:t>UP-PGH Division of Newborn Medicine</a:t>
            </a:r>
            <a:endParaRPr lang="en-US" sz="2400" dirty="0"/>
          </a:p>
        </p:txBody>
      </p:sp>
    </p:spTree>
    <p:extLst>
      <p:ext uri="{BB962C8B-B14F-4D97-AF65-F5344CB8AC3E}">
        <p14:creationId xmlns:p14="http://schemas.microsoft.com/office/powerpoint/2010/main" val="99415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 Deviations</a:t>
            </a:r>
            <a:endParaRPr lang="en-US" dirty="0"/>
          </a:p>
        </p:txBody>
      </p:sp>
      <p:sp>
        <p:nvSpPr>
          <p:cNvPr id="5" name="Content Placeholder 4"/>
          <p:cNvSpPr>
            <a:spLocks noGrp="1"/>
          </p:cNvSpPr>
          <p:nvPr>
            <p:ph idx="1"/>
          </p:nvPr>
        </p:nvSpPr>
        <p:spPr/>
        <p:txBody>
          <a:bodyPr/>
          <a:lstStyle/>
          <a:p>
            <a:r>
              <a:rPr lang="en-US" sz="2800" dirty="0" smtClean="0"/>
              <a:t>Abdominal circumference</a:t>
            </a:r>
          </a:p>
          <a:p>
            <a:pPr lvl="1"/>
            <a:r>
              <a:rPr lang="en-US" sz="2400" dirty="0" smtClean="0"/>
              <a:t>Outer margin of the abdominal skin line at the level of the gastric bubble and the intrahepatic portion of the umbilical vein at the bifurcation of the portal veins</a:t>
            </a:r>
          </a:p>
          <a:p>
            <a:pPr lvl="1"/>
            <a:r>
              <a:rPr lang="en-US" sz="2400" dirty="0" smtClean="0"/>
              <a:t>Best single predictor of growth aberrations</a:t>
            </a:r>
          </a:p>
          <a:p>
            <a:pPr lvl="1"/>
            <a:r>
              <a:rPr lang="en-US" sz="2400" dirty="0" smtClean="0"/>
              <a:t>Better indicator of decreased perfusion or increased glycogen storage than cranial measures</a:t>
            </a:r>
          </a:p>
          <a:p>
            <a:endParaRPr lang="en-US" sz="2800" dirty="0"/>
          </a:p>
        </p:txBody>
      </p:sp>
    </p:spTree>
    <p:extLst>
      <p:ext uri="{BB962C8B-B14F-4D97-AF65-F5344CB8AC3E}">
        <p14:creationId xmlns:p14="http://schemas.microsoft.com/office/powerpoint/2010/main" val="122701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 Restriction</a:t>
            </a:r>
          </a:p>
        </p:txBody>
      </p:sp>
      <p:sp>
        <p:nvSpPr>
          <p:cNvPr id="5" name="Content Placeholder 4"/>
          <p:cNvSpPr>
            <a:spLocks noGrp="1"/>
          </p:cNvSpPr>
          <p:nvPr>
            <p:ph idx="1"/>
          </p:nvPr>
        </p:nvSpPr>
        <p:spPr/>
        <p:txBody>
          <a:bodyPr/>
          <a:lstStyle/>
          <a:p>
            <a:r>
              <a:rPr lang="en-US" sz="2800" dirty="0" smtClean="0"/>
              <a:t>Birth weight less than the:</a:t>
            </a:r>
          </a:p>
          <a:p>
            <a:pPr lvl="1"/>
            <a:r>
              <a:rPr lang="en-US" sz="2000" dirty="0" smtClean="0"/>
              <a:t>Tenth percentile (ACOG)</a:t>
            </a:r>
          </a:p>
          <a:p>
            <a:pPr lvl="1"/>
            <a:r>
              <a:rPr lang="en-US" sz="2000" dirty="0" smtClean="0"/>
              <a:t>Third percentile (WHO)</a:t>
            </a:r>
          </a:p>
          <a:p>
            <a:pPr marL="457200" lvl="1" indent="0">
              <a:buNone/>
            </a:pPr>
            <a:endParaRPr lang="en-US" sz="2400" dirty="0" smtClean="0"/>
          </a:p>
          <a:p>
            <a:r>
              <a:rPr lang="en-US" sz="2800" dirty="0" smtClean="0"/>
              <a:t>Intrauterine Growth Restriction (IUGR)</a:t>
            </a:r>
          </a:p>
          <a:p>
            <a:pPr lvl="1"/>
            <a:r>
              <a:rPr lang="en-US" sz="2000" dirty="0" smtClean="0"/>
              <a:t>A type of FGR</a:t>
            </a:r>
          </a:p>
          <a:p>
            <a:pPr lvl="1"/>
            <a:r>
              <a:rPr lang="en-US" sz="2000" dirty="0" smtClean="0"/>
              <a:t>Second top cause of perinatal morbidity and mortality worldwide</a:t>
            </a:r>
          </a:p>
          <a:p>
            <a:pPr lvl="1"/>
            <a:r>
              <a:rPr lang="en-US" sz="2000" dirty="0" smtClean="0"/>
              <a:t>Failure of the fetus to reach in utero growth potential</a:t>
            </a:r>
          </a:p>
          <a:p>
            <a:pPr lvl="1"/>
            <a:r>
              <a:rPr lang="en-US" sz="2000" dirty="0" smtClean="0"/>
              <a:t>Deviation form the normal or expected fetal growth pattern</a:t>
            </a:r>
          </a:p>
          <a:p>
            <a:pPr lvl="1"/>
            <a:r>
              <a:rPr lang="en-US" sz="2000" dirty="0" smtClean="0"/>
              <a:t>About 7-9% of </a:t>
            </a:r>
            <a:r>
              <a:rPr lang="en-US" sz="2000" dirty="0" err="1" smtClean="0"/>
              <a:t>livebirths</a:t>
            </a:r>
            <a:endParaRPr lang="en-US" sz="2000" dirty="0"/>
          </a:p>
        </p:txBody>
      </p:sp>
    </p:spTree>
    <p:extLst>
      <p:ext uri="{BB962C8B-B14F-4D97-AF65-F5344CB8AC3E}">
        <p14:creationId xmlns:p14="http://schemas.microsoft.com/office/powerpoint/2010/main" val="338783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7543158"/>
              </p:ext>
            </p:extLst>
          </p:nvPr>
        </p:nvGraphicFramePr>
        <p:xfrm>
          <a:off x="1295400" y="2057400"/>
          <a:ext cx="6705600" cy="4206239"/>
        </p:xfrm>
        <a:graphic>
          <a:graphicData uri="http://schemas.openxmlformats.org/drawingml/2006/table">
            <a:tbl>
              <a:tblPr firstRow="1" bandRow="1">
                <a:tableStyleId>{5C22544A-7EE6-4342-B048-85BDC9FD1C3A}</a:tableStyleId>
              </a:tblPr>
              <a:tblGrid>
                <a:gridCol w="3352800"/>
                <a:gridCol w="3352800"/>
              </a:tblGrid>
              <a:tr h="370840">
                <a:tc>
                  <a:txBody>
                    <a:bodyPr/>
                    <a:lstStyle/>
                    <a:p>
                      <a:r>
                        <a:rPr lang="en-US" sz="2000" dirty="0" smtClean="0"/>
                        <a:t>Maternal Factors</a:t>
                      </a:r>
                      <a:endParaRPr lang="en-US" sz="2000" dirty="0"/>
                    </a:p>
                  </a:txBody>
                  <a:tcPr/>
                </a:tc>
                <a:tc>
                  <a:txBody>
                    <a:bodyPr/>
                    <a:lstStyle/>
                    <a:p>
                      <a:r>
                        <a:rPr lang="en-US" sz="2000" dirty="0" smtClean="0"/>
                        <a:t>Placental Factors</a:t>
                      </a:r>
                      <a:endParaRPr lang="en-US" sz="2000" dirty="0"/>
                    </a:p>
                  </a:txBody>
                  <a:tcPr/>
                </a:tc>
              </a:tr>
              <a:tr h="370840">
                <a:tc rowSpan="5">
                  <a:txBody>
                    <a:bodyPr/>
                    <a:lstStyle/>
                    <a:p>
                      <a:pPr marL="0" indent="0">
                        <a:buFont typeface="Arial"/>
                        <a:buNone/>
                      </a:pPr>
                      <a:r>
                        <a:rPr lang="en-US" sz="1800" dirty="0" smtClean="0"/>
                        <a:t>Age</a:t>
                      </a:r>
                    </a:p>
                    <a:p>
                      <a:pPr marL="0" indent="0">
                        <a:buFont typeface="Arial"/>
                        <a:buNone/>
                      </a:pPr>
                      <a:r>
                        <a:rPr lang="en-US" sz="1800" dirty="0" smtClean="0"/>
                        <a:t>Parity</a:t>
                      </a:r>
                    </a:p>
                    <a:p>
                      <a:pPr marL="0" indent="0">
                        <a:buFont typeface="Arial"/>
                        <a:buNone/>
                      </a:pPr>
                      <a:r>
                        <a:rPr lang="en-US" sz="1800" dirty="0" smtClean="0"/>
                        <a:t>Ethnicity/race</a:t>
                      </a:r>
                    </a:p>
                    <a:p>
                      <a:pPr marL="0" indent="0">
                        <a:buFont typeface="Arial"/>
                        <a:buNone/>
                      </a:pPr>
                      <a:r>
                        <a:rPr lang="en-US" sz="1800" dirty="0" smtClean="0"/>
                        <a:t>Height</a:t>
                      </a:r>
                    </a:p>
                    <a:p>
                      <a:pPr marL="0" indent="0">
                        <a:buFont typeface="Arial"/>
                        <a:buNone/>
                      </a:pPr>
                      <a:r>
                        <a:rPr lang="en-US" sz="1800" dirty="0" smtClean="0"/>
                        <a:t>Poor weight gain</a:t>
                      </a:r>
                    </a:p>
                    <a:p>
                      <a:pPr marL="0" indent="0">
                        <a:buFont typeface="Arial"/>
                        <a:buNone/>
                      </a:pPr>
                      <a:r>
                        <a:rPr lang="en-US" sz="1800" dirty="0" smtClean="0"/>
                        <a:t>Short pregnancy intervals</a:t>
                      </a:r>
                    </a:p>
                    <a:p>
                      <a:pPr marL="0" indent="0">
                        <a:buFont typeface="Arial"/>
                        <a:buNone/>
                      </a:pPr>
                      <a:r>
                        <a:rPr lang="en-US" sz="1800" dirty="0" smtClean="0"/>
                        <a:t>Nutrition</a:t>
                      </a:r>
                      <a:r>
                        <a:rPr lang="en-US" sz="1800" baseline="0" dirty="0" smtClean="0"/>
                        <a:t> </a:t>
                      </a:r>
                    </a:p>
                    <a:p>
                      <a:pPr marL="0" indent="0">
                        <a:buFont typeface="Arial"/>
                        <a:buNone/>
                      </a:pPr>
                      <a:r>
                        <a:rPr lang="en-US" sz="1800" baseline="0" dirty="0" smtClean="0"/>
                        <a:t>Infection</a:t>
                      </a:r>
                    </a:p>
                    <a:p>
                      <a:pPr marL="0" indent="0">
                        <a:buFont typeface="Arial"/>
                        <a:buNone/>
                      </a:pPr>
                      <a:r>
                        <a:rPr lang="en-US" sz="1800" baseline="0" dirty="0" smtClean="0"/>
                        <a:t>Pulmonary, cardiac, renal, liver, autoimmune diseases</a:t>
                      </a:r>
                    </a:p>
                    <a:p>
                      <a:pPr marL="0" indent="0">
                        <a:buFont typeface="Arial"/>
                        <a:buNone/>
                      </a:pPr>
                      <a:r>
                        <a:rPr lang="en-US" sz="1800" baseline="0" dirty="0" smtClean="0"/>
                        <a:t>Diseases related to pregnancy</a:t>
                      </a:r>
                    </a:p>
                    <a:p>
                      <a:pPr marL="0" indent="0">
                        <a:buFont typeface="Arial"/>
                        <a:buNone/>
                      </a:pPr>
                      <a:r>
                        <a:rPr lang="en-US" sz="1800" baseline="0" dirty="0" smtClean="0"/>
                        <a:t>Anemia/</a:t>
                      </a:r>
                      <a:r>
                        <a:rPr lang="en-US" sz="1800" baseline="0" dirty="0" err="1" smtClean="0"/>
                        <a:t>hemoglobinopathies</a:t>
                      </a:r>
                      <a:endParaRPr lang="en-US" sz="1800" baseline="0" dirty="0" smtClean="0"/>
                    </a:p>
                    <a:p>
                      <a:pPr marL="0" indent="0">
                        <a:buFont typeface="Arial"/>
                        <a:buNone/>
                      </a:pPr>
                      <a:r>
                        <a:rPr lang="en-US" sz="1800" baseline="0" dirty="0" smtClean="0"/>
                        <a:t>thrombophilia</a:t>
                      </a:r>
                      <a:endParaRPr lang="en-US" sz="1800" dirty="0"/>
                    </a:p>
                  </a:txBody>
                  <a:tcPr/>
                </a:tc>
                <a:tc>
                  <a:txBody>
                    <a:bodyPr/>
                    <a:lstStyle/>
                    <a:p>
                      <a:pPr marL="0" indent="0">
                        <a:buFont typeface="Arial"/>
                        <a:buNone/>
                      </a:pPr>
                      <a:r>
                        <a:rPr lang="en-US" sz="1800" dirty="0" smtClean="0"/>
                        <a:t>Placental insufficiency</a:t>
                      </a:r>
                    </a:p>
                    <a:p>
                      <a:pPr marL="0" indent="0">
                        <a:buFont typeface="Arial"/>
                        <a:buNone/>
                      </a:pPr>
                      <a:r>
                        <a:rPr lang="en-US" sz="1800" dirty="0" smtClean="0"/>
                        <a:t>Multiple gestation</a:t>
                      </a:r>
                      <a:endParaRPr lang="en-US" sz="1800" dirty="0"/>
                    </a:p>
                  </a:txBody>
                  <a:tcPr/>
                </a:tc>
              </a:tr>
              <a:tr h="370840">
                <a:tc vMerge="1">
                  <a:txBody>
                    <a:bodyPr/>
                    <a:lstStyle/>
                    <a:p>
                      <a:pPr marL="285750" indent="-285750">
                        <a:buFont typeface="Arial"/>
                        <a:buChar char="•"/>
                      </a:pPr>
                      <a:endParaRPr lang="en-US" sz="2000" dirty="0"/>
                    </a:p>
                  </a:txBody>
                  <a:tcPr/>
                </a:tc>
                <a:tc>
                  <a:txBody>
                    <a:bodyPr/>
                    <a:lstStyle/>
                    <a:p>
                      <a:pPr marL="0" indent="0">
                        <a:buFont typeface="Arial"/>
                        <a:buNone/>
                      </a:pPr>
                      <a:r>
                        <a:rPr lang="en-US" sz="2000" b="1" dirty="0" smtClean="0">
                          <a:solidFill>
                            <a:schemeClr val="tx1"/>
                          </a:solidFill>
                        </a:rPr>
                        <a:t>Environmental Factors</a:t>
                      </a:r>
                      <a:endParaRPr lang="en-US" sz="2000" b="1" dirty="0">
                        <a:solidFill>
                          <a:schemeClr val="tx1"/>
                        </a:solidFill>
                      </a:endParaRPr>
                    </a:p>
                  </a:txBody>
                  <a:tcPr>
                    <a:solidFill>
                      <a:schemeClr val="bg1">
                        <a:lumMod val="50000"/>
                      </a:schemeClr>
                    </a:solidFill>
                  </a:tcPr>
                </a:tc>
              </a:tr>
              <a:tr h="370840">
                <a:tc vMerge="1">
                  <a:txBody>
                    <a:bodyPr/>
                    <a:lstStyle/>
                    <a:p>
                      <a:pPr marL="285750" indent="-285750">
                        <a:buFont typeface="Arial"/>
                        <a:buChar char="•"/>
                      </a:pPr>
                      <a:endParaRPr lang="en-US" sz="2000" dirty="0"/>
                    </a:p>
                  </a:txBody>
                  <a:tcPr/>
                </a:tc>
                <a:tc>
                  <a:txBody>
                    <a:bodyPr/>
                    <a:lstStyle/>
                    <a:p>
                      <a:pPr marL="0" indent="0">
                        <a:buFont typeface="Arial"/>
                        <a:buNone/>
                      </a:pPr>
                      <a:r>
                        <a:rPr lang="en-US" sz="1800" dirty="0" smtClean="0"/>
                        <a:t>Medications</a:t>
                      </a:r>
                    </a:p>
                    <a:p>
                      <a:pPr marL="0" indent="0">
                        <a:buFont typeface="Arial"/>
                        <a:buNone/>
                      </a:pPr>
                      <a:r>
                        <a:rPr lang="en-US" sz="1800" dirty="0" smtClean="0"/>
                        <a:t>Tobacco/alcohol</a:t>
                      </a:r>
                    </a:p>
                    <a:p>
                      <a:pPr marL="0" indent="0">
                        <a:buFont typeface="Arial"/>
                        <a:buNone/>
                      </a:pPr>
                      <a:r>
                        <a:rPr lang="en-US" sz="1800" dirty="0" smtClean="0"/>
                        <a:t>Altitude</a:t>
                      </a:r>
                    </a:p>
                    <a:p>
                      <a:pPr marL="0" indent="0">
                        <a:buFont typeface="Arial"/>
                        <a:buNone/>
                      </a:pPr>
                      <a:r>
                        <a:rPr lang="en-US" sz="1800" dirty="0" smtClean="0"/>
                        <a:t>Assisted</a:t>
                      </a:r>
                      <a:r>
                        <a:rPr lang="en-US" sz="1800" baseline="0" dirty="0" smtClean="0"/>
                        <a:t> reproductive technology</a:t>
                      </a:r>
                    </a:p>
                    <a:p>
                      <a:pPr marL="0" indent="0">
                        <a:buFont typeface="Arial"/>
                        <a:buNone/>
                      </a:pPr>
                      <a:r>
                        <a:rPr lang="en-US" sz="1800" baseline="0" dirty="0" smtClean="0"/>
                        <a:t>Country of origin</a:t>
                      </a:r>
                      <a:endParaRPr lang="en-US" sz="1800" dirty="0"/>
                    </a:p>
                  </a:txBody>
                  <a:tcPr/>
                </a:tc>
              </a:tr>
              <a:tr h="370840">
                <a:tc vMerge="1">
                  <a:txBody>
                    <a:bodyPr/>
                    <a:lstStyle/>
                    <a:p>
                      <a:pPr marL="285750" indent="-285750">
                        <a:buFont typeface="Arial"/>
                        <a:buChar char="•"/>
                      </a:pPr>
                      <a:endParaRPr lang="en-US" sz="2000" dirty="0"/>
                    </a:p>
                  </a:txBody>
                  <a:tcPr/>
                </a:tc>
                <a:tc>
                  <a:txBody>
                    <a:bodyPr/>
                    <a:lstStyle/>
                    <a:p>
                      <a:pPr marL="0" indent="0">
                        <a:buFont typeface="Arial"/>
                        <a:buNone/>
                      </a:pPr>
                      <a:r>
                        <a:rPr lang="en-US" sz="2000" b="1" dirty="0" smtClean="0">
                          <a:solidFill>
                            <a:srgbClr val="FFFFFF"/>
                          </a:solidFill>
                        </a:rPr>
                        <a:t>Fetal Factors</a:t>
                      </a:r>
                      <a:endParaRPr lang="en-US" sz="2000" b="1" dirty="0">
                        <a:solidFill>
                          <a:srgbClr val="FFFFFF"/>
                        </a:solidFill>
                      </a:endParaRPr>
                    </a:p>
                  </a:txBody>
                  <a:tcPr>
                    <a:solidFill>
                      <a:srgbClr val="196666"/>
                    </a:solidFill>
                  </a:tcPr>
                </a:tc>
              </a:tr>
              <a:tr h="370840">
                <a:tc vMerge="1">
                  <a:txBody>
                    <a:bodyPr/>
                    <a:lstStyle/>
                    <a:p>
                      <a:pPr marL="0" indent="0">
                        <a:buFont typeface="Arial"/>
                        <a:buNone/>
                      </a:pPr>
                      <a:endParaRPr lang="en-US" sz="1800" dirty="0"/>
                    </a:p>
                  </a:txBody>
                  <a:tcPr/>
                </a:tc>
                <a:tc>
                  <a:txBody>
                    <a:bodyPr/>
                    <a:lstStyle/>
                    <a:p>
                      <a:pPr marL="0" indent="0">
                        <a:buFont typeface="Arial"/>
                        <a:buNone/>
                      </a:pPr>
                      <a:r>
                        <a:rPr lang="en-US" sz="1800" dirty="0" smtClean="0"/>
                        <a:t>Genetics</a:t>
                      </a:r>
                    </a:p>
                    <a:p>
                      <a:pPr marL="0" indent="0">
                        <a:buFont typeface="Arial"/>
                        <a:buNone/>
                      </a:pPr>
                      <a:r>
                        <a:rPr lang="en-US" sz="1800" dirty="0" smtClean="0"/>
                        <a:t>Chromosomal disorders</a:t>
                      </a:r>
                      <a:endParaRPr lang="en-US" sz="1800" dirty="0"/>
                    </a:p>
                  </a:txBody>
                  <a:tcPr/>
                </a:tc>
              </a:tr>
            </a:tbl>
          </a:graphicData>
        </a:graphic>
      </p:graphicFrame>
      <p:sp>
        <p:nvSpPr>
          <p:cNvPr id="5" name="Content Placeholder 4"/>
          <p:cNvSpPr txBox="1">
            <a:spLocks/>
          </p:cNvSpPr>
          <p:nvPr/>
        </p:nvSpPr>
        <p:spPr bwMode="auto">
          <a:xfrm>
            <a:off x="762000" y="152400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400" dirty="0" smtClean="0"/>
              <a:t>COMMON ETIOLOGIES</a:t>
            </a:r>
            <a:endParaRPr lang="en-US" sz="2400" dirty="0"/>
          </a:p>
        </p:txBody>
      </p:sp>
    </p:spTree>
    <p:extLst>
      <p:ext uri="{BB962C8B-B14F-4D97-AF65-F5344CB8AC3E}">
        <p14:creationId xmlns:p14="http://schemas.microsoft.com/office/powerpoint/2010/main" val="231283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32320918"/>
              </p:ext>
            </p:extLst>
          </p:nvPr>
        </p:nvGraphicFramePr>
        <p:xfrm>
          <a:off x="457200" y="1524000"/>
          <a:ext cx="8153400" cy="3596640"/>
        </p:xfrm>
        <a:graphic>
          <a:graphicData uri="http://schemas.openxmlformats.org/drawingml/2006/table">
            <a:tbl>
              <a:tblPr firstRow="1" bandRow="1">
                <a:tableStyleId>{5C22544A-7EE6-4342-B048-85BDC9FD1C3A}</a:tableStyleId>
              </a:tblPr>
              <a:tblGrid>
                <a:gridCol w="2057400"/>
                <a:gridCol w="2971800"/>
                <a:gridCol w="3124200"/>
              </a:tblGrid>
              <a:tr h="370840">
                <a:tc>
                  <a:txBody>
                    <a:bodyPr/>
                    <a:lstStyle/>
                    <a:p>
                      <a:pPr>
                        <a:buFontTx/>
                        <a:buNone/>
                      </a:pPr>
                      <a:r>
                        <a:rPr lang="en-US" sz="2000" dirty="0" smtClean="0"/>
                        <a:t>Characteristics</a:t>
                      </a:r>
                      <a:endParaRPr lang="en-US" sz="2000" dirty="0"/>
                    </a:p>
                  </a:txBody>
                  <a:tcPr/>
                </a:tc>
                <a:tc>
                  <a:txBody>
                    <a:bodyPr/>
                    <a:lstStyle/>
                    <a:p>
                      <a:pPr>
                        <a:buFontTx/>
                        <a:buNone/>
                      </a:pPr>
                      <a:r>
                        <a:rPr lang="en-US" sz="2000" dirty="0" smtClean="0"/>
                        <a:t>Asymmetric IUGR</a:t>
                      </a:r>
                    </a:p>
                    <a:p>
                      <a:pPr>
                        <a:buFontTx/>
                        <a:buNone/>
                      </a:pPr>
                      <a:r>
                        <a:rPr lang="en-US" sz="2000" dirty="0" smtClean="0"/>
                        <a:t>(Type 1)</a:t>
                      </a:r>
                      <a:endParaRPr lang="en-US" sz="2000" dirty="0"/>
                    </a:p>
                  </a:txBody>
                  <a:tcPr/>
                </a:tc>
                <a:tc>
                  <a:txBody>
                    <a:bodyPr/>
                    <a:lstStyle/>
                    <a:p>
                      <a:pPr>
                        <a:buFontTx/>
                        <a:buNone/>
                      </a:pPr>
                      <a:r>
                        <a:rPr lang="en-US" sz="2000" dirty="0" smtClean="0"/>
                        <a:t>Symmetric IUGR</a:t>
                      </a:r>
                    </a:p>
                    <a:p>
                      <a:pPr>
                        <a:buFontTx/>
                        <a:buNone/>
                      </a:pPr>
                      <a:r>
                        <a:rPr lang="en-US" sz="2000" dirty="0" smtClean="0"/>
                        <a:t>(Type 2)</a:t>
                      </a:r>
                      <a:endParaRPr lang="en-US" sz="2000" dirty="0"/>
                    </a:p>
                  </a:txBody>
                  <a:tcPr/>
                </a:tc>
              </a:tr>
              <a:tr h="370840">
                <a:tc>
                  <a:txBody>
                    <a:bodyPr/>
                    <a:lstStyle/>
                    <a:p>
                      <a:pPr marL="0" indent="0">
                        <a:buFontTx/>
                        <a:buNone/>
                      </a:pPr>
                      <a:r>
                        <a:rPr lang="en-US" sz="2000" dirty="0" smtClean="0"/>
                        <a:t>Incidence</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70-80% of cases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20-30% of cases</a:t>
                      </a:r>
                    </a:p>
                  </a:txBody>
                  <a:tcPr/>
                </a:tc>
              </a:tr>
              <a:tr h="370840">
                <a:tc>
                  <a:txBody>
                    <a:bodyPr/>
                    <a:lstStyle/>
                    <a:p>
                      <a:pPr marL="0" indent="0">
                        <a:buFontTx/>
                        <a:buNone/>
                      </a:pPr>
                      <a:r>
                        <a:rPr lang="en-US" sz="2000" dirty="0" smtClean="0"/>
                        <a:t>Etiology</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t>Uteroplacental</a:t>
                      </a:r>
                      <a:r>
                        <a:rPr lang="en-US" sz="2000" baseline="0" dirty="0" smtClean="0"/>
                        <a:t> insufficiency</a:t>
                      </a:r>
                    </a:p>
                  </a:txBody>
                  <a:tcPr/>
                </a:tc>
                <a:tc>
                  <a:txBody>
                    <a:bodyPr/>
                    <a:lstStyle/>
                    <a:p>
                      <a:pPr marL="0" indent="0">
                        <a:buFontTx/>
                        <a:buNone/>
                      </a:pPr>
                      <a:r>
                        <a:rPr lang="en-US" sz="2000" dirty="0" smtClean="0"/>
                        <a:t>Genetic disorder</a:t>
                      </a:r>
                    </a:p>
                    <a:p>
                      <a:pPr marL="0" indent="0">
                        <a:buFontTx/>
                        <a:buNone/>
                      </a:pPr>
                      <a:r>
                        <a:rPr lang="en-US" sz="2000" dirty="0" smtClean="0"/>
                        <a:t>Infection</a:t>
                      </a:r>
                      <a:r>
                        <a:rPr lang="en-US" sz="2000" baseline="0" dirty="0" smtClean="0"/>
                        <a:t> intrinsic to fetus</a:t>
                      </a:r>
                      <a:endParaRPr lang="en-US" sz="2000" dirty="0"/>
                    </a:p>
                  </a:txBody>
                  <a:tcPr/>
                </a:tc>
              </a:tr>
              <a:tr h="370840">
                <a:tc>
                  <a:txBody>
                    <a:bodyPr/>
                    <a:lstStyle/>
                    <a:p>
                      <a:pPr marL="0" indent="0">
                        <a:buFontTx/>
                        <a:buNone/>
                      </a:pPr>
                      <a:r>
                        <a:rPr lang="en-US" sz="2000" dirty="0" smtClean="0"/>
                        <a:t>Antenatal scan (HC, AC, BPD, FL)</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Abdominal circumference is decreased</a:t>
                      </a:r>
                      <a:endParaRPr lang="en-US" sz="20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All are proportionally reduced</a:t>
                      </a:r>
                    </a:p>
                  </a:txBody>
                  <a:tcPr/>
                </a:tc>
              </a:tr>
              <a:tr h="370840">
                <a:tc>
                  <a:txBody>
                    <a:bodyPr/>
                    <a:lstStyle/>
                    <a:p>
                      <a:pPr marL="0" indent="0">
                        <a:buFontTx/>
                        <a:buNone/>
                      </a:pPr>
                      <a:r>
                        <a:rPr lang="en-US" sz="2000" dirty="0" smtClean="0"/>
                        <a:t>Cell number</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Normal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Reduced </a:t>
                      </a:r>
                    </a:p>
                  </a:txBody>
                  <a:tcPr/>
                </a:tc>
              </a:tr>
              <a:tr h="370840">
                <a:tc>
                  <a:txBody>
                    <a:bodyPr/>
                    <a:lstStyle/>
                    <a:p>
                      <a:pPr marL="0" indent="0">
                        <a:buFontTx/>
                        <a:buNone/>
                      </a:pPr>
                      <a:r>
                        <a:rPr lang="en-US" sz="2000" dirty="0" smtClean="0"/>
                        <a:t>Cell size</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Reduced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Normal </a:t>
                      </a:r>
                    </a:p>
                  </a:txBody>
                  <a:tcPr/>
                </a:tc>
              </a:tr>
            </a:tbl>
          </a:graphicData>
        </a:graphic>
      </p:graphicFrame>
      <p:sp>
        <p:nvSpPr>
          <p:cNvPr id="5" name="TextBox 4"/>
          <p:cNvSpPr txBox="1"/>
          <p:nvPr/>
        </p:nvSpPr>
        <p:spPr>
          <a:xfrm>
            <a:off x="2286000" y="6248400"/>
            <a:ext cx="6096000" cy="307777"/>
          </a:xfrm>
          <a:prstGeom prst="rect">
            <a:avLst/>
          </a:prstGeom>
          <a:noFill/>
        </p:spPr>
        <p:txBody>
          <a:bodyPr wrap="square" rtlCol="0">
            <a:spAutoFit/>
          </a:bodyPr>
          <a:lstStyle/>
          <a:p>
            <a:pPr algn="r"/>
            <a:r>
              <a:rPr lang="en-US" sz="1400" i="1" dirty="0" smtClean="0"/>
              <a:t>Sharma et al. Postnatal Complications of IUGR. J Neonatal </a:t>
            </a:r>
            <a:r>
              <a:rPr lang="en-US" sz="1400" i="1" dirty="0" err="1" smtClean="0"/>
              <a:t>Biol</a:t>
            </a:r>
            <a:r>
              <a:rPr lang="en-US" sz="1400" i="1" dirty="0" smtClean="0"/>
              <a:t> 5:232.</a:t>
            </a:r>
            <a:endParaRPr lang="en-US" sz="1400" i="1" dirty="0"/>
          </a:p>
        </p:txBody>
      </p:sp>
    </p:spTree>
    <p:extLst>
      <p:ext uri="{BB962C8B-B14F-4D97-AF65-F5344CB8AC3E}">
        <p14:creationId xmlns:p14="http://schemas.microsoft.com/office/powerpoint/2010/main" val="209867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37178451"/>
              </p:ext>
            </p:extLst>
          </p:nvPr>
        </p:nvGraphicFramePr>
        <p:xfrm>
          <a:off x="457200" y="1524000"/>
          <a:ext cx="8153400" cy="4511040"/>
        </p:xfrm>
        <a:graphic>
          <a:graphicData uri="http://schemas.openxmlformats.org/drawingml/2006/table">
            <a:tbl>
              <a:tblPr firstRow="1" bandRow="1">
                <a:tableStyleId>{5C22544A-7EE6-4342-B048-85BDC9FD1C3A}</a:tableStyleId>
              </a:tblPr>
              <a:tblGrid>
                <a:gridCol w="2057400"/>
                <a:gridCol w="3048000"/>
                <a:gridCol w="3048000"/>
              </a:tblGrid>
              <a:tr h="370840">
                <a:tc>
                  <a:txBody>
                    <a:bodyPr/>
                    <a:lstStyle/>
                    <a:p>
                      <a:pPr>
                        <a:buFontTx/>
                        <a:buNone/>
                      </a:pPr>
                      <a:r>
                        <a:rPr lang="en-US" sz="2000" dirty="0" smtClean="0"/>
                        <a:t>Characteristics</a:t>
                      </a:r>
                      <a:endParaRPr lang="en-US" sz="2000" dirty="0"/>
                    </a:p>
                  </a:txBody>
                  <a:tcPr/>
                </a:tc>
                <a:tc>
                  <a:txBody>
                    <a:bodyPr/>
                    <a:lstStyle/>
                    <a:p>
                      <a:pPr>
                        <a:buFontTx/>
                        <a:buNone/>
                      </a:pPr>
                      <a:r>
                        <a:rPr lang="en-US" sz="2000" dirty="0" smtClean="0"/>
                        <a:t>Asymmetric IUGR</a:t>
                      </a:r>
                    </a:p>
                    <a:p>
                      <a:pPr>
                        <a:buFontTx/>
                        <a:buNone/>
                      </a:pPr>
                      <a:r>
                        <a:rPr lang="en-US" sz="2000" dirty="0" smtClean="0"/>
                        <a:t>(Type 1)</a:t>
                      </a:r>
                      <a:endParaRPr lang="en-US" sz="2000" dirty="0"/>
                    </a:p>
                  </a:txBody>
                  <a:tcPr/>
                </a:tc>
                <a:tc>
                  <a:txBody>
                    <a:bodyPr/>
                    <a:lstStyle/>
                    <a:p>
                      <a:pPr>
                        <a:buFontTx/>
                        <a:buNone/>
                      </a:pPr>
                      <a:r>
                        <a:rPr lang="en-US" sz="2000" dirty="0" smtClean="0"/>
                        <a:t>Symmetric IUGR</a:t>
                      </a:r>
                    </a:p>
                    <a:p>
                      <a:pPr>
                        <a:buFontTx/>
                        <a:buNone/>
                      </a:pPr>
                      <a:r>
                        <a:rPr lang="en-US" sz="2000" dirty="0" smtClean="0"/>
                        <a:t>(Type 2)</a:t>
                      </a:r>
                      <a:endParaRPr lang="en-US" sz="2000" dirty="0"/>
                    </a:p>
                  </a:txBody>
                  <a:tcPr/>
                </a:tc>
              </a:tr>
              <a:tr h="370840">
                <a:tc>
                  <a:txBody>
                    <a:bodyPr/>
                    <a:lstStyle/>
                    <a:p>
                      <a:pPr marL="0" indent="0">
                        <a:buFontTx/>
                        <a:buNone/>
                      </a:pPr>
                      <a:r>
                        <a:rPr lang="en-US" sz="2000" dirty="0" err="1" smtClean="0"/>
                        <a:t>Ponderal</a:t>
                      </a:r>
                      <a:r>
                        <a:rPr lang="en-US" sz="2000" dirty="0" smtClean="0"/>
                        <a:t> index</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Low</a:t>
                      </a:r>
                      <a:r>
                        <a:rPr lang="en-US" sz="2000" baseline="0" dirty="0" smtClean="0"/>
                        <a:t> (less than 2)</a:t>
                      </a:r>
                      <a:endParaRPr lang="en-US" sz="20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Normal (more than 2)</a:t>
                      </a:r>
                    </a:p>
                  </a:txBody>
                  <a:tcPr/>
                </a:tc>
              </a:tr>
              <a:tr h="370840">
                <a:tc>
                  <a:txBody>
                    <a:bodyPr/>
                    <a:lstStyle/>
                    <a:p>
                      <a:pPr marL="0" indent="0">
                        <a:buFontTx/>
                        <a:buNone/>
                      </a:pPr>
                      <a:r>
                        <a:rPr lang="en-US" sz="2000" dirty="0" smtClean="0"/>
                        <a:t>Postnatal anthropometry (</a:t>
                      </a:r>
                      <a:r>
                        <a:rPr lang="en-US" sz="2000" dirty="0" err="1" smtClean="0"/>
                        <a:t>Wt</a:t>
                      </a:r>
                      <a:r>
                        <a:rPr lang="en-US" sz="2000" dirty="0" smtClean="0"/>
                        <a:t>,</a:t>
                      </a:r>
                      <a:r>
                        <a:rPr lang="en-US" sz="2000" baseline="0" dirty="0" smtClean="0"/>
                        <a:t> Lt, HC)</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Reduction</a:t>
                      </a:r>
                      <a:r>
                        <a:rPr lang="en-US" sz="2000" baseline="0" dirty="0" smtClean="0"/>
                        <a:t> in weight, length and head circumference- normal</a:t>
                      </a:r>
                    </a:p>
                  </a:txBody>
                  <a:tcPr/>
                </a:tc>
                <a:tc>
                  <a:txBody>
                    <a:bodyPr/>
                    <a:lstStyle/>
                    <a:p>
                      <a:pPr marL="0" indent="0">
                        <a:buFontTx/>
                        <a:buNone/>
                      </a:pPr>
                      <a:r>
                        <a:rPr lang="en-US" sz="2000" dirty="0" smtClean="0"/>
                        <a:t>Reduction in all parameters</a:t>
                      </a:r>
                      <a:endParaRPr lang="en-US" sz="2000" dirty="0"/>
                    </a:p>
                  </a:txBody>
                  <a:tcPr/>
                </a:tc>
              </a:tr>
              <a:tr h="370840">
                <a:tc>
                  <a:txBody>
                    <a:bodyPr/>
                    <a:lstStyle/>
                    <a:p>
                      <a:pPr marL="0" indent="0">
                        <a:buFontTx/>
                        <a:buNone/>
                      </a:pPr>
                      <a:r>
                        <a:rPr lang="en-US" sz="2000" dirty="0" smtClean="0"/>
                        <a:t>Difference between HC</a:t>
                      </a:r>
                      <a:r>
                        <a:rPr lang="en-US" sz="2000" baseline="0" dirty="0" smtClean="0"/>
                        <a:t> and CC in term IUGR</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More than 3 cm</a:t>
                      </a:r>
                      <a:endParaRPr lang="en-US" sz="20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Less than 3 cm</a:t>
                      </a:r>
                    </a:p>
                  </a:txBody>
                  <a:tcPr/>
                </a:tc>
              </a:tr>
              <a:tr h="370840">
                <a:tc>
                  <a:txBody>
                    <a:bodyPr/>
                    <a:lstStyle/>
                    <a:p>
                      <a:pPr marL="0" indent="0">
                        <a:buFontTx/>
                        <a:buNone/>
                      </a:pPr>
                      <a:r>
                        <a:rPr lang="en-US" sz="2000" dirty="0" smtClean="0"/>
                        <a:t>Features of malnutrition</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More pronounced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Less pronounced </a:t>
                      </a:r>
                    </a:p>
                  </a:txBody>
                  <a:tcPr/>
                </a:tc>
              </a:tr>
              <a:tr h="370840">
                <a:tc>
                  <a:txBody>
                    <a:bodyPr/>
                    <a:lstStyle/>
                    <a:p>
                      <a:pPr marL="0" indent="0">
                        <a:buFontTx/>
                        <a:buNone/>
                      </a:pPr>
                      <a:r>
                        <a:rPr lang="en-US" sz="2000" dirty="0" smtClean="0"/>
                        <a:t>Prognosis</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Good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Poor</a:t>
                      </a:r>
                    </a:p>
                  </a:txBody>
                  <a:tcPr/>
                </a:tc>
              </a:tr>
            </a:tbl>
          </a:graphicData>
        </a:graphic>
      </p:graphicFrame>
      <p:sp>
        <p:nvSpPr>
          <p:cNvPr id="3" name="TextBox 2"/>
          <p:cNvSpPr txBox="1"/>
          <p:nvPr/>
        </p:nvSpPr>
        <p:spPr>
          <a:xfrm>
            <a:off x="2286000" y="6248400"/>
            <a:ext cx="6096000" cy="307777"/>
          </a:xfrm>
          <a:prstGeom prst="rect">
            <a:avLst/>
          </a:prstGeom>
          <a:noFill/>
        </p:spPr>
        <p:txBody>
          <a:bodyPr wrap="square" rtlCol="0">
            <a:spAutoFit/>
          </a:bodyPr>
          <a:lstStyle/>
          <a:p>
            <a:pPr algn="r"/>
            <a:r>
              <a:rPr lang="en-US" sz="1400" i="1" dirty="0" smtClean="0"/>
              <a:t>Sharma et al. Postnatal Complications of IUGR. J Neonatal </a:t>
            </a:r>
            <a:r>
              <a:rPr lang="en-US" sz="1400" i="1" dirty="0" err="1" smtClean="0"/>
              <a:t>Biol</a:t>
            </a:r>
            <a:r>
              <a:rPr lang="en-US" sz="1400" i="1" dirty="0" smtClean="0"/>
              <a:t> 5:232.</a:t>
            </a:r>
            <a:endParaRPr lang="en-US" sz="1400" i="1" dirty="0"/>
          </a:p>
        </p:txBody>
      </p:sp>
    </p:spTree>
    <p:extLst>
      <p:ext uri="{BB962C8B-B14F-4D97-AF65-F5344CB8AC3E}">
        <p14:creationId xmlns:p14="http://schemas.microsoft.com/office/powerpoint/2010/main" val="417829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sp>
        <p:nvSpPr>
          <p:cNvPr id="3" name="Content Placeholder 2"/>
          <p:cNvSpPr>
            <a:spLocks noGrp="1"/>
          </p:cNvSpPr>
          <p:nvPr>
            <p:ph idx="1"/>
          </p:nvPr>
        </p:nvSpPr>
        <p:spPr>
          <a:xfrm>
            <a:off x="762000" y="1600200"/>
            <a:ext cx="7543800" cy="4495800"/>
          </a:xfrm>
        </p:spPr>
        <p:txBody>
          <a:bodyPr/>
          <a:lstStyle/>
          <a:p>
            <a:r>
              <a:rPr lang="en-US" dirty="0" smtClean="0"/>
              <a:t>Antenatal Diagnosis</a:t>
            </a:r>
          </a:p>
          <a:p>
            <a:pPr lvl="1"/>
            <a:r>
              <a:rPr lang="en-US" dirty="0" smtClean="0">
                <a:latin typeface="Wingdings"/>
                <a:ea typeface="Wingdings"/>
                <a:cs typeface="Wingdings"/>
                <a:sym typeface="Wingdings"/>
              </a:rPr>
              <a:t></a:t>
            </a:r>
            <a:r>
              <a:rPr lang="en-US" dirty="0" smtClean="0"/>
              <a:t>Umbilical artery resistance </a:t>
            </a:r>
            <a:r>
              <a:rPr lang="en-US" dirty="0" smtClean="0">
                <a:sym typeface="Wingdings"/>
              </a:rPr>
              <a:t> diastolic flow decreases, disappears then reverses</a:t>
            </a:r>
          </a:p>
          <a:p>
            <a:pPr marL="457200" lvl="1" indent="0">
              <a:buNone/>
            </a:pPr>
            <a:endParaRPr lang="en-US" dirty="0" smtClean="0">
              <a:sym typeface="Wingdings"/>
            </a:endParaRPr>
          </a:p>
          <a:p>
            <a:pPr lvl="1"/>
            <a:r>
              <a:rPr lang="en-US" dirty="0" smtClean="0">
                <a:sym typeface="Wingdings"/>
              </a:rPr>
              <a:t>Decreased middle cerebral flow is considered an ominous sign</a:t>
            </a:r>
            <a:endParaRPr lang="en-US" dirty="0" smtClean="0"/>
          </a:p>
          <a:p>
            <a:pPr lvl="2"/>
            <a:endParaRPr lang="en-US" dirty="0"/>
          </a:p>
        </p:txBody>
      </p:sp>
    </p:spTree>
    <p:extLst>
      <p:ext uri="{BB962C8B-B14F-4D97-AF65-F5344CB8AC3E}">
        <p14:creationId xmlns:p14="http://schemas.microsoft.com/office/powerpoint/2010/main" val="34300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sp>
        <p:nvSpPr>
          <p:cNvPr id="3" name="Content Placeholder 2"/>
          <p:cNvSpPr>
            <a:spLocks noGrp="1"/>
          </p:cNvSpPr>
          <p:nvPr>
            <p:ph idx="1"/>
          </p:nvPr>
        </p:nvSpPr>
        <p:spPr>
          <a:xfrm>
            <a:off x="762000" y="1600200"/>
            <a:ext cx="7543800" cy="4495800"/>
          </a:xfrm>
        </p:spPr>
        <p:txBody>
          <a:bodyPr/>
          <a:lstStyle/>
          <a:p>
            <a:r>
              <a:rPr lang="en-US" dirty="0" smtClean="0"/>
              <a:t>Antenatal Diagnosis</a:t>
            </a:r>
          </a:p>
          <a:p>
            <a:pPr lvl="1"/>
            <a:r>
              <a:rPr lang="en-US" dirty="0" smtClean="0"/>
              <a:t>Abdominal circumference</a:t>
            </a:r>
          </a:p>
          <a:p>
            <a:pPr lvl="2"/>
            <a:r>
              <a:rPr lang="en-US" dirty="0" smtClean="0"/>
              <a:t>Specificity and negative predictive value close to 90%</a:t>
            </a:r>
          </a:p>
          <a:p>
            <a:pPr lvl="2"/>
            <a:r>
              <a:rPr lang="en-US" dirty="0" smtClean="0"/>
              <a:t>Reflects a small liver, decreased hepatic glycogen stores and subcutaneous fat</a:t>
            </a:r>
          </a:p>
          <a:p>
            <a:pPr lvl="1"/>
            <a:r>
              <a:rPr lang="en-US" dirty="0" smtClean="0"/>
              <a:t>Biophysical profile</a:t>
            </a:r>
          </a:p>
          <a:p>
            <a:pPr lvl="2"/>
            <a:r>
              <a:rPr lang="en-US" dirty="0" smtClean="0"/>
              <a:t>Order of disappearance</a:t>
            </a:r>
          </a:p>
          <a:p>
            <a:pPr marL="914400" lvl="2" indent="0">
              <a:buNone/>
            </a:pPr>
            <a:r>
              <a:rPr lang="en-US" sz="1800" dirty="0" smtClean="0"/>
              <a:t>       </a:t>
            </a:r>
            <a:r>
              <a:rPr lang="en-US" sz="1800" dirty="0" err="1" smtClean="0"/>
              <a:t>Reactivity</a:t>
            </a:r>
            <a:r>
              <a:rPr lang="en-US" sz="1800" dirty="0" err="1" smtClean="0">
                <a:sym typeface="Wingdings"/>
              </a:rPr>
              <a:t>BreathingMovementToneAmniotic</a:t>
            </a:r>
            <a:r>
              <a:rPr lang="en-US" sz="1800" dirty="0" smtClean="0">
                <a:sym typeface="Wingdings"/>
              </a:rPr>
              <a:t> fluid</a:t>
            </a:r>
            <a:endParaRPr lang="en-US" sz="1800" dirty="0" smtClean="0"/>
          </a:p>
          <a:p>
            <a:pPr lvl="2"/>
            <a:endParaRPr lang="en-US" dirty="0"/>
          </a:p>
        </p:txBody>
      </p:sp>
    </p:spTree>
    <p:extLst>
      <p:ext uri="{BB962C8B-B14F-4D97-AF65-F5344CB8AC3E}">
        <p14:creationId xmlns:p14="http://schemas.microsoft.com/office/powerpoint/2010/main" val="206807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sp>
        <p:nvSpPr>
          <p:cNvPr id="3" name="Content Placeholder 2"/>
          <p:cNvSpPr>
            <a:spLocks noGrp="1"/>
          </p:cNvSpPr>
          <p:nvPr>
            <p:ph idx="1"/>
          </p:nvPr>
        </p:nvSpPr>
        <p:spPr>
          <a:xfrm>
            <a:off x="762000" y="1371600"/>
            <a:ext cx="7543800" cy="4495800"/>
          </a:xfrm>
        </p:spPr>
        <p:txBody>
          <a:bodyPr/>
          <a:lstStyle/>
          <a:p>
            <a:r>
              <a:rPr lang="en-US" dirty="0" smtClean="0"/>
              <a:t>Clinical Features</a:t>
            </a:r>
          </a:p>
          <a:p>
            <a:pPr lvl="2"/>
            <a:endParaRPr lang="en-US" dirty="0"/>
          </a:p>
        </p:txBody>
      </p:sp>
      <p:pic>
        <p:nvPicPr>
          <p:cNvPr id="2" name="Picture 1" descr="Screen Shot 2020-07-24 at 10.19.37 AM.png"/>
          <p:cNvPicPr>
            <a:picLocks noChangeAspect="1"/>
          </p:cNvPicPr>
          <p:nvPr/>
        </p:nvPicPr>
        <p:blipFill rotWithShape="1">
          <a:blip r:embed="rId3">
            <a:extLst>
              <a:ext uri="{28A0092B-C50C-407E-A947-70E740481C1C}">
                <a14:useLocalDpi xmlns:a14="http://schemas.microsoft.com/office/drawing/2010/main" val="0"/>
              </a:ext>
            </a:extLst>
          </a:blip>
          <a:srcRect b="7097"/>
          <a:stretch/>
        </p:blipFill>
        <p:spPr>
          <a:xfrm>
            <a:off x="533400" y="2057401"/>
            <a:ext cx="8077200" cy="3897498"/>
          </a:xfrm>
          <a:prstGeom prst="rect">
            <a:avLst/>
          </a:prstGeom>
        </p:spPr>
      </p:pic>
      <p:sp>
        <p:nvSpPr>
          <p:cNvPr id="5" name="TextBox 4"/>
          <p:cNvSpPr txBox="1"/>
          <p:nvPr/>
        </p:nvSpPr>
        <p:spPr>
          <a:xfrm>
            <a:off x="2286000" y="6248400"/>
            <a:ext cx="6096000" cy="307777"/>
          </a:xfrm>
          <a:prstGeom prst="rect">
            <a:avLst/>
          </a:prstGeom>
          <a:noFill/>
        </p:spPr>
        <p:txBody>
          <a:bodyPr wrap="square" rtlCol="0">
            <a:spAutoFit/>
          </a:bodyPr>
          <a:lstStyle/>
          <a:p>
            <a:pPr algn="r"/>
            <a:r>
              <a:rPr lang="en-US" sz="1400" i="1" dirty="0" smtClean="0"/>
              <a:t>Sharma et al. Postnatal Complications of IUGR. J Neonatal </a:t>
            </a:r>
            <a:r>
              <a:rPr lang="en-US" sz="1400" i="1" dirty="0" err="1" smtClean="0"/>
              <a:t>Biol</a:t>
            </a:r>
            <a:r>
              <a:rPr lang="en-US" sz="1400" i="1" dirty="0" smtClean="0"/>
              <a:t> 5:232.</a:t>
            </a:r>
            <a:endParaRPr lang="en-US" sz="1400" i="1" dirty="0"/>
          </a:p>
        </p:txBody>
      </p:sp>
    </p:spTree>
    <p:extLst>
      <p:ext uri="{BB962C8B-B14F-4D97-AF65-F5344CB8AC3E}">
        <p14:creationId xmlns:p14="http://schemas.microsoft.com/office/powerpoint/2010/main" val="34300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sp>
        <p:nvSpPr>
          <p:cNvPr id="3" name="Content Placeholder 2"/>
          <p:cNvSpPr>
            <a:spLocks noGrp="1"/>
          </p:cNvSpPr>
          <p:nvPr>
            <p:ph idx="1"/>
          </p:nvPr>
        </p:nvSpPr>
        <p:spPr>
          <a:xfrm>
            <a:off x="762000" y="1371600"/>
            <a:ext cx="7543800" cy="4495800"/>
          </a:xfrm>
        </p:spPr>
        <p:txBody>
          <a:bodyPr/>
          <a:lstStyle/>
          <a:p>
            <a:r>
              <a:rPr lang="en-US" dirty="0" smtClean="0"/>
              <a:t>Short Term Complications</a:t>
            </a:r>
          </a:p>
          <a:p>
            <a:pPr lvl="2"/>
            <a:endParaRPr lang="en-US" dirty="0"/>
          </a:p>
        </p:txBody>
      </p:sp>
      <p:pic>
        <p:nvPicPr>
          <p:cNvPr id="2" name="Picture 1" descr="Screen Shot 2020-07-24 at 10.23.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05000"/>
            <a:ext cx="7467600" cy="4419600"/>
          </a:xfrm>
          <a:prstGeom prst="rect">
            <a:avLst/>
          </a:prstGeom>
        </p:spPr>
      </p:pic>
      <p:sp>
        <p:nvSpPr>
          <p:cNvPr id="5" name="TextBox 4"/>
          <p:cNvSpPr txBox="1"/>
          <p:nvPr/>
        </p:nvSpPr>
        <p:spPr>
          <a:xfrm>
            <a:off x="2286000" y="6321623"/>
            <a:ext cx="6096000" cy="307777"/>
          </a:xfrm>
          <a:prstGeom prst="rect">
            <a:avLst/>
          </a:prstGeom>
          <a:noFill/>
        </p:spPr>
        <p:txBody>
          <a:bodyPr wrap="square" rtlCol="0">
            <a:spAutoFit/>
          </a:bodyPr>
          <a:lstStyle/>
          <a:p>
            <a:pPr algn="r"/>
            <a:r>
              <a:rPr lang="en-US" sz="1400" i="1" dirty="0" smtClean="0"/>
              <a:t>Sharma et al. Postnatal Complications of IUGR. J Neonatal </a:t>
            </a:r>
            <a:r>
              <a:rPr lang="en-US" sz="1400" i="1" dirty="0" err="1" smtClean="0"/>
              <a:t>Biol</a:t>
            </a:r>
            <a:r>
              <a:rPr lang="en-US" sz="1400" i="1" dirty="0" smtClean="0"/>
              <a:t> 5:232.</a:t>
            </a:r>
            <a:endParaRPr lang="en-US" sz="1400" i="1" dirty="0"/>
          </a:p>
        </p:txBody>
      </p:sp>
    </p:spTree>
    <p:extLst>
      <p:ext uri="{BB962C8B-B14F-4D97-AF65-F5344CB8AC3E}">
        <p14:creationId xmlns:p14="http://schemas.microsoft.com/office/powerpoint/2010/main" val="354144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sp>
        <p:nvSpPr>
          <p:cNvPr id="3" name="Content Placeholder 2"/>
          <p:cNvSpPr>
            <a:spLocks noGrp="1"/>
          </p:cNvSpPr>
          <p:nvPr>
            <p:ph idx="1"/>
          </p:nvPr>
        </p:nvSpPr>
        <p:spPr>
          <a:xfrm>
            <a:off x="762000" y="1295400"/>
            <a:ext cx="7543800" cy="4495800"/>
          </a:xfrm>
        </p:spPr>
        <p:txBody>
          <a:bodyPr/>
          <a:lstStyle/>
          <a:p>
            <a:r>
              <a:rPr lang="en-US" sz="2800" dirty="0" smtClean="0"/>
              <a:t>Complications in Childhood</a:t>
            </a:r>
          </a:p>
          <a:p>
            <a:pPr lvl="2"/>
            <a:endParaRPr lang="en-US" dirty="0"/>
          </a:p>
        </p:txBody>
      </p:sp>
      <p:sp>
        <p:nvSpPr>
          <p:cNvPr id="5" name="TextBox 4"/>
          <p:cNvSpPr txBox="1"/>
          <p:nvPr/>
        </p:nvSpPr>
        <p:spPr>
          <a:xfrm>
            <a:off x="2286000" y="6321623"/>
            <a:ext cx="6096000" cy="307777"/>
          </a:xfrm>
          <a:prstGeom prst="rect">
            <a:avLst/>
          </a:prstGeom>
          <a:noFill/>
        </p:spPr>
        <p:txBody>
          <a:bodyPr wrap="square" rtlCol="0">
            <a:spAutoFit/>
          </a:bodyPr>
          <a:lstStyle/>
          <a:p>
            <a:pPr algn="r"/>
            <a:r>
              <a:rPr lang="en-US" sz="1400" i="1" dirty="0" smtClean="0"/>
              <a:t>Sharma et al. Postnatal Complications of IUGR. J Neonatal </a:t>
            </a:r>
            <a:r>
              <a:rPr lang="en-US" sz="1400" i="1" dirty="0" err="1" smtClean="0"/>
              <a:t>Biol</a:t>
            </a:r>
            <a:r>
              <a:rPr lang="en-US" sz="1400" i="1" dirty="0" smtClean="0"/>
              <a:t> 5:232.</a:t>
            </a:r>
            <a:endParaRPr lang="en-US" sz="1400" i="1" dirty="0"/>
          </a:p>
        </p:txBody>
      </p:sp>
      <p:pic>
        <p:nvPicPr>
          <p:cNvPr id="6" name="Picture 5" descr="Screen Shot 2020-07-24 at 10.25.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4999"/>
            <a:ext cx="8077200" cy="4343401"/>
          </a:xfrm>
          <a:prstGeom prst="rect">
            <a:avLst/>
          </a:prstGeom>
        </p:spPr>
      </p:pic>
    </p:spTree>
    <p:extLst>
      <p:ext uri="{BB962C8B-B14F-4D97-AF65-F5344CB8AC3E}">
        <p14:creationId xmlns:p14="http://schemas.microsoft.com/office/powerpoint/2010/main" val="371495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600" dirty="0" smtClean="0"/>
              <a:t>At the end of this session, the participant should be able to:</a:t>
            </a:r>
          </a:p>
          <a:p>
            <a:pPr lvl="1"/>
            <a:r>
              <a:rPr lang="en-US" sz="2600" dirty="0" smtClean="0"/>
              <a:t>Describe normal fetal growth</a:t>
            </a:r>
          </a:p>
          <a:p>
            <a:pPr lvl="1"/>
            <a:r>
              <a:rPr lang="en-US" sz="2600" dirty="0" smtClean="0"/>
              <a:t>Understand and describe fetal growth deviations: causes, manifestations, complications and prevention</a:t>
            </a:r>
          </a:p>
          <a:p>
            <a:pPr lvl="1"/>
            <a:r>
              <a:rPr lang="en-US" sz="2600" dirty="0" smtClean="0"/>
              <a:t>Compare fetal growth deviations </a:t>
            </a:r>
            <a:r>
              <a:rPr lang="en-US" sz="2600" dirty="0" err="1" smtClean="0"/>
              <a:t>vs</a:t>
            </a:r>
            <a:r>
              <a:rPr lang="en-US" sz="2600" dirty="0" smtClean="0"/>
              <a:t> weight-for-age standards</a:t>
            </a:r>
          </a:p>
        </p:txBody>
      </p:sp>
    </p:spTree>
    <p:extLst>
      <p:ext uri="{BB962C8B-B14F-4D97-AF65-F5344CB8AC3E}">
        <p14:creationId xmlns:p14="http://schemas.microsoft.com/office/powerpoint/2010/main" val="65900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sp>
        <p:nvSpPr>
          <p:cNvPr id="3" name="Content Placeholder 2"/>
          <p:cNvSpPr>
            <a:spLocks noGrp="1"/>
          </p:cNvSpPr>
          <p:nvPr>
            <p:ph idx="1"/>
          </p:nvPr>
        </p:nvSpPr>
        <p:spPr>
          <a:xfrm>
            <a:off x="762000" y="1295400"/>
            <a:ext cx="7543800" cy="4495800"/>
          </a:xfrm>
        </p:spPr>
        <p:txBody>
          <a:bodyPr/>
          <a:lstStyle/>
          <a:p>
            <a:r>
              <a:rPr lang="en-US" sz="2800" dirty="0" smtClean="0"/>
              <a:t>Complications in Adulthood</a:t>
            </a:r>
          </a:p>
          <a:p>
            <a:pPr lvl="2"/>
            <a:endParaRPr lang="en-US" dirty="0"/>
          </a:p>
        </p:txBody>
      </p:sp>
      <p:sp>
        <p:nvSpPr>
          <p:cNvPr id="5" name="TextBox 4"/>
          <p:cNvSpPr txBox="1"/>
          <p:nvPr/>
        </p:nvSpPr>
        <p:spPr>
          <a:xfrm>
            <a:off x="2286000" y="6321623"/>
            <a:ext cx="6096000" cy="307777"/>
          </a:xfrm>
          <a:prstGeom prst="rect">
            <a:avLst/>
          </a:prstGeom>
          <a:noFill/>
        </p:spPr>
        <p:txBody>
          <a:bodyPr wrap="square" rtlCol="0">
            <a:spAutoFit/>
          </a:bodyPr>
          <a:lstStyle/>
          <a:p>
            <a:pPr algn="r"/>
            <a:r>
              <a:rPr lang="en-US" sz="1400" i="1" dirty="0" smtClean="0"/>
              <a:t>Sharma et al. Postnatal Complications of IUGR. J Neonatal </a:t>
            </a:r>
            <a:r>
              <a:rPr lang="en-US" sz="1400" i="1" dirty="0" err="1" smtClean="0"/>
              <a:t>Biol</a:t>
            </a:r>
            <a:r>
              <a:rPr lang="en-US" sz="1400" i="1" dirty="0" smtClean="0"/>
              <a:t> 5:232.</a:t>
            </a:r>
            <a:endParaRPr lang="en-US" sz="1400" i="1" dirty="0"/>
          </a:p>
        </p:txBody>
      </p:sp>
      <p:pic>
        <p:nvPicPr>
          <p:cNvPr id="2" name="Picture 1" descr="Screen Shot 2020-07-24 at 10.27.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83519"/>
            <a:ext cx="7543800" cy="4364881"/>
          </a:xfrm>
          <a:prstGeom prst="rect">
            <a:avLst/>
          </a:prstGeom>
        </p:spPr>
      </p:pic>
    </p:spTree>
    <p:extLst>
      <p:ext uri="{BB962C8B-B14F-4D97-AF65-F5344CB8AC3E}">
        <p14:creationId xmlns:p14="http://schemas.microsoft.com/office/powerpoint/2010/main" val="261927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Intrauterine Growth Restriction</a:t>
            </a:r>
          </a:p>
        </p:txBody>
      </p:sp>
      <p:sp>
        <p:nvSpPr>
          <p:cNvPr id="3" name="Content Placeholder 2"/>
          <p:cNvSpPr>
            <a:spLocks noGrp="1"/>
          </p:cNvSpPr>
          <p:nvPr>
            <p:ph idx="1"/>
          </p:nvPr>
        </p:nvSpPr>
        <p:spPr>
          <a:xfrm>
            <a:off x="457200" y="1600200"/>
            <a:ext cx="4648200" cy="4495800"/>
          </a:xfrm>
        </p:spPr>
        <p:txBody>
          <a:bodyPr/>
          <a:lstStyle/>
          <a:p>
            <a:r>
              <a:rPr lang="en-US" dirty="0" smtClean="0"/>
              <a:t>Treatment</a:t>
            </a:r>
          </a:p>
          <a:p>
            <a:pPr lvl="1"/>
            <a:r>
              <a:rPr lang="en-US" dirty="0" smtClean="0">
                <a:ea typeface="Wingdings"/>
                <a:cs typeface="Wingdings"/>
                <a:sym typeface="Wingdings"/>
              </a:rPr>
              <a:t>Counseling regarding: </a:t>
            </a:r>
          </a:p>
          <a:p>
            <a:pPr lvl="2"/>
            <a:r>
              <a:rPr lang="en-US" dirty="0">
                <a:ea typeface="Wingdings"/>
                <a:cs typeface="Wingdings"/>
                <a:sym typeface="Wingdings"/>
              </a:rPr>
              <a:t>D</a:t>
            </a:r>
            <a:r>
              <a:rPr lang="en-US" dirty="0" smtClean="0">
                <a:ea typeface="Wingdings"/>
                <a:cs typeface="Wingdings"/>
                <a:sym typeface="Wingdings"/>
              </a:rPr>
              <a:t>iet and vices</a:t>
            </a:r>
          </a:p>
          <a:p>
            <a:pPr lvl="2"/>
            <a:r>
              <a:rPr lang="en-US" dirty="0" smtClean="0">
                <a:ea typeface="Wingdings"/>
                <a:cs typeface="Wingdings"/>
                <a:sym typeface="Wingdings"/>
              </a:rPr>
              <a:t>Birth spacing</a:t>
            </a:r>
          </a:p>
          <a:p>
            <a:pPr lvl="1"/>
            <a:r>
              <a:rPr lang="en-US" dirty="0" smtClean="0">
                <a:ea typeface="Wingdings"/>
                <a:cs typeface="Wingdings"/>
                <a:sym typeface="Wingdings"/>
              </a:rPr>
              <a:t>Nutrient supplementation</a:t>
            </a:r>
          </a:p>
          <a:p>
            <a:pPr lvl="1"/>
            <a:r>
              <a:rPr lang="en-US" dirty="0" smtClean="0">
                <a:ea typeface="Wingdings"/>
                <a:cs typeface="Wingdings"/>
                <a:sym typeface="Wingdings"/>
              </a:rPr>
              <a:t>Low dose aspirin</a:t>
            </a:r>
            <a:endParaRPr lang="en-US" dirty="0" smtClean="0"/>
          </a:p>
          <a:p>
            <a:pPr lvl="2"/>
            <a:endParaRPr lang="en-US" dirty="0"/>
          </a:p>
        </p:txBody>
      </p:sp>
      <p:pic>
        <p:nvPicPr>
          <p:cNvPr id="2" name="Picture 1" descr="Screen Shot 2020-07-24 at 10.29.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143000"/>
            <a:ext cx="3464806" cy="5181600"/>
          </a:xfrm>
          <a:prstGeom prst="rect">
            <a:avLst/>
          </a:prstGeom>
        </p:spPr>
      </p:pic>
    </p:spTree>
    <p:extLst>
      <p:ext uri="{BB962C8B-B14F-4D97-AF65-F5344CB8AC3E}">
        <p14:creationId xmlns:p14="http://schemas.microsoft.com/office/powerpoint/2010/main" val="257864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err="1" smtClean="0"/>
              <a:t>Macrosomia</a:t>
            </a:r>
            <a:r>
              <a:rPr lang="en-US" sz="3200" dirty="0" smtClean="0"/>
              <a:t> </a:t>
            </a:r>
          </a:p>
        </p:txBody>
      </p:sp>
      <p:sp>
        <p:nvSpPr>
          <p:cNvPr id="5" name="Content Placeholder 4"/>
          <p:cNvSpPr>
            <a:spLocks noGrp="1"/>
          </p:cNvSpPr>
          <p:nvPr>
            <p:ph idx="1"/>
          </p:nvPr>
        </p:nvSpPr>
        <p:spPr>
          <a:xfrm>
            <a:off x="762000" y="1524000"/>
            <a:ext cx="7543800" cy="4495800"/>
          </a:xfrm>
        </p:spPr>
        <p:txBody>
          <a:bodyPr/>
          <a:lstStyle/>
          <a:p>
            <a:r>
              <a:rPr lang="en-US" sz="2400" dirty="0" smtClean="0"/>
              <a:t>“large body”</a:t>
            </a:r>
          </a:p>
          <a:p>
            <a:endParaRPr lang="en-US" sz="2400" dirty="0"/>
          </a:p>
          <a:p>
            <a:r>
              <a:rPr lang="en-US" sz="2400" dirty="0" smtClean="0"/>
              <a:t>Multiple definitions exist</a:t>
            </a:r>
          </a:p>
          <a:p>
            <a:pPr lvl="1"/>
            <a:r>
              <a:rPr lang="en-US" sz="2000" dirty="0" smtClean="0"/>
              <a:t>&gt;90</a:t>
            </a:r>
            <a:r>
              <a:rPr lang="en-US" sz="2000" baseline="30000" dirty="0" smtClean="0"/>
              <a:t>th</a:t>
            </a:r>
            <a:r>
              <a:rPr lang="en-US" sz="2000" dirty="0" smtClean="0"/>
              <a:t> OR &gt;95</a:t>
            </a:r>
            <a:r>
              <a:rPr lang="en-US" sz="2000" baseline="30000" dirty="0" smtClean="0"/>
              <a:t>th</a:t>
            </a:r>
            <a:r>
              <a:rPr lang="en-US" sz="2000" dirty="0" smtClean="0"/>
              <a:t> percentile </a:t>
            </a:r>
          </a:p>
          <a:p>
            <a:pPr lvl="1"/>
            <a:r>
              <a:rPr lang="en-US" sz="2000" dirty="0" smtClean="0"/>
              <a:t>&gt; 4000g OR &gt;4500 g estimated weight</a:t>
            </a:r>
          </a:p>
          <a:p>
            <a:pPr marL="0" indent="0">
              <a:buNone/>
            </a:pPr>
            <a:endParaRPr lang="en-US" sz="2400" dirty="0" smtClean="0"/>
          </a:p>
          <a:p>
            <a:r>
              <a:rPr lang="en-US" sz="2400" dirty="0" smtClean="0"/>
              <a:t>Implies growth beyond an absolute weight irrespective of gestational </a:t>
            </a:r>
            <a:r>
              <a:rPr lang="en-US" sz="2400" dirty="0" smtClean="0"/>
              <a:t>age</a:t>
            </a:r>
          </a:p>
          <a:p>
            <a:endParaRPr lang="en-US" sz="2400" dirty="0"/>
          </a:p>
          <a:p>
            <a:r>
              <a:rPr lang="en-US" sz="2400" dirty="0" smtClean="0"/>
              <a:t>Predilection of fat to deposit in shoulders/chest, neck and face</a:t>
            </a:r>
            <a:endParaRPr lang="en-US" sz="2400" dirty="0" smtClean="0"/>
          </a:p>
          <a:p>
            <a:endParaRPr lang="en-US" sz="2400" dirty="0"/>
          </a:p>
        </p:txBody>
      </p:sp>
      <p:pic>
        <p:nvPicPr>
          <p:cNvPr id="2" name="Picture 1" descr="38054t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09600"/>
            <a:ext cx="4038600" cy="1924050"/>
          </a:xfrm>
          <a:prstGeom prst="rect">
            <a:avLst/>
          </a:prstGeom>
        </p:spPr>
      </p:pic>
    </p:spTree>
    <p:extLst>
      <p:ext uri="{BB962C8B-B14F-4D97-AF65-F5344CB8AC3E}">
        <p14:creationId xmlns:p14="http://schemas.microsoft.com/office/powerpoint/2010/main" val="95337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err="1" smtClean="0"/>
              <a:t>Macrosomia</a:t>
            </a:r>
            <a:r>
              <a:rPr lang="en-US" sz="3200" dirty="0" smtClean="0"/>
              <a:t> </a:t>
            </a:r>
          </a:p>
        </p:txBody>
      </p:sp>
      <p:sp>
        <p:nvSpPr>
          <p:cNvPr id="5" name="Content Placeholder 4"/>
          <p:cNvSpPr>
            <a:spLocks noGrp="1"/>
          </p:cNvSpPr>
          <p:nvPr>
            <p:ph idx="1"/>
          </p:nvPr>
        </p:nvSpPr>
        <p:spPr>
          <a:xfrm>
            <a:off x="762000" y="1524000"/>
            <a:ext cx="7543800" cy="4495800"/>
          </a:xfrm>
        </p:spPr>
        <p:txBody>
          <a:bodyPr/>
          <a:lstStyle/>
          <a:p>
            <a:r>
              <a:rPr lang="en-US" sz="2800" dirty="0" smtClean="0"/>
              <a:t>Risk factors</a:t>
            </a:r>
          </a:p>
          <a:p>
            <a:pPr lvl="1"/>
            <a:r>
              <a:rPr lang="en-US" sz="2000" dirty="0" smtClean="0"/>
              <a:t>Maternal diabetes</a:t>
            </a:r>
          </a:p>
          <a:p>
            <a:pPr lvl="1"/>
            <a:r>
              <a:rPr lang="en-US" sz="2000" dirty="0" smtClean="0"/>
              <a:t>High pre-pregnancy BMI</a:t>
            </a:r>
          </a:p>
          <a:p>
            <a:pPr lvl="1"/>
            <a:r>
              <a:rPr lang="en-US" sz="2000" dirty="0" smtClean="0"/>
              <a:t>Excessive weight gain during pregnancy</a:t>
            </a:r>
          </a:p>
          <a:p>
            <a:pPr lvl="1"/>
            <a:r>
              <a:rPr lang="en-US" sz="2000" dirty="0" err="1" smtClean="0"/>
              <a:t>Multiparity</a:t>
            </a:r>
            <a:endParaRPr lang="en-US" sz="2000" dirty="0" smtClean="0"/>
          </a:p>
          <a:p>
            <a:pPr lvl="1"/>
            <a:r>
              <a:rPr lang="en-US" sz="2000" dirty="0" smtClean="0"/>
              <a:t>Male sex</a:t>
            </a:r>
          </a:p>
          <a:p>
            <a:pPr lvl="1"/>
            <a:r>
              <a:rPr lang="en-US" sz="2000" dirty="0" smtClean="0"/>
              <a:t>Parental height</a:t>
            </a:r>
          </a:p>
          <a:p>
            <a:pPr lvl="1"/>
            <a:r>
              <a:rPr lang="en-US" sz="2000" dirty="0" smtClean="0"/>
              <a:t>Prolonged gestation</a:t>
            </a:r>
          </a:p>
        </p:txBody>
      </p:sp>
    </p:spTree>
    <p:extLst>
      <p:ext uri="{BB962C8B-B14F-4D97-AF65-F5344CB8AC3E}">
        <p14:creationId xmlns:p14="http://schemas.microsoft.com/office/powerpoint/2010/main" val="249843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err="1" smtClean="0"/>
              <a:t>Macrosomia</a:t>
            </a:r>
            <a:r>
              <a:rPr lang="en-US" sz="3200" dirty="0" smtClean="0"/>
              <a:t>: Outcomes</a:t>
            </a:r>
          </a:p>
        </p:txBody>
      </p:sp>
      <p:pic>
        <p:nvPicPr>
          <p:cNvPr id="3" name="Picture 2" descr="fendo-09-00407-g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1"/>
            <a:ext cx="7620000" cy="4876800"/>
          </a:xfrm>
          <a:prstGeom prst="rect">
            <a:avLst/>
          </a:prstGeom>
        </p:spPr>
      </p:pic>
    </p:spTree>
    <p:extLst>
      <p:ext uri="{BB962C8B-B14F-4D97-AF65-F5344CB8AC3E}">
        <p14:creationId xmlns:p14="http://schemas.microsoft.com/office/powerpoint/2010/main" val="103336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724400"/>
            <a:ext cx="7772400" cy="1362075"/>
          </a:xfrm>
        </p:spPr>
        <p:txBody>
          <a:bodyPr/>
          <a:lstStyle/>
          <a:p>
            <a:pPr lvl="1"/>
            <a:r>
              <a:rPr lang="en-US" sz="3600" dirty="0" smtClean="0"/>
              <a:t>Weight-for-gestational-age Standards</a:t>
            </a:r>
            <a:endParaRPr lang="en-US" sz="5400" dirty="0"/>
          </a:p>
        </p:txBody>
      </p:sp>
      <p:sp>
        <p:nvSpPr>
          <p:cNvPr id="5" name="Text Placeholder 4"/>
          <p:cNvSpPr>
            <a:spLocks noGrp="1"/>
          </p:cNvSpPr>
          <p:nvPr>
            <p:ph type="body" idx="1"/>
          </p:nvPr>
        </p:nvSpPr>
        <p:spPr/>
        <p:txBody>
          <a:bodyPr/>
          <a:lstStyle/>
          <a:p>
            <a:endParaRPr lang="en-US"/>
          </a:p>
        </p:txBody>
      </p:sp>
      <p:pic>
        <p:nvPicPr>
          <p:cNvPr id="2" name="Picture 1" descr="300px-Weight_vs_gestational_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38200"/>
            <a:ext cx="4572000" cy="3733800"/>
          </a:xfrm>
          <a:prstGeom prst="rect">
            <a:avLst/>
          </a:prstGeom>
        </p:spPr>
      </p:pic>
    </p:spTree>
    <p:extLst>
      <p:ext uri="{BB962C8B-B14F-4D97-AF65-F5344CB8AC3E}">
        <p14:creationId xmlns:p14="http://schemas.microsoft.com/office/powerpoint/2010/main" val="783417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wborn-assessment-by-hadi-hospital-nicu-8-638.jpg"/>
          <p:cNvPicPr>
            <a:picLocks noGrp="1" noChangeAspect="1"/>
          </p:cNvPicPr>
          <p:nvPr>
            <p:ph idx="1"/>
          </p:nvPr>
        </p:nvPicPr>
        <p:blipFill>
          <a:blip r:embed="rId3">
            <a:extLst>
              <a:ext uri="{28A0092B-C50C-407E-A947-70E740481C1C}">
                <a14:useLocalDpi xmlns:a14="http://schemas.microsoft.com/office/drawing/2010/main" val="0"/>
              </a:ext>
            </a:extLst>
          </a:blip>
          <a:srcRect l="-5468" r="-5468"/>
          <a:stretch>
            <a:fillRect/>
          </a:stretch>
        </p:blipFill>
        <p:spPr>
          <a:xfrm>
            <a:off x="762000" y="533400"/>
            <a:ext cx="7543800" cy="5791200"/>
          </a:xfrm>
        </p:spPr>
      </p:pic>
    </p:spTree>
    <p:extLst>
      <p:ext uri="{BB962C8B-B14F-4D97-AF65-F5344CB8AC3E}">
        <p14:creationId xmlns:p14="http://schemas.microsoft.com/office/powerpoint/2010/main" val="2330349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31800" lvl="2" indent="-342900"/>
            <a:r>
              <a:rPr lang="en-US" sz="3200" dirty="0" smtClean="0"/>
              <a:t>Appropriate for Gestational Age (AGA)</a:t>
            </a:r>
          </a:p>
        </p:txBody>
      </p:sp>
      <p:sp>
        <p:nvSpPr>
          <p:cNvPr id="2" name="Content Placeholder 1"/>
          <p:cNvSpPr>
            <a:spLocks noGrp="1"/>
          </p:cNvSpPr>
          <p:nvPr>
            <p:ph idx="1"/>
          </p:nvPr>
        </p:nvSpPr>
        <p:spPr/>
        <p:txBody>
          <a:bodyPr/>
          <a:lstStyle/>
          <a:p>
            <a:r>
              <a:rPr lang="en-US" sz="2800" dirty="0" smtClean="0"/>
              <a:t>Newborns whose birth weight was between the 10</a:t>
            </a:r>
            <a:r>
              <a:rPr lang="en-US" sz="2800" baseline="30000" dirty="0" smtClean="0"/>
              <a:t>th</a:t>
            </a:r>
            <a:r>
              <a:rPr lang="en-US" sz="2800" dirty="0" smtClean="0"/>
              <a:t> and 90</a:t>
            </a:r>
            <a:r>
              <a:rPr lang="en-US" sz="2800" baseline="30000" dirty="0" smtClean="0"/>
              <a:t>th</a:t>
            </a:r>
            <a:r>
              <a:rPr lang="en-US" sz="2800" dirty="0" smtClean="0"/>
              <a:t> percentile for gestational age</a:t>
            </a:r>
          </a:p>
          <a:p>
            <a:r>
              <a:rPr lang="en-US" sz="2800" dirty="0" smtClean="0"/>
              <a:t>May include those newborns who have IUGR or </a:t>
            </a:r>
            <a:r>
              <a:rPr lang="en-US" sz="2800" dirty="0" err="1" smtClean="0"/>
              <a:t>macrosomia</a:t>
            </a:r>
            <a:endParaRPr lang="en-US" sz="2800" dirty="0"/>
          </a:p>
        </p:txBody>
      </p:sp>
    </p:spTree>
    <p:extLst>
      <p:ext uri="{BB962C8B-B14F-4D97-AF65-F5344CB8AC3E}">
        <p14:creationId xmlns:p14="http://schemas.microsoft.com/office/powerpoint/2010/main" val="1338783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31800" lvl="2" indent="-342900"/>
            <a:r>
              <a:rPr lang="en-US" sz="3200" dirty="0" smtClean="0"/>
              <a:t>Small for Gestational Age (SGA)</a:t>
            </a:r>
          </a:p>
        </p:txBody>
      </p:sp>
      <p:sp>
        <p:nvSpPr>
          <p:cNvPr id="2" name="Content Placeholder 1"/>
          <p:cNvSpPr>
            <a:spLocks noGrp="1"/>
          </p:cNvSpPr>
          <p:nvPr>
            <p:ph idx="1"/>
          </p:nvPr>
        </p:nvSpPr>
        <p:spPr/>
        <p:txBody>
          <a:bodyPr/>
          <a:lstStyle/>
          <a:p>
            <a:r>
              <a:rPr lang="en-US" sz="2800" dirty="0" smtClean="0"/>
              <a:t>Size (weight and abdominal circumference) falls below a cut-off percentile (3</a:t>
            </a:r>
            <a:r>
              <a:rPr lang="en-US" sz="2800" baseline="30000" dirty="0" smtClean="0"/>
              <a:t>rd</a:t>
            </a:r>
            <a:r>
              <a:rPr lang="en-US" sz="2800" dirty="0" smtClean="0"/>
              <a:t> or 10</a:t>
            </a:r>
            <a:r>
              <a:rPr lang="en-US" sz="2800" baseline="30000" dirty="0" smtClean="0"/>
              <a:t>th</a:t>
            </a:r>
            <a:r>
              <a:rPr lang="en-US" sz="2800" dirty="0"/>
              <a:t>)</a:t>
            </a:r>
            <a:r>
              <a:rPr lang="en-US" sz="2800" dirty="0" smtClean="0"/>
              <a:t> of size for gestational age</a:t>
            </a:r>
          </a:p>
          <a:p>
            <a:r>
              <a:rPr lang="en-US" sz="2800" dirty="0" smtClean="0"/>
              <a:t>May imply fetal growth restriction but some are normal yet constitutionally small</a:t>
            </a:r>
          </a:p>
          <a:p>
            <a:r>
              <a:rPr lang="en-US" sz="2800" dirty="0" smtClean="0"/>
              <a:t>May have the capacity to grow normally</a:t>
            </a:r>
            <a:endParaRPr lang="en-US" sz="2800" dirty="0"/>
          </a:p>
        </p:txBody>
      </p:sp>
      <p:sp>
        <p:nvSpPr>
          <p:cNvPr id="3" name="TextBox 2"/>
          <p:cNvSpPr txBox="1"/>
          <p:nvPr/>
        </p:nvSpPr>
        <p:spPr>
          <a:xfrm>
            <a:off x="762000" y="6019800"/>
            <a:ext cx="7467600" cy="523220"/>
          </a:xfrm>
          <a:prstGeom prst="rect">
            <a:avLst/>
          </a:prstGeom>
          <a:noFill/>
        </p:spPr>
        <p:txBody>
          <a:bodyPr wrap="square" rtlCol="0">
            <a:spAutoFit/>
          </a:bodyPr>
          <a:lstStyle/>
          <a:p>
            <a:pPr algn="r"/>
            <a:r>
              <a:rPr lang="en-US" sz="1400" i="1" dirty="0" smtClean="0"/>
              <a:t>Physical status: the use and interpretation of anthropometry.  Report of a World Health Organization expert committee. World Health Organ Tech Rep </a:t>
            </a:r>
            <a:r>
              <a:rPr lang="en-US" sz="1400" i="1" dirty="0" err="1" smtClean="0"/>
              <a:t>Ser</a:t>
            </a:r>
            <a:r>
              <a:rPr lang="en-US" sz="1400" i="1" dirty="0" smtClean="0"/>
              <a:t> 1995;854:1-452. </a:t>
            </a:r>
            <a:endParaRPr lang="en-US" sz="1400" i="1" dirty="0"/>
          </a:p>
        </p:txBody>
      </p:sp>
    </p:spTree>
    <p:extLst>
      <p:ext uri="{BB962C8B-B14F-4D97-AF65-F5344CB8AC3E}">
        <p14:creationId xmlns:p14="http://schemas.microsoft.com/office/powerpoint/2010/main" val="1365172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IUGR </a:t>
            </a:r>
            <a:r>
              <a:rPr lang="en-US" sz="3200" dirty="0" err="1" smtClean="0"/>
              <a:t>vs</a:t>
            </a:r>
            <a:r>
              <a:rPr lang="en-US" sz="3200" dirty="0" smtClean="0"/>
              <a:t> SGA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79192843"/>
              </p:ext>
            </p:extLst>
          </p:nvPr>
        </p:nvGraphicFramePr>
        <p:xfrm>
          <a:off x="762000" y="1524000"/>
          <a:ext cx="7543800" cy="4693919"/>
        </p:xfrm>
        <a:graphic>
          <a:graphicData uri="http://schemas.openxmlformats.org/drawingml/2006/table">
            <a:tbl>
              <a:tblPr firstRow="1" bandRow="1">
                <a:tableStyleId>{5C22544A-7EE6-4342-B048-85BDC9FD1C3A}</a:tableStyleId>
              </a:tblPr>
              <a:tblGrid>
                <a:gridCol w="3771900"/>
                <a:gridCol w="3771900"/>
              </a:tblGrid>
              <a:tr h="370840">
                <a:tc>
                  <a:txBody>
                    <a:bodyPr/>
                    <a:lstStyle/>
                    <a:p>
                      <a:r>
                        <a:rPr lang="en-US" sz="2400" dirty="0" smtClean="0"/>
                        <a:t>Intrauterine</a:t>
                      </a:r>
                      <a:r>
                        <a:rPr lang="en-US" sz="2400" baseline="0" dirty="0" smtClean="0"/>
                        <a:t> Growth Restriction</a:t>
                      </a:r>
                      <a:endParaRPr lang="en-US" sz="2400" dirty="0"/>
                    </a:p>
                  </a:txBody>
                  <a:tcPr/>
                </a:tc>
                <a:tc>
                  <a:txBody>
                    <a:bodyPr/>
                    <a:lstStyle/>
                    <a:p>
                      <a:r>
                        <a:rPr lang="en-US" sz="2400" dirty="0" smtClean="0"/>
                        <a:t>Small for Gestational Age</a:t>
                      </a:r>
                      <a:endParaRPr lang="en-US" sz="2400" dirty="0"/>
                    </a:p>
                  </a:txBody>
                  <a:tcPr/>
                </a:tc>
              </a:tr>
              <a:tr h="370840">
                <a:tc>
                  <a:txBody>
                    <a:bodyPr/>
                    <a:lstStyle/>
                    <a:p>
                      <a:pPr marL="285750" indent="-285750">
                        <a:buFont typeface="Arial"/>
                        <a:buChar char="•"/>
                      </a:pPr>
                      <a:r>
                        <a:rPr lang="en-US" sz="2400" dirty="0" smtClean="0"/>
                        <a:t>Fail to reach in</a:t>
                      </a:r>
                      <a:r>
                        <a:rPr lang="en-US" sz="2400" baseline="0" dirty="0" smtClean="0"/>
                        <a:t> utero growth potential</a:t>
                      </a:r>
                    </a:p>
                    <a:p>
                      <a:pPr marL="285750" indent="-285750">
                        <a:buFont typeface="Arial"/>
                        <a:buChar char="•"/>
                      </a:pPr>
                      <a:r>
                        <a:rPr lang="en-US" sz="2400" baseline="0" dirty="0" smtClean="0"/>
                        <a:t>Growth of some organs are sacrificed for the vital organs</a:t>
                      </a:r>
                    </a:p>
                    <a:p>
                      <a:pPr marL="285750" indent="-285750">
                        <a:buFont typeface="Arial"/>
                        <a:buChar char="•"/>
                      </a:pPr>
                      <a:r>
                        <a:rPr lang="en-US" sz="2400" baseline="0" dirty="0" smtClean="0"/>
                        <a:t>May have long short and long term consequences</a:t>
                      </a:r>
                      <a:endParaRPr lang="en-US" sz="2400" dirty="0"/>
                    </a:p>
                  </a:txBody>
                  <a:tcPr/>
                </a:tc>
                <a:tc>
                  <a:txBody>
                    <a:bodyPr/>
                    <a:lstStyle/>
                    <a:p>
                      <a:pPr marL="285750" indent="-285750">
                        <a:buFont typeface="Arial"/>
                        <a:buChar char="•"/>
                      </a:pPr>
                      <a:r>
                        <a:rPr lang="en-US" sz="2400" dirty="0" smtClean="0"/>
                        <a:t>Born less than a </a:t>
                      </a:r>
                      <a:r>
                        <a:rPr lang="en-US" sz="2400" dirty="0" err="1" smtClean="0"/>
                        <a:t>prespecified</a:t>
                      </a:r>
                      <a:r>
                        <a:rPr lang="en-US" sz="2400" baseline="0" dirty="0" smtClean="0"/>
                        <a:t> weight percentile regardless of etiology </a:t>
                      </a:r>
                    </a:p>
                    <a:p>
                      <a:pPr marL="635000" indent="-360363">
                        <a:buFont typeface="Wingdings" charset="2"/>
                        <a:buChar char="ü"/>
                      </a:pPr>
                      <a:r>
                        <a:rPr lang="en-US" sz="2000" baseline="0" dirty="0" smtClean="0"/>
                        <a:t>Less than 2 standard deviations  below the mean OR</a:t>
                      </a:r>
                    </a:p>
                    <a:p>
                      <a:pPr marL="635000" indent="-360363">
                        <a:buFont typeface="Wingdings" charset="2"/>
                        <a:buChar char="ü"/>
                      </a:pPr>
                      <a:r>
                        <a:rPr lang="en-US" sz="2000" baseline="0" dirty="0" smtClean="0"/>
                        <a:t>Less than 10</a:t>
                      </a:r>
                      <a:r>
                        <a:rPr lang="en-US" sz="2000" baseline="30000" dirty="0" smtClean="0"/>
                        <a:t>th</a:t>
                      </a:r>
                      <a:r>
                        <a:rPr lang="en-US" sz="2000" baseline="0" dirty="0" smtClean="0"/>
                        <a:t> percentile</a:t>
                      </a:r>
                    </a:p>
                    <a:p>
                      <a:pPr marL="274637" indent="0">
                        <a:buFont typeface="Wingdings" charset="2"/>
                        <a:buNone/>
                      </a:pPr>
                      <a:r>
                        <a:rPr lang="en-US" sz="2400" baseline="0" dirty="0" smtClean="0"/>
                        <a:t>May be a reflection of genetics, race, ethnicity or sex</a:t>
                      </a:r>
                      <a:endParaRPr lang="en-US" sz="2400" dirty="0"/>
                    </a:p>
                  </a:txBody>
                  <a:tcPr/>
                </a:tc>
              </a:tr>
            </a:tbl>
          </a:graphicData>
        </a:graphic>
      </p:graphicFrame>
    </p:spTree>
    <p:extLst>
      <p:ext uri="{BB962C8B-B14F-4D97-AF65-F5344CB8AC3E}">
        <p14:creationId xmlns:p14="http://schemas.microsoft.com/office/powerpoint/2010/main" val="398588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a:t>
            </a:r>
            <a:endParaRPr lang="en-US" dirty="0"/>
          </a:p>
        </p:txBody>
      </p:sp>
      <p:sp>
        <p:nvSpPr>
          <p:cNvPr id="6" name="Content Placeholder 5"/>
          <p:cNvSpPr>
            <a:spLocks noGrp="1"/>
          </p:cNvSpPr>
          <p:nvPr>
            <p:ph idx="1"/>
          </p:nvPr>
        </p:nvSpPr>
        <p:spPr/>
        <p:txBody>
          <a:bodyPr/>
          <a:lstStyle/>
          <a:p>
            <a:r>
              <a:rPr lang="en-US" sz="2800" dirty="0" smtClean="0"/>
              <a:t>Appropriate fetal growth and development in utero is essential for newborn health and lifelong well being</a:t>
            </a:r>
          </a:p>
          <a:p>
            <a:r>
              <a:rPr lang="en-US" sz="2800" dirty="0" smtClean="0"/>
              <a:t>Varies significantly by race, sex, parity, maternal size and other genetic and physiological factors</a:t>
            </a:r>
          </a:p>
          <a:p>
            <a:endParaRPr lang="en-US" sz="2800" dirty="0"/>
          </a:p>
          <a:p>
            <a:r>
              <a:rPr lang="en-US" sz="2800" dirty="0" smtClean="0"/>
              <a:t>Best judged through serial measurements</a:t>
            </a:r>
          </a:p>
          <a:p>
            <a:pPr lvl="1"/>
            <a:r>
              <a:rPr lang="en-US" sz="2400" dirty="0" smtClean="0"/>
              <a:t>Normal is defined by measurements of the head, abdomen and femur</a:t>
            </a:r>
          </a:p>
        </p:txBody>
      </p:sp>
    </p:spTree>
    <p:extLst>
      <p:ext uri="{BB962C8B-B14F-4D97-AF65-F5344CB8AC3E}">
        <p14:creationId xmlns:p14="http://schemas.microsoft.com/office/powerpoint/2010/main" val="1752545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31800" lvl="2" indent="-342900"/>
            <a:r>
              <a:rPr lang="en-US" sz="3200" dirty="0" smtClean="0"/>
              <a:t>Large for Gestational Age (LGA)</a:t>
            </a:r>
          </a:p>
        </p:txBody>
      </p:sp>
      <p:sp>
        <p:nvSpPr>
          <p:cNvPr id="2" name="Content Placeholder 1"/>
          <p:cNvSpPr>
            <a:spLocks noGrp="1"/>
          </p:cNvSpPr>
          <p:nvPr>
            <p:ph idx="1"/>
          </p:nvPr>
        </p:nvSpPr>
        <p:spPr/>
        <p:txBody>
          <a:bodyPr/>
          <a:lstStyle/>
          <a:p>
            <a:r>
              <a:rPr lang="en-US" sz="2800" dirty="0" smtClean="0"/>
              <a:t>If size (weight and abdominal circumference) is above the (90</a:t>
            </a:r>
            <a:r>
              <a:rPr lang="en-US" sz="2800" baseline="30000" dirty="0" smtClean="0"/>
              <a:t>th</a:t>
            </a:r>
            <a:r>
              <a:rPr lang="en-US" sz="2800" dirty="0" smtClean="0"/>
              <a:t> or 97</a:t>
            </a:r>
            <a:r>
              <a:rPr lang="en-US" sz="2800" baseline="30000" dirty="0" smtClean="0"/>
              <a:t>th)</a:t>
            </a:r>
            <a:r>
              <a:rPr lang="en-US" sz="2800" dirty="0" smtClean="0"/>
              <a:t> percentile of size for gestational age</a:t>
            </a:r>
          </a:p>
          <a:p>
            <a:r>
              <a:rPr lang="en-US" sz="2800" dirty="0" smtClean="0"/>
              <a:t>May imply excessive fetal growth but some are normal yet constitutionally large</a:t>
            </a:r>
          </a:p>
          <a:p>
            <a:endParaRPr lang="en-US" sz="2800" dirty="0"/>
          </a:p>
        </p:txBody>
      </p:sp>
    </p:spTree>
    <p:extLst>
      <p:ext uri="{BB962C8B-B14F-4D97-AF65-F5344CB8AC3E}">
        <p14:creationId xmlns:p14="http://schemas.microsoft.com/office/powerpoint/2010/main" val="340941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err="1" smtClean="0"/>
              <a:t>Macrosomia</a:t>
            </a:r>
            <a:r>
              <a:rPr lang="en-US" sz="3200" dirty="0" smtClean="0"/>
              <a:t> </a:t>
            </a:r>
            <a:r>
              <a:rPr lang="en-US" sz="3200" dirty="0" err="1" smtClean="0"/>
              <a:t>vs</a:t>
            </a:r>
            <a:r>
              <a:rPr lang="en-US" sz="3200" dirty="0" smtClean="0"/>
              <a:t> LGA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6857127"/>
              </p:ext>
            </p:extLst>
          </p:nvPr>
        </p:nvGraphicFramePr>
        <p:xfrm>
          <a:off x="838200" y="2438400"/>
          <a:ext cx="7543800" cy="3571240"/>
        </p:xfrm>
        <a:graphic>
          <a:graphicData uri="http://schemas.openxmlformats.org/drawingml/2006/table">
            <a:tbl>
              <a:tblPr firstRow="1" bandRow="1">
                <a:tableStyleId>{5C22544A-7EE6-4342-B048-85BDC9FD1C3A}</a:tableStyleId>
              </a:tblPr>
              <a:tblGrid>
                <a:gridCol w="3771900"/>
                <a:gridCol w="3771900"/>
              </a:tblGrid>
              <a:tr h="370840">
                <a:tc>
                  <a:txBody>
                    <a:bodyPr/>
                    <a:lstStyle/>
                    <a:p>
                      <a:r>
                        <a:rPr lang="en-US" dirty="0" err="1" smtClean="0"/>
                        <a:t>Macrosomia</a:t>
                      </a:r>
                      <a:endParaRPr lang="en-US" dirty="0"/>
                    </a:p>
                  </a:txBody>
                  <a:tcPr/>
                </a:tc>
                <a:tc>
                  <a:txBody>
                    <a:bodyPr/>
                    <a:lstStyle/>
                    <a:p>
                      <a:r>
                        <a:rPr lang="en-US" dirty="0" smtClean="0"/>
                        <a:t>LGA</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Have more total body fat, larger shoulder and upper extremity circumferences, higher upper extremity skin-fold measurements and smaller head to abdominal circumference ratios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Predilection of fat deposits in the shoulders/trunk</a:t>
                      </a:r>
                      <a:endParaRPr lang="en-US" sz="1800" dirty="0" smtClean="0"/>
                    </a:p>
                  </a:txBody>
                  <a:tcPr/>
                </a:tc>
                <a:tc>
                  <a:txBody>
                    <a:bodyPr/>
                    <a:lstStyle/>
                    <a:p>
                      <a:r>
                        <a:rPr lang="en-US" dirty="0" smtClean="0"/>
                        <a:t>All</a:t>
                      </a:r>
                      <a:r>
                        <a:rPr lang="en-US" baseline="0" dirty="0" smtClean="0"/>
                        <a:t> proportions are large</a:t>
                      </a:r>
                      <a:endParaRPr lang="en-US" dirty="0"/>
                    </a:p>
                  </a:txBody>
                  <a:tcPr/>
                </a:tc>
              </a:tr>
              <a:tr h="370840">
                <a:tc>
                  <a:txBody>
                    <a:bodyPr/>
                    <a:lstStyle/>
                    <a:p>
                      <a:r>
                        <a:rPr lang="en-US" dirty="0" smtClean="0"/>
                        <a:t>Irrespective of</a:t>
                      </a:r>
                      <a:r>
                        <a:rPr lang="en-US" baseline="0" dirty="0" smtClean="0"/>
                        <a:t> gestational age</a:t>
                      </a:r>
                      <a:endParaRPr lang="en-US" dirty="0"/>
                    </a:p>
                  </a:txBody>
                  <a:tcPr/>
                </a:tc>
                <a:tc>
                  <a:txBody>
                    <a:bodyPr/>
                    <a:lstStyle/>
                    <a:p>
                      <a:r>
                        <a:rPr lang="en-US" dirty="0" smtClean="0"/>
                        <a:t>Weight with</a:t>
                      </a:r>
                      <a:r>
                        <a:rPr lang="en-US" baseline="0" dirty="0" smtClean="0"/>
                        <a:t> regards to gestational age</a:t>
                      </a:r>
                      <a:endParaRPr lang="en-US" dirty="0"/>
                    </a:p>
                  </a:txBody>
                  <a:tcPr/>
                </a:tc>
              </a:tr>
            </a:tbl>
          </a:graphicData>
        </a:graphic>
      </p:graphicFrame>
      <p:sp>
        <p:nvSpPr>
          <p:cNvPr id="6" name="Content Placeholder 1"/>
          <p:cNvSpPr txBox="1">
            <a:spLocks/>
          </p:cNvSpPr>
          <p:nvPr/>
        </p:nvSpPr>
        <p:spPr bwMode="auto">
          <a:xfrm>
            <a:off x="762000" y="15240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dirty="0" smtClean="0"/>
              <a:t>Terms for excessive fetal growth</a:t>
            </a:r>
            <a:endParaRPr lang="en-US" sz="2800" dirty="0"/>
          </a:p>
        </p:txBody>
      </p:sp>
    </p:spTree>
    <p:extLst>
      <p:ext uri="{BB962C8B-B14F-4D97-AF65-F5344CB8AC3E}">
        <p14:creationId xmlns:p14="http://schemas.microsoft.com/office/powerpoint/2010/main" val="4222975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543800" cy="1143000"/>
          </a:xfrm>
        </p:spPr>
        <p:txBody>
          <a:bodyPr/>
          <a:lstStyle/>
          <a:p>
            <a:r>
              <a:rPr lang="en-US" sz="3600" dirty="0" smtClean="0"/>
              <a:t>Classification of Size based on </a:t>
            </a:r>
            <a:r>
              <a:rPr lang="en-US" sz="3600" dirty="0" err="1" smtClean="0"/>
              <a:t>Birthweight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1444817"/>
              </p:ext>
            </p:extLst>
          </p:nvPr>
        </p:nvGraphicFramePr>
        <p:xfrm>
          <a:off x="1524000" y="1981200"/>
          <a:ext cx="5943600" cy="2377440"/>
        </p:xfrm>
        <a:graphic>
          <a:graphicData uri="http://schemas.openxmlformats.org/drawingml/2006/table">
            <a:tbl>
              <a:tblPr firstRow="1" bandRow="1">
                <a:tableStyleId>{0505E3EF-67EA-436B-97B2-0124C06EBD24}</a:tableStyleId>
              </a:tblPr>
              <a:tblGrid>
                <a:gridCol w="3429000"/>
                <a:gridCol w="2514600"/>
              </a:tblGrid>
              <a:tr h="518160">
                <a:tc>
                  <a:txBody>
                    <a:bodyPr/>
                    <a:lstStyle/>
                    <a:p>
                      <a:r>
                        <a:rPr lang="en-US" sz="2400" b="0" dirty="0" smtClean="0"/>
                        <a:t>Normal </a:t>
                      </a:r>
                      <a:r>
                        <a:rPr lang="en-US" sz="2400" b="0" dirty="0" err="1" smtClean="0"/>
                        <a:t>birthweight</a:t>
                      </a:r>
                      <a:endParaRPr lang="en-US" sz="24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t>&gt; 2,500 grams</a:t>
                      </a:r>
                    </a:p>
                  </a:txBody>
                  <a:tcPr/>
                </a:tc>
              </a:tr>
              <a:tr h="518160">
                <a:tc>
                  <a:txBody>
                    <a:bodyPr/>
                    <a:lstStyle/>
                    <a:p>
                      <a:r>
                        <a:rPr lang="en-US" sz="2400" dirty="0" smtClean="0"/>
                        <a:t>Low </a:t>
                      </a:r>
                      <a:r>
                        <a:rPr lang="en-US" sz="2400" dirty="0" err="1" smtClean="0"/>
                        <a:t>birthweight</a:t>
                      </a:r>
                      <a:endParaRPr lang="en-US" sz="2400" dirty="0"/>
                    </a:p>
                  </a:txBody>
                  <a:tcPr/>
                </a:tc>
                <a:tc>
                  <a:txBody>
                    <a:bodyPr/>
                    <a:lstStyle/>
                    <a:p>
                      <a:r>
                        <a:rPr lang="en-US" sz="2400" dirty="0" smtClean="0"/>
                        <a:t>&lt; 2,500</a:t>
                      </a:r>
                      <a:r>
                        <a:rPr lang="en-US" sz="2400" baseline="0" dirty="0" smtClean="0"/>
                        <a:t> grams</a:t>
                      </a:r>
                      <a:endParaRPr lang="en-US" sz="2400" dirty="0"/>
                    </a:p>
                  </a:txBody>
                  <a:tcPr/>
                </a:tc>
              </a:tr>
              <a:tr h="518160">
                <a:tc>
                  <a:txBody>
                    <a:bodyPr/>
                    <a:lstStyle/>
                    <a:p>
                      <a:r>
                        <a:rPr lang="en-US" sz="2400" dirty="0" smtClean="0"/>
                        <a:t>Very low </a:t>
                      </a:r>
                      <a:r>
                        <a:rPr lang="en-US" sz="2400" dirty="0" err="1" smtClean="0"/>
                        <a:t>birthweight</a:t>
                      </a:r>
                      <a:endParaRPr lang="en-US" sz="2400" dirty="0"/>
                    </a:p>
                  </a:txBody>
                  <a:tcPr/>
                </a:tc>
                <a:tc>
                  <a:txBody>
                    <a:bodyPr/>
                    <a:lstStyle/>
                    <a:p>
                      <a:r>
                        <a:rPr lang="en-US" sz="2400" dirty="0" smtClean="0"/>
                        <a:t>&lt; 1,500</a:t>
                      </a:r>
                      <a:r>
                        <a:rPr lang="en-US" sz="2400" baseline="0" dirty="0" smtClean="0"/>
                        <a:t> grams</a:t>
                      </a:r>
                      <a:endParaRPr lang="en-US" sz="2400" dirty="0"/>
                    </a:p>
                  </a:txBody>
                  <a:tcPr/>
                </a:tc>
              </a:tr>
              <a:tr h="518160">
                <a:tc>
                  <a:txBody>
                    <a:bodyPr/>
                    <a:lstStyle/>
                    <a:p>
                      <a:r>
                        <a:rPr lang="en-US" sz="2400" dirty="0" smtClean="0"/>
                        <a:t>Extremely low </a:t>
                      </a:r>
                      <a:r>
                        <a:rPr lang="en-US" sz="2400" dirty="0" err="1" smtClean="0"/>
                        <a:t>birthweight</a:t>
                      </a:r>
                      <a:endParaRPr lang="en-US" sz="2400" dirty="0"/>
                    </a:p>
                  </a:txBody>
                  <a:tcPr/>
                </a:tc>
                <a:tc>
                  <a:txBody>
                    <a:bodyPr/>
                    <a:lstStyle/>
                    <a:p>
                      <a:r>
                        <a:rPr lang="en-US" sz="2400" dirty="0" smtClean="0"/>
                        <a:t>&lt; 1,000 grams</a:t>
                      </a:r>
                      <a:endParaRPr lang="en-US" sz="2400" dirty="0"/>
                    </a:p>
                  </a:txBody>
                  <a:tcPr/>
                </a:tc>
              </a:tr>
            </a:tbl>
          </a:graphicData>
        </a:graphic>
      </p:graphicFrame>
      <p:sp>
        <p:nvSpPr>
          <p:cNvPr id="5" name="Content Placeholder 1"/>
          <p:cNvSpPr txBox="1">
            <a:spLocks/>
          </p:cNvSpPr>
          <p:nvPr/>
        </p:nvSpPr>
        <p:spPr bwMode="auto">
          <a:xfrm>
            <a:off x="762000" y="4876800"/>
            <a:ext cx="7543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dirty="0" smtClean="0"/>
              <a:t>Does not indicate the cause of such weight nor the rate of fetal growth</a:t>
            </a:r>
            <a:endParaRPr lang="en-US" sz="2400" dirty="0"/>
          </a:p>
        </p:txBody>
      </p:sp>
    </p:spTree>
    <p:extLst>
      <p:ext uri="{BB962C8B-B14F-4D97-AF65-F5344CB8AC3E}">
        <p14:creationId xmlns:p14="http://schemas.microsoft.com/office/powerpoint/2010/main" val="419374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19.jpeg"/>
          <p:cNvPicPr>
            <a:picLocks noGrp="1" noChangeAspect="1"/>
          </p:cNvPicPr>
          <p:nvPr>
            <p:ph idx="1"/>
          </p:nvPr>
        </p:nvPicPr>
        <p:blipFill>
          <a:blip r:embed="rId2">
            <a:extLst>
              <a:ext uri="{28A0092B-C50C-407E-A947-70E740481C1C}">
                <a14:useLocalDpi xmlns:a14="http://schemas.microsoft.com/office/drawing/2010/main" val="0"/>
              </a:ext>
            </a:extLst>
          </a:blip>
          <a:srcRect l="-19915" r="-19915"/>
          <a:stretch>
            <a:fillRect/>
          </a:stretch>
        </p:blipFill>
        <p:spPr>
          <a:xfrm>
            <a:off x="227713" y="838200"/>
            <a:ext cx="8915400" cy="5105400"/>
          </a:xfrm>
        </p:spPr>
      </p:pic>
    </p:spTree>
    <p:extLst>
      <p:ext uri="{BB962C8B-B14F-4D97-AF65-F5344CB8AC3E}">
        <p14:creationId xmlns:p14="http://schemas.microsoft.com/office/powerpoint/2010/main" val="277124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2814282"/>
              </p:ext>
            </p:extLst>
          </p:nvPr>
        </p:nvGraphicFramePr>
        <p:xfrm>
          <a:off x="1143000" y="1503680"/>
          <a:ext cx="7239000" cy="2763520"/>
        </p:xfrm>
        <a:graphic>
          <a:graphicData uri="http://schemas.openxmlformats.org/drawingml/2006/table">
            <a:tbl>
              <a:tblPr firstRow="1" bandRow="1">
                <a:tableStyleId>{5C22544A-7EE6-4342-B048-85BDC9FD1C3A}</a:tableStyleId>
              </a:tblPr>
              <a:tblGrid>
                <a:gridCol w="2413000"/>
                <a:gridCol w="2413000"/>
                <a:gridCol w="2413000"/>
              </a:tblGrid>
              <a:tr h="370840">
                <a:tc>
                  <a:txBody>
                    <a:bodyPr/>
                    <a:lstStyle/>
                    <a:p>
                      <a:r>
                        <a:rPr lang="en-US" dirty="0" smtClean="0"/>
                        <a:t>Stage 1</a:t>
                      </a:r>
                      <a:endParaRPr lang="en-US" dirty="0"/>
                    </a:p>
                  </a:txBody>
                  <a:tcPr/>
                </a:tc>
                <a:tc>
                  <a:txBody>
                    <a:bodyPr/>
                    <a:lstStyle/>
                    <a:p>
                      <a:r>
                        <a:rPr lang="en-US" dirty="0" smtClean="0"/>
                        <a:t>Stage 2</a:t>
                      </a:r>
                      <a:endParaRPr lang="en-US" dirty="0"/>
                    </a:p>
                  </a:txBody>
                  <a:tcPr/>
                </a:tc>
                <a:tc>
                  <a:txBody>
                    <a:bodyPr/>
                    <a:lstStyle/>
                    <a:p>
                      <a:r>
                        <a:rPr lang="en-US" dirty="0" smtClean="0"/>
                        <a:t>Stage 3</a:t>
                      </a:r>
                      <a:endParaRPr lang="en-US" dirty="0"/>
                    </a:p>
                  </a:txBody>
                  <a:tcPr/>
                </a:tc>
              </a:tr>
              <a:tr h="370840">
                <a:tc>
                  <a:txBody>
                    <a:bodyPr/>
                    <a:lstStyle/>
                    <a:p>
                      <a:r>
                        <a:rPr lang="en-US" dirty="0" smtClean="0"/>
                        <a:t>4-20 weeks</a:t>
                      </a:r>
                      <a:endParaRPr lang="en-US" dirty="0"/>
                    </a:p>
                  </a:txBody>
                  <a:tcPr/>
                </a:tc>
                <a:tc>
                  <a:txBody>
                    <a:bodyPr/>
                    <a:lstStyle/>
                    <a:p>
                      <a:r>
                        <a:rPr lang="en-US" dirty="0" smtClean="0"/>
                        <a:t>20-28 weeks</a:t>
                      </a:r>
                      <a:endParaRPr lang="en-US" dirty="0"/>
                    </a:p>
                  </a:txBody>
                  <a:tcPr/>
                </a:tc>
                <a:tc>
                  <a:txBody>
                    <a:bodyPr/>
                    <a:lstStyle/>
                    <a:p>
                      <a:r>
                        <a:rPr lang="en-US" dirty="0" smtClean="0"/>
                        <a:t>28-40 weeks</a:t>
                      </a:r>
                      <a:endParaRPr lang="en-US" dirty="0"/>
                    </a:p>
                  </a:txBody>
                  <a:tcPr/>
                </a:tc>
              </a:tr>
              <a:tr h="370840">
                <a:tc>
                  <a:txBody>
                    <a:bodyPr/>
                    <a:lstStyle/>
                    <a:p>
                      <a:r>
                        <a:rPr lang="en-US" dirty="0" smtClean="0"/>
                        <a:t>Hyperplasia</a:t>
                      </a:r>
                      <a:endParaRPr lang="en-US" dirty="0"/>
                    </a:p>
                  </a:txBody>
                  <a:tcPr/>
                </a:tc>
                <a:tc>
                  <a:txBody>
                    <a:bodyPr/>
                    <a:lstStyle/>
                    <a:p>
                      <a:r>
                        <a:rPr lang="en-US" dirty="0" smtClean="0"/>
                        <a:t>Hyperplasia/</a:t>
                      </a:r>
                      <a:r>
                        <a:rPr lang="en-US" baseline="0" dirty="0" smtClean="0"/>
                        <a:t> hypertrophy</a:t>
                      </a:r>
                      <a:endParaRPr lang="en-US" dirty="0"/>
                    </a:p>
                  </a:txBody>
                  <a:tcPr/>
                </a:tc>
                <a:tc>
                  <a:txBody>
                    <a:bodyPr/>
                    <a:lstStyle/>
                    <a:p>
                      <a:r>
                        <a:rPr lang="en-US" dirty="0" smtClean="0"/>
                        <a:t>hypertrophy</a:t>
                      </a:r>
                      <a:endParaRPr lang="en-US" dirty="0"/>
                    </a:p>
                  </a:txBody>
                  <a:tcPr/>
                </a:tc>
              </a:tr>
              <a:tr h="370840">
                <a:tc>
                  <a:txBody>
                    <a:bodyPr/>
                    <a:lstStyle/>
                    <a:p>
                      <a:r>
                        <a:rPr lang="en-US" dirty="0" smtClean="0"/>
                        <a:t>Rapid mitosis</a:t>
                      </a:r>
                      <a:endParaRPr lang="en-US" dirty="0"/>
                    </a:p>
                  </a:txBody>
                  <a:tcPr/>
                </a:tc>
                <a:tc>
                  <a:txBody>
                    <a:bodyPr/>
                    <a:lstStyle/>
                    <a:p>
                      <a:r>
                        <a:rPr lang="en-US" dirty="0" smtClean="0"/>
                        <a:t>Declining mitosis</a:t>
                      </a:r>
                      <a:endParaRPr lang="en-US" dirty="0"/>
                    </a:p>
                  </a:txBody>
                  <a:tcPr/>
                </a:tc>
                <a:tc>
                  <a:txBody>
                    <a:bodyPr/>
                    <a:lstStyle/>
                    <a:p>
                      <a:r>
                        <a:rPr lang="en-US" dirty="0" smtClean="0"/>
                        <a:t>Rapid hypertrophy</a:t>
                      </a:r>
                      <a:endParaRPr lang="en-US" dirty="0"/>
                    </a:p>
                  </a:txBody>
                  <a:tcPr/>
                </a:tc>
              </a:tr>
              <a:tr h="370840">
                <a:tc>
                  <a:txBody>
                    <a:bodyPr/>
                    <a:lstStyle/>
                    <a:p>
                      <a:r>
                        <a:rPr lang="en-US" dirty="0" smtClean="0"/>
                        <a:t>Increasing DNA content</a:t>
                      </a:r>
                      <a:endParaRPr lang="en-US" dirty="0"/>
                    </a:p>
                  </a:txBody>
                  <a:tcPr/>
                </a:tc>
                <a:tc>
                  <a:txBody>
                    <a:bodyPr/>
                    <a:lstStyle/>
                    <a:p>
                      <a:r>
                        <a:rPr lang="en-US" dirty="0" smtClean="0"/>
                        <a:t>Increasing cell size</a:t>
                      </a:r>
                      <a:endParaRPr lang="en-US" dirty="0"/>
                    </a:p>
                  </a:txBody>
                  <a:tcPr/>
                </a:tc>
                <a:tc>
                  <a:txBody>
                    <a:bodyPr/>
                    <a:lstStyle/>
                    <a:p>
                      <a:r>
                        <a:rPr lang="en-US" dirty="0" smtClean="0"/>
                        <a:t>Rapid increasing cell size</a:t>
                      </a:r>
                      <a:endParaRPr lang="en-US" dirty="0"/>
                    </a:p>
                  </a:txBody>
                  <a:tcPr/>
                </a:tc>
              </a:tr>
              <a:tr h="370840">
                <a:tc>
                  <a:txBody>
                    <a:bodyPr/>
                    <a:lstStyle/>
                    <a:p>
                      <a:r>
                        <a:rPr lang="en-US" dirty="0" smtClean="0"/>
                        <a:t>symmetric</a:t>
                      </a:r>
                      <a:endParaRPr lang="en-US" dirty="0"/>
                    </a:p>
                  </a:txBody>
                  <a:tcPr/>
                </a:tc>
                <a:tc>
                  <a:txBody>
                    <a:bodyPr/>
                    <a:lstStyle/>
                    <a:p>
                      <a:r>
                        <a:rPr lang="en-US" dirty="0" smtClean="0"/>
                        <a:t>Mixed-</a:t>
                      </a:r>
                      <a:r>
                        <a:rPr lang="en-US" baseline="0" dirty="0" smtClean="0"/>
                        <a:t> asymmetric</a:t>
                      </a:r>
                      <a:endParaRPr lang="en-US" dirty="0"/>
                    </a:p>
                  </a:txBody>
                  <a:tcPr/>
                </a:tc>
                <a:tc>
                  <a:txBody>
                    <a:bodyPr/>
                    <a:lstStyle/>
                    <a:p>
                      <a:r>
                        <a:rPr lang="en-US" dirty="0" smtClean="0"/>
                        <a:t>asymmetric</a:t>
                      </a:r>
                      <a:endParaRPr lang="en-US" dirty="0"/>
                    </a:p>
                  </a:txBody>
                  <a:tcPr/>
                </a:tc>
              </a:tr>
            </a:tbl>
          </a:graphicData>
        </a:graphic>
      </p:graphicFrame>
      <p:pic>
        <p:nvPicPr>
          <p:cNvPr id="8" name="Picture 7" descr="shutterstock_422396800.jpg"/>
          <p:cNvPicPr>
            <a:picLocks noChangeAspect="1"/>
          </p:cNvPicPr>
          <p:nvPr/>
        </p:nvPicPr>
        <p:blipFill rotWithShape="1">
          <a:blip r:embed="rId3">
            <a:extLst>
              <a:ext uri="{28A0092B-C50C-407E-A947-70E740481C1C}">
                <a14:useLocalDpi xmlns:a14="http://schemas.microsoft.com/office/drawing/2010/main" val="0"/>
              </a:ext>
            </a:extLst>
          </a:blip>
          <a:srcRect t="22847" b="8352"/>
          <a:stretch/>
        </p:blipFill>
        <p:spPr>
          <a:xfrm>
            <a:off x="1981200" y="4724400"/>
            <a:ext cx="5867400" cy="1404418"/>
          </a:xfrm>
          <a:prstGeom prst="rect">
            <a:avLst/>
          </a:prstGeom>
        </p:spPr>
      </p:pic>
    </p:spTree>
    <p:extLst>
      <p:ext uri="{BB962C8B-B14F-4D97-AF65-F5344CB8AC3E}">
        <p14:creationId xmlns:p14="http://schemas.microsoft.com/office/powerpoint/2010/main" val="315443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a:t>
            </a:r>
            <a:endParaRPr lang="en-US" dirty="0"/>
          </a:p>
        </p:txBody>
      </p:sp>
      <p:sp>
        <p:nvSpPr>
          <p:cNvPr id="5" name="Content Placeholder 4"/>
          <p:cNvSpPr>
            <a:spLocks noGrp="1"/>
          </p:cNvSpPr>
          <p:nvPr>
            <p:ph idx="1"/>
          </p:nvPr>
        </p:nvSpPr>
        <p:spPr/>
        <p:txBody>
          <a:bodyPr/>
          <a:lstStyle/>
          <a:p>
            <a:endParaRPr lang="en-US" dirty="0" smtClean="0"/>
          </a:p>
          <a:p>
            <a:endParaRPr lang="en-US" dirty="0"/>
          </a:p>
        </p:txBody>
      </p:sp>
      <p:graphicFrame>
        <p:nvGraphicFramePr>
          <p:cNvPr id="6" name="Content Placeholder 2"/>
          <p:cNvGraphicFramePr>
            <a:graphicFrameLocks/>
          </p:cNvGraphicFramePr>
          <p:nvPr>
            <p:extLst>
              <p:ext uri="{D42A27DB-BD31-4B8C-83A1-F6EECF244321}">
                <p14:modId xmlns:p14="http://schemas.microsoft.com/office/powerpoint/2010/main" val="4100743010"/>
              </p:ext>
            </p:extLst>
          </p:nvPr>
        </p:nvGraphicFramePr>
        <p:xfrm>
          <a:off x="990600" y="1752600"/>
          <a:ext cx="7010400" cy="3413760"/>
        </p:xfrm>
        <a:graphic>
          <a:graphicData uri="http://schemas.openxmlformats.org/drawingml/2006/table">
            <a:tbl>
              <a:tblPr firstRow="1" bandRow="1">
                <a:tableStyleId>{5C22544A-7EE6-4342-B048-85BDC9FD1C3A}</a:tableStyleId>
              </a:tblPr>
              <a:tblGrid>
                <a:gridCol w="3048000"/>
                <a:gridCol w="3962400"/>
              </a:tblGrid>
              <a:tr h="370840">
                <a:tc>
                  <a:txBody>
                    <a:bodyPr/>
                    <a:lstStyle/>
                    <a:p>
                      <a:r>
                        <a:rPr lang="en-US" dirty="0" smtClean="0"/>
                        <a:t>Biometrics</a:t>
                      </a:r>
                      <a:endParaRPr lang="en-US" dirty="0"/>
                    </a:p>
                  </a:txBody>
                  <a:tcPr/>
                </a:tc>
                <a:tc>
                  <a:txBody>
                    <a:bodyPr/>
                    <a:lstStyle/>
                    <a:p>
                      <a:endParaRPr lang="en-US"/>
                    </a:p>
                  </a:txBody>
                  <a:tcPr/>
                </a:tc>
              </a:tr>
              <a:tr h="370840">
                <a:tc>
                  <a:txBody>
                    <a:bodyPr/>
                    <a:lstStyle/>
                    <a:p>
                      <a:r>
                        <a:rPr lang="en-US" dirty="0" smtClean="0"/>
                        <a:t>Crown-rump length</a:t>
                      </a:r>
                      <a:endParaRPr lang="en-US" dirty="0"/>
                    </a:p>
                  </a:txBody>
                  <a:tcPr/>
                </a:tc>
                <a:tc>
                  <a:txBody>
                    <a:bodyPr/>
                    <a:lstStyle/>
                    <a:p>
                      <a:r>
                        <a:rPr lang="en-US" dirty="0" smtClean="0"/>
                        <a:t>Best parameter for early dating</a:t>
                      </a:r>
                      <a:endParaRPr lang="en-US" dirty="0"/>
                    </a:p>
                  </a:txBody>
                  <a:tcPr/>
                </a:tc>
              </a:tr>
              <a:tr h="370840">
                <a:tc>
                  <a:txBody>
                    <a:bodyPr/>
                    <a:lstStyle/>
                    <a:p>
                      <a:r>
                        <a:rPr lang="en-US" dirty="0" err="1" smtClean="0"/>
                        <a:t>Biparietal</a:t>
                      </a:r>
                      <a:r>
                        <a:rPr lang="en-US" dirty="0" smtClean="0"/>
                        <a:t> diameter</a:t>
                      </a:r>
                      <a:endParaRPr lang="en-US" dirty="0"/>
                    </a:p>
                  </a:txBody>
                  <a:tcPr/>
                </a:tc>
                <a:tc>
                  <a:txBody>
                    <a:bodyPr/>
                    <a:lstStyle/>
                    <a:p>
                      <a:r>
                        <a:rPr lang="en-US" dirty="0" smtClean="0"/>
                        <a:t>Obtained after parietal bone</a:t>
                      </a:r>
                      <a:r>
                        <a:rPr lang="en-US" baseline="0" dirty="0" smtClean="0"/>
                        <a:t> calcification (12 weeks AOG)</a:t>
                      </a:r>
                    </a:p>
                    <a:p>
                      <a:r>
                        <a:rPr lang="en-US" baseline="0" dirty="0" smtClean="0"/>
                        <a:t>Gives closest correlation with gestational age in 2</a:t>
                      </a:r>
                      <a:r>
                        <a:rPr lang="en-US" baseline="30000" dirty="0" smtClean="0"/>
                        <a:t>nd</a:t>
                      </a:r>
                      <a:r>
                        <a:rPr lang="en-US" baseline="0" dirty="0" smtClean="0"/>
                        <a:t> trimester</a:t>
                      </a:r>
                      <a:endParaRPr lang="en-US" dirty="0"/>
                    </a:p>
                  </a:txBody>
                  <a:tcPr/>
                </a:tc>
              </a:tr>
              <a:tr h="370840">
                <a:tc>
                  <a:txBody>
                    <a:bodyPr/>
                    <a:lstStyle/>
                    <a:p>
                      <a:r>
                        <a:rPr lang="en-US" dirty="0" smtClean="0"/>
                        <a:t>Head circumference</a:t>
                      </a:r>
                      <a:endParaRPr lang="en-US" dirty="0"/>
                    </a:p>
                  </a:txBody>
                  <a:tcPr/>
                </a:tc>
                <a:tc>
                  <a:txBody>
                    <a:bodyPr/>
                    <a:lstStyle/>
                    <a:p>
                      <a:endParaRPr lang="en-US" dirty="0"/>
                    </a:p>
                  </a:txBody>
                  <a:tcPr/>
                </a:tc>
              </a:tr>
              <a:tr h="370840">
                <a:tc>
                  <a:txBody>
                    <a:bodyPr/>
                    <a:lstStyle/>
                    <a:p>
                      <a:r>
                        <a:rPr lang="en-US" dirty="0" smtClean="0"/>
                        <a:t>Femoral length</a:t>
                      </a:r>
                      <a:endParaRPr lang="en-US" dirty="0"/>
                    </a:p>
                  </a:txBody>
                  <a:tcPr/>
                </a:tc>
                <a:tc>
                  <a:txBody>
                    <a:bodyPr/>
                    <a:lstStyle/>
                    <a:p>
                      <a:endParaRPr lang="en-US" dirty="0"/>
                    </a:p>
                  </a:txBody>
                  <a:tcPr/>
                </a:tc>
              </a:tr>
              <a:tr h="370840">
                <a:tc>
                  <a:txBody>
                    <a:bodyPr/>
                    <a:lstStyle/>
                    <a:p>
                      <a:r>
                        <a:rPr lang="en-US" dirty="0" err="1" smtClean="0"/>
                        <a:t>Transcerebellar</a:t>
                      </a:r>
                      <a:r>
                        <a:rPr lang="en-US" dirty="0" smtClean="0"/>
                        <a:t> diameters</a:t>
                      </a:r>
                      <a:endParaRPr lang="en-US" dirty="0"/>
                    </a:p>
                  </a:txBody>
                  <a:tcPr/>
                </a:tc>
                <a:tc>
                  <a:txBody>
                    <a:bodyPr/>
                    <a:lstStyle/>
                    <a:p>
                      <a:endParaRPr lang="en-US" dirty="0"/>
                    </a:p>
                  </a:txBody>
                  <a:tcPr/>
                </a:tc>
              </a:tr>
              <a:tr h="370840">
                <a:tc>
                  <a:txBody>
                    <a:bodyPr/>
                    <a:lstStyle/>
                    <a:p>
                      <a:r>
                        <a:rPr lang="en-US" dirty="0" smtClean="0"/>
                        <a:t>Humeral and pedal lengths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9286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 Deviations</a:t>
            </a:r>
            <a:endParaRPr lang="en-US" dirty="0"/>
          </a:p>
        </p:txBody>
      </p:sp>
      <p:sp>
        <p:nvSpPr>
          <p:cNvPr id="5" name="Content Placeholder 4"/>
          <p:cNvSpPr>
            <a:spLocks noGrp="1"/>
          </p:cNvSpPr>
          <p:nvPr>
            <p:ph idx="1"/>
          </p:nvPr>
        </p:nvSpPr>
        <p:spPr>
          <a:xfrm>
            <a:off x="3810000" y="1905000"/>
            <a:ext cx="4495800" cy="4114800"/>
          </a:xfrm>
        </p:spPr>
        <p:txBody>
          <a:bodyPr/>
          <a:lstStyle/>
          <a:p>
            <a:r>
              <a:rPr lang="en-US" sz="2800" dirty="0" smtClean="0"/>
              <a:t>Abnormal fetal growth</a:t>
            </a:r>
          </a:p>
          <a:p>
            <a:pPr lvl="1"/>
            <a:r>
              <a:rPr lang="en-US" sz="2400" dirty="0" smtClean="0"/>
              <a:t>Small for gestational age (SGA) </a:t>
            </a:r>
            <a:r>
              <a:rPr lang="en-US" sz="2400" dirty="0" err="1" smtClean="0"/>
              <a:t>vs</a:t>
            </a:r>
            <a:r>
              <a:rPr lang="en-US" sz="2400" dirty="0" smtClean="0"/>
              <a:t> </a:t>
            </a:r>
            <a:r>
              <a:rPr lang="en-US" sz="2400" dirty="0" smtClean="0"/>
              <a:t>Intrauterine Growth Restriction</a:t>
            </a:r>
          </a:p>
          <a:p>
            <a:pPr lvl="1"/>
            <a:r>
              <a:rPr lang="en-US" sz="2400" dirty="0" smtClean="0"/>
              <a:t>Large for gestational Age </a:t>
            </a:r>
            <a:r>
              <a:rPr lang="en-US" sz="2400" dirty="0" err="1" smtClean="0"/>
              <a:t>vs</a:t>
            </a:r>
            <a:r>
              <a:rPr lang="en-US" sz="2400" dirty="0" smtClean="0"/>
              <a:t> </a:t>
            </a:r>
            <a:r>
              <a:rPr lang="en-US" sz="2400" dirty="0" err="1" smtClean="0"/>
              <a:t>Macrosomia</a:t>
            </a:r>
            <a:endParaRPr lang="en-US" sz="2000" dirty="0" smtClean="0"/>
          </a:p>
          <a:p>
            <a:endParaRPr lang="en-US" sz="2800" dirty="0"/>
          </a:p>
        </p:txBody>
      </p:sp>
      <p:pic>
        <p:nvPicPr>
          <p:cNvPr id="3" name="Picture 2" descr="macrosomia-and-iugr-with-case-study-for-undergraduare-10-638.jpg"/>
          <p:cNvPicPr>
            <a:picLocks noChangeAspect="1"/>
          </p:cNvPicPr>
          <p:nvPr/>
        </p:nvPicPr>
        <p:blipFill rotWithShape="1">
          <a:blip r:embed="rId3">
            <a:extLst>
              <a:ext uri="{28A0092B-C50C-407E-A947-70E740481C1C}">
                <a14:useLocalDpi xmlns:a14="http://schemas.microsoft.com/office/drawing/2010/main" val="0"/>
              </a:ext>
            </a:extLst>
          </a:blip>
          <a:srcRect l="50925" t="24575" r="2590" b="9243"/>
          <a:stretch/>
        </p:blipFill>
        <p:spPr>
          <a:xfrm>
            <a:off x="609600" y="1752600"/>
            <a:ext cx="2895600" cy="4026055"/>
          </a:xfrm>
          <a:prstGeom prst="rect">
            <a:avLst/>
          </a:prstGeom>
        </p:spPr>
      </p:pic>
    </p:spTree>
    <p:extLst>
      <p:ext uri="{BB962C8B-B14F-4D97-AF65-F5344CB8AC3E}">
        <p14:creationId xmlns:p14="http://schemas.microsoft.com/office/powerpoint/2010/main" val="307560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 Deviations</a:t>
            </a:r>
            <a:endParaRPr lang="en-US" dirty="0"/>
          </a:p>
        </p:txBody>
      </p:sp>
      <p:pic>
        <p:nvPicPr>
          <p:cNvPr id="2" name="Content Placeholder 1" descr="Screen Shot 2020-07-24 at 10.13.02 AM.png"/>
          <p:cNvPicPr>
            <a:picLocks noGrp="1" noChangeAspect="1"/>
          </p:cNvPicPr>
          <p:nvPr>
            <p:ph idx="1"/>
          </p:nvPr>
        </p:nvPicPr>
        <p:blipFill>
          <a:blip r:embed="rId3">
            <a:extLst>
              <a:ext uri="{28A0092B-C50C-407E-A947-70E740481C1C}">
                <a14:useLocalDpi xmlns:a14="http://schemas.microsoft.com/office/drawing/2010/main" val="0"/>
              </a:ext>
            </a:extLst>
          </a:blip>
          <a:srcRect l="14107" r="14107"/>
          <a:stretch>
            <a:fillRect/>
          </a:stretch>
        </p:blipFill>
        <p:spPr>
          <a:xfrm>
            <a:off x="685800" y="1447800"/>
            <a:ext cx="7799522" cy="4648200"/>
          </a:xfrm>
        </p:spPr>
      </p:pic>
      <p:sp>
        <p:nvSpPr>
          <p:cNvPr id="6" name="TextBox 5"/>
          <p:cNvSpPr txBox="1"/>
          <p:nvPr/>
        </p:nvSpPr>
        <p:spPr>
          <a:xfrm>
            <a:off x="2286000" y="6248400"/>
            <a:ext cx="6096000" cy="307777"/>
          </a:xfrm>
          <a:prstGeom prst="rect">
            <a:avLst/>
          </a:prstGeom>
          <a:noFill/>
        </p:spPr>
        <p:txBody>
          <a:bodyPr wrap="square" rtlCol="0">
            <a:spAutoFit/>
          </a:bodyPr>
          <a:lstStyle/>
          <a:p>
            <a:pPr algn="r"/>
            <a:r>
              <a:rPr lang="en-US" sz="1400" i="1" dirty="0" smtClean="0"/>
              <a:t>Sharma et al. Postnatal Complications of IUGR. J Neonatal </a:t>
            </a:r>
            <a:r>
              <a:rPr lang="en-US" sz="1400" i="1" dirty="0" err="1" smtClean="0"/>
              <a:t>Biol</a:t>
            </a:r>
            <a:r>
              <a:rPr lang="en-US" sz="1400" i="1" dirty="0" smtClean="0"/>
              <a:t> 5:232.</a:t>
            </a:r>
            <a:endParaRPr lang="en-US" sz="1400" i="1" dirty="0"/>
          </a:p>
        </p:txBody>
      </p:sp>
    </p:spTree>
    <p:extLst>
      <p:ext uri="{BB962C8B-B14F-4D97-AF65-F5344CB8AC3E}">
        <p14:creationId xmlns:p14="http://schemas.microsoft.com/office/powerpoint/2010/main" val="333717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85800"/>
            <a:ext cx="7543800" cy="1143000"/>
          </a:xfrm>
        </p:spPr>
        <p:txBody>
          <a:bodyPr/>
          <a:lstStyle/>
          <a:p>
            <a:r>
              <a:rPr lang="en-US" dirty="0" smtClean="0"/>
              <a:t>Fetal Growth Deviations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59931949"/>
              </p:ext>
            </p:extLst>
          </p:nvPr>
        </p:nvGraphicFramePr>
        <p:xfrm>
          <a:off x="1143000" y="2971800"/>
          <a:ext cx="6705600" cy="2936239"/>
        </p:xfrm>
        <a:graphic>
          <a:graphicData uri="http://schemas.openxmlformats.org/drawingml/2006/table">
            <a:tbl>
              <a:tblPr firstRow="1" bandRow="1">
                <a:tableStyleId>{5C22544A-7EE6-4342-B048-85BDC9FD1C3A}</a:tableStyleId>
              </a:tblPr>
              <a:tblGrid>
                <a:gridCol w="3352800"/>
                <a:gridCol w="3352800"/>
              </a:tblGrid>
              <a:tr h="370840">
                <a:tc>
                  <a:txBody>
                    <a:bodyPr/>
                    <a:lstStyle/>
                    <a:p>
                      <a:r>
                        <a:rPr lang="en-US" dirty="0" smtClean="0"/>
                        <a:t>Findings</a:t>
                      </a:r>
                      <a:r>
                        <a:rPr lang="en-US" baseline="0" dirty="0" smtClean="0"/>
                        <a:t> on Doppler Studies</a:t>
                      </a:r>
                      <a:endParaRPr lang="en-US" dirty="0"/>
                    </a:p>
                  </a:txBody>
                  <a:tcPr/>
                </a:tc>
                <a:tc>
                  <a:txBody>
                    <a:bodyPr/>
                    <a:lstStyle/>
                    <a:p>
                      <a:r>
                        <a:rPr lang="en-US" dirty="0" smtClean="0"/>
                        <a:t>Associated Problems</a:t>
                      </a:r>
                      <a:endParaRPr lang="en-US" dirty="0"/>
                    </a:p>
                  </a:txBody>
                  <a:tcPr/>
                </a:tc>
              </a:tr>
              <a:tr h="370840">
                <a:tc>
                  <a:txBody>
                    <a:bodyPr/>
                    <a:lstStyle/>
                    <a:p>
                      <a:r>
                        <a:rPr lang="en-US" dirty="0" smtClean="0"/>
                        <a:t>High umbilical artery resistance </a:t>
                      </a:r>
                      <a:endParaRPr lang="en-US" dirty="0"/>
                    </a:p>
                  </a:txBody>
                  <a:tcPr/>
                </a:tc>
                <a:tc>
                  <a:txBody>
                    <a:bodyPr/>
                    <a:lstStyle/>
                    <a:p>
                      <a:r>
                        <a:rPr lang="en-US" dirty="0" err="1" smtClean="0"/>
                        <a:t>uteroplacental</a:t>
                      </a:r>
                      <a:r>
                        <a:rPr lang="en-US" dirty="0" smtClean="0"/>
                        <a:t> constraints on fetal growth</a:t>
                      </a:r>
                      <a:endParaRPr lang="en-US" dirty="0"/>
                    </a:p>
                  </a:txBody>
                  <a:tcPr/>
                </a:tc>
              </a:tr>
              <a:tr h="370840">
                <a:tc>
                  <a:txBody>
                    <a:bodyPr/>
                    <a:lstStyle/>
                    <a:p>
                      <a:r>
                        <a:rPr lang="en-US" dirty="0" smtClean="0"/>
                        <a:t>Persistent absence or reversal of end-diastolic flow </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severe growth restriction, perinatal morbidity and mortality</a:t>
                      </a:r>
                    </a:p>
                  </a:txBody>
                  <a:tcPr/>
                </a:tc>
              </a:tr>
              <a:tr h="370840">
                <a:tc>
                  <a:txBody>
                    <a:bodyPr/>
                    <a:lstStyle/>
                    <a:p>
                      <a:r>
                        <a:rPr lang="en-US" dirty="0" smtClean="0"/>
                        <a:t>Middle cerebral artery resistance (manifests</a:t>
                      </a:r>
                      <a:r>
                        <a:rPr lang="en-US" baseline="0" dirty="0" smtClean="0"/>
                        <a:t> later)</a:t>
                      </a:r>
                      <a:endParaRPr lang="en-US" dirty="0"/>
                    </a:p>
                  </a:txBody>
                  <a:tcPr/>
                </a:tc>
                <a:tc>
                  <a:txBody>
                    <a:bodyPr/>
                    <a:lstStyle/>
                    <a:p>
                      <a:r>
                        <a:rPr lang="en-US" dirty="0" smtClean="0"/>
                        <a:t>Compromised perfusion</a:t>
                      </a:r>
                      <a:endParaRPr lang="en-US" dirty="0"/>
                    </a:p>
                  </a:txBody>
                  <a:tcPr/>
                </a:tc>
              </a:tr>
              <a:tr h="370840">
                <a:tc>
                  <a:txBody>
                    <a:bodyPr/>
                    <a:lstStyle/>
                    <a:p>
                      <a:r>
                        <a:rPr lang="en-US" dirty="0" smtClean="0"/>
                        <a:t>Paradoxical </a:t>
                      </a:r>
                      <a:r>
                        <a:rPr lang="en-US" dirty="0" err="1" smtClean="0"/>
                        <a:t>ductus</a:t>
                      </a:r>
                      <a:r>
                        <a:rPr lang="en-US" baseline="0" dirty="0" smtClean="0"/>
                        <a:t> </a:t>
                      </a:r>
                      <a:r>
                        <a:rPr lang="en-US" baseline="0" dirty="0" err="1" smtClean="0"/>
                        <a:t>venosus</a:t>
                      </a:r>
                      <a:endParaRPr lang="en-US" dirty="0"/>
                    </a:p>
                  </a:txBody>
                  <a:tcPr/>
                </a:tc>
                <a:tc>
                  <a:txBody>
                    <a:bodyPr/>
                    <a:lstStyle/>
                    <a:p>
                      <a:r>
                        <a:rPr lang="en-US" dirty="0" smtClean="0"/>
                        <a:t>Indicator</a:t>
                      </a:r>
                      <a:r>
                        <a:rPr lang="en-US" baseline="0" dirty="0" smtClean="0"/>
                        <a:t> for morbidity</a:t>
                      </a:r>
                      <a:endParaRPr lang="en-US" dirty="0"/>
                    </a:p>
                  </a:txBody>
                  <a:tcPr/>
                </a:tc>
              </a:tr>
            </a:tbl>
          </a:graphicData>
        </a:graphic>
      </p:graphicFrame>
      <p:sp>
        <p:nvSpPr>
          <p:cNvPr id="6" name="Content Placeholder 4"/>
          <p:cNvSpPr>
            <a:spLocks noGrp="1"/>
          </p:cNvSpPr>
          <p:nvPr>
            <p:ph idx="1"/>
          </p:nvPr>
        </p:nvSpPr>
        <p:spPr>
          <a:xfrm>
            <a:off x="685800" y="1752600"/>
            <a:ext cx="7543800" cy="4495800"/>
          </a:xfrm>
        </p:spPr>
        <p:txBody>
          <a:bodyPr/>
          <a:lstStyle/>
          <a:p>
            <a:r>
              <a:rPr lang="en-US" sz="2800" dirty="0" smtClean="0"/>
              <a:t>No universally accepted criteria for diagnosis of abnormal fetal growth</a:t>
            </a:r>
            <a:endParaRPr lang="en-US" sz="2800" dirty="0"/>
          </a:p>
        </p:txBody>
      </p:sp>
    </p:spTree>
    <p:extLst>
      <p:ext uri="{BB962C8B-B14F-4D97-AF65-F5344CB8AC3E}">
        <p14:creationId xmlns:p14="http://schemas.microsoft.com/office/powerpoint/2010/main" val="374545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Growth Deviations</a:t>
            </a:r>
            <a:endParaRPr lang="en-US" dirty="0"/>
          </a:p>
        </p:txBody>
      </p:sp>
      <p:sp>
        <p:nvSpPr>
          <p:cNvPr id="5" name="Content Placeholder 4"/>
          <p:cNvSpPr>
            <a:spLocks noGrp="1"/>
          </p:cNvSpPr>
          <p:nvPr>
            <p:ph idx="1"/>
          </p:nvPr>
        </p:nvSpPr>
        <p:spPr/>
        <p:txBody>
          <a:bodyPr/>
          <a:lstStyle/>
          <a:p>
            <a:r>
              <a:rPr lang="en-US" sz="2800" dirty="0" smtClean="0"/>
              <a:t>Abdominal circumference</a:t>
            </a:r>
          </a:p>
          <a:p>
            <a:pPr lvl="1"/>
            <a:r>
              <a:rPr lang="en-US" sz="2400" dirty="0" smtClean="0"/>
              <a:t>Before clinical onset of growth delay, there is a decrease in umbilical venous volume flow </a:t>
            </a:r>
            <a:r>
              <a:rPr lang="en-US" sz="2400" dirty="0" smtClean="0">
                <a:sym typeface="Wingdings"/>
              </a:rPr>
              <a:t> reduction in fetal cardiac output  </a:t>
            </a:r>
            <a:r>
              <a:rPr lang="en-US" sz="2400" dirty="0" err="1" smtClean="0">
                <a:sym typeface="Wingdings"/>
              </a:rPr>
              <a:t>downregulation</a:t>
            </a:r>
            <a:r>
              <a:rPr lang="en-US" sz="2400" dirty="0" smtClean="0">
                <a:sym typeface="Wingdings"/>
              </a:rPr>
              <a:t> of the glucose-insulin-</a:t>
            </a:r>
            <a:r>
              <a:rPr lang="en-US" sz="2400" dirty="0" err="1" smtClean="0">
                <a:sym typeface="Wingdings"/>
              </a:rPr>
              <a:t>IgF</a:t>
            </a:r>
            <a:r>
              <a:rPr lang="en-US" sz="2400" dirty="0" smtClean="0">
                <a:sym typeface="Wingdings"/>
              </a:rPr>
              <a:t> growth axis  decreased glycogen storage  liver size reduced</a:t>
            </a:r>
            <a:endParaRPr lang="en-US" sz="2400" dirty="0" smtClean="0"/>
          </a:p>
          <a:p>
            <a:endParaRPr lang="en-US" sz="2800" dirty="0"/>
          </a:p>
        </p:txBody>
      </p:sp>
    </p:spTree>
    <p:extLst>
      <p:ext uri="{BB962C8B-B14F-4D97-AF65-F5344CB8AC3E}">
        <p14:creationId xmlns:p14="http://schemas.microsoft.com/office/powerpoint/2010/main" val="1161591890"/>
      </p:ext>
    </p:extLst>
  </p:cSld>
  <p:clrMapOvr>
    <a:masterClrMapping/>
  </p:clrMapOvr>
</p:sld>
</file>

<file path=ppt/theme/theme1.xml><?xml version="1.0" encoding="utf-8"?>
<a:theme xmlns:a="http://schemas.openxmlformats.org/drawingml/2006/main" name="TM01072121">
  <a:themeElements>
    <a:clrScheme name="Office Theme 11">
      <a:dk1>
        <a:srgbClr val="005A58"/>
      </a:dk1>
      <a:lt1>
        <a:srgbClr val="FFFFFF"/>
      </a:lt1>
      <a:dk2>
        <a:srgbClr val="33CCCC"/>
      </a:dk2>
      <a:lt2>
        <a:srgbClr val="FFFF99"/>
      </a:lt2>
      <a:accent1>
        <a:srgbClr val="006462"/>
      </a:accent1>
      <a:accent2>
        <a:srgbClr val="6D6FC7"/>
      </a:accent2>
      <a:accent3>
        <a:srgbClr val="ADE2E2"/>
      </a:accent3>
      <a:accent4>
        <a:srgbClr val="DADADA"/>
      </a:accent4>
      <a:accent5>
        <a:srgbClr val="AAB8B7"/>
      </a:accent5>
      <a:accent6>
        <a:srgbClr val="6264B4"/>
      </a:accent6>
      <a:hlink>
        <a:srgbClr val="00FFFF"/>
      </a:hlink>
      <a:folHlink>
        <a:srgbClr val="00FF00"/>
      </a:folHlink>
    </a:clrScheme>
    <a:fontScheme name="Office Theme">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DCEBE6"/>
        </a:dk1>
        <a:lt1>
          <a:srgbClr val="FFFFFF"/>
        </a:lt1>
        <a:dk2>
          <a:srgbClr val="000000"/>
        </a:dk2>
        <a:lt2>
          <a:srgbClr val="333333"/>
        </a:lt2>
        <a:accent1>
          <a:srgbClr val="3374A1"/>
        </a:accent1>
        <a:accent2>
          <a:srgbClr val="3B2E8A"/>
        </a:accent2>
        <a:accent3>
          <a:srgbClr val="FFFFFF"/>
        </a:accent3>
        <a:accent4>
          <a:srgbClr val="BCC9C4"/>
        </a:accent4>
        <a:accent5>
          <a:srgbClr val="ADBCCD"/>
        </a:accent5>
        <a:accent6>
          <a:srgbClr val="35297D"/>
        </a:accent6>
        <a:hlink>
          <a:srgbClr val="00FFFF"/>
        </a:hlink>
        <a:folHlink>
          <a:srgbClr val="FFCC00"/>
        </a:folHlink>
      </a:clrScheme>
      <a:clrMap bg1="lt1" tx1="dk1" bg2="lt2" tx2="dk2" accent1="accent1" accent2="accent2" accent3="accent3" accent4="accent4" accent5="accent5" accent6="accent6" hlink="hlink" folHlink="folHlink"/>
    </a:extraClrScheme>
    <a:extraClrScheme>
      <a:clrScheme name="Office Theme 7">
        <a:dk1>
          <a:srgbClr val="3E3E5C"/>
        </a:dk1>
        <a:lt1>
          <a:srgbClr val="FFFFFF"/>
        </a:lt1>
        <a:dk2>
          <a:srgbClr val="B9B9D7"/>
        </a:dk2>
        <a:lt2>
          <a:srgbClr val="FFFFFF"/>
        </a:lt2>
        <a:accent1>
          <a:srgbClr val="60597B"/>
        </a:accent1>
        <a:accent2>
          <a:srgbClr val="6666FF"/>
        </a:accent2>
        <a:accent3>
          <a:srgbClr val="D9D9E8"/>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8">
        <a:dk1>
          <a:srgbClr val="CCCC99"/>
        </a:dk1>
        <a:lt1>
          <a:srgbClr val="FFFFCC"/>
        </a:lt1>
        <a:dk2>
          <a:srgbClr val="DFD293"/>
        </a:dk2>
        <a:lt2>
          <a:srgbClr val="5C1F00"/>
        </a:lt2>
        <a:accent1>
          <a:srgbClr val="78783C"/>
        </a:accent1>
        <a:accent2>
          <a:srgbClr val="FFFFCC"/>
        </a:accent2>
        <a:accent3>
          <a:srgbClr val="FFFFE2"/>
        </a:accent3>
        <a:accent4>
          <a:srgbClr val="AEAE82"/>
        </a:accent4>
        <a:accent5>
          <a:srgbClr val="BEBEAF"/>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Office Theme 9">
        <a:dk1>
          <a:srgbClr val="2D2015"/>
        </a:dk1>
        <a:lt1>
          <a:srgbClr val="D2D2D2"/>
        </a:lt1>
        <a:dk2>
          <a:srgbClr val="CCCCA5"/>
        </a:dk2>
        <a:lt2>
          <a:srgbClr val="DFC08D"/>
        </a:lt2>
        <a:accent1>
          <a:srgbClr val="666666"/>
        </a:accent1>
        <a:accent2>
          <a:srgbClr val="0066FF"/>
        </a:accent2>
        <a:accent3>
          <a:srgbClr val="E2E2CF"/>
        </a:accent3>
        <a:accent4>
          <a:srgbClr val="B3B3B3"/>
        </a:accent4>
        <a:accent5>
          <a:srgbClr val="B8B8B8"/>
        </a:accent5>
        <a:accent6>
          <a:srgbClr val="005CE7"/>
        </a:accent6>
        <a:hlink>
          <a:srgbClr val="66CCFF"/>
        </a:hlink>
        <a:folHlink>
          <a:srgbClr val="FAF0C8"/>
        </a:folHlink>
      </a:clrScheme>
      <a:clrMap bg1="dk2" tx1="lt1" bg2="dk1" tx2="lt2" accent1="accent1" accent2="accent2" accent3="accent3" accent4="accent4" accent5="accent5" accent6="accent6" hlink="hlink" folHlink="folHlink"/>
    </a:extraClrScheme>
    <a:extraClrScheme>
      <a:clrScheme name="Office Theme 10">
        <a:dk1>
          <a:srgbClr val="2D2015"/>
        </a:dk1>
        <a:lt1>
          <a:srgbClr val="D2D2D2"/>
        </a:lt1>
        <a:dk2>
          <a:srgbClr val="73CDFF"/>
        </a:dk2>
        <a:lt2>
          <a:srgbClr val="DFC08D"/>
        </a:lt2>
        <a:accent1>
          <a:srgbClr val="666666"/>
        </a:accent1>
        <a:accent2>
          <a:srgbClr val="0066FF"/>
        </a:accent2>
        <a:accent3>
          <a:srgbClr val="BCE3FF"/>
        </a:accent3>
        <a:accent4>
          <a:srgbClr val="B3B3B3"/>
        </a:accent4>
        <a:accent5>
          <a:srgbClr val="B8B8B8"/>
        </a:accent5>
        <a:accent6>
          <a:srgbClr val="005CE7"/>
        </a:accent6>
        <a:hlink>
          <a:srgbClr val="66CCFF"/>
        </a:hlink>
        <a:folHlink>
          <a:srgbClr val="FAF0C8"/>
        </a:folHlink>
      </a:clrScheme>
      <a:clrMap bg1="dk2" tx1="lt1" bg2="dk1" tx2="lt2" accent1="accent1" accent2="accent2" accent3="accent3" accent4="accent4" accent5="accent5" accent6="accent6" hlink="hlink" folHlink="folHlink"/>
    </a:extraClrScheme>
    <a:extraClrScheme>
      <a:clrScheme name="Office Theme 11">
        <a:dk1>
          <a:srgbClr val="005A58"/>
        </a:dk1>
        <a:lt1>
          <a:srgbClr val="FFFFFF"/>
        </a:lt1>
        <a:dk2>
          <a:srgbClr val="33CCCC"/>
        </a:dk2>
        <a:lt2>
          <a:srgbClr val="FFFF99"/>
        </a:lt2>
        <a:accent1>
          <a:srgbClr val="006462"/>
        </a:accent1>
        <a:accent2>
          <a:srgbClr val="6D6FC7"/>
        </a:accent2>
        <a:accent3>
          <a:srgbClr val="ADE2E2"/>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12">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TM01072121</Template>
  <TotalTime>4305</TotalTime>
  <Words>1641</Words>
  <Application>Microsoft Macintosh PowerPoint</Application>
  <PresentationFormat>On-screen Show (4:3)</PresentationFormat>
  <Paragraphs>289</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TM01072121</vt:lpstr>
      <vt:lpstr>Growth Deviations in the Fetus and Newborn</vt:lpstr>
      <vt:lpstr>Objectives</vt:lpstr>
      <vt:lpstr>Fetal Growth</vt:lpstr>
      <vt:lpstr>Fetal Growth</vt:lpstr>
      <vt:lpstr>Fetal Growth</vt:lpstr>
      <vt:lpstr>Fetal Growth Deviations</vt:lpstr>
      <vt:lpstr>Fetal Growth Deviations</vt:lpstr>
      <vt:lpstr>Fetal Growth Deviations</vt:lpstr>
      <vt:lpstr>Fetal Growth Deviations</vt:lpstr>
      <vt:lpstr>Fetal Growth Deviations</vt:lpstr>
      <vt:lpstr>Fetal Growth Restriction</vt:lpstr>
      <vt:lpstr>Intrauterine Growth Restriction</vt:lpstr>
      <vt:lpstr>Intrauterine Growth Restriction</vt:lpstr>
      <vt:lpstr>Intrauterine Growth Restriction</vt:lpstr>
      <vt:lpstr>Intrauterine Growth Restriction</vt:lpstr>
      <vt:lpstr>Intrauterine Growth Restriction</vt:lpstr>
      <vt:lpstr>Intrauterine Growth Restriction</vt:lpstr>
      <vt:lpstr>Intrauterine Growth Restriction</vt:lpstr>
      <vt:lpstr>Intrauterine Growth Restriction</vt:lpstr>
      <vt:lpstr>Intrauterine Growth Restriction</vt:lpstr>
      <vt:lpstr>Intrauterine Growth Restriction</vt:lpstr>
      <vt:lpstr>Macrosomia </vt:lpstr>
      <vt:lpstr>Macrosomia </vt:lpstr>
      <vt:lpstr>Macrosomia: Outcomes</vt:lpstr>
      <vt:lpstr>Weight-for-gestational-age Standards</vt:lpstr>
      <vt:lpstr>PowerPoint Presentation</vt:lpstr>
      <vt:lpstr>Appropriate for Gestational Age (AGA)</vt:lpstr>
      <vt:lpstr>Small for Gestational Age (SGA)</vt:lpstr>
      <vt:lpstr>IUGR vs SGA</vt:lpstr>
      <vt:lpstr>Large for Gestational Age (LGA)</vt:lpstr>
      <vt:lpstr>Macrosomia vs LGA </vt:lpstr>
      <vt:lpstr>Classification of Size based on Birthweight</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Deviations in the Fetus and Newborn</dc:title>
  <dc:subject/>
  <dc:creator/>
  <cp:keywords/>
  <dc:description/>
  <cp:lastModifiedBy>Anna</cp:lastModifiedBy>
  <cp:revision>28</cp:revision>
  <cp:lastPrinted>1601-01-01T00:00:00Z</cp:lastPrinted>
  <dcterms:created xsi:type="dcterms:W3CDTF">1601-01-01T00:00:00Z</dcterms:created>
  <dcterms:modified xsi:type="dcterms:W3CDTF">2020-07-24T13:54:36Z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TC010721211033</vt:lpwstr>
  </property>
</Properties>
</file>