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8"/>
  </p:notesMasterIdLst>
  <p:sldIdLst>
    <p:sldId id="350" r:id="rId2"/>
    <p:sldId id="257" r:id="rId3"/>
    <p:sldId id="260" r:id="rId4"/>
    <p:sldId id="322" r:id="rId5"/>
    <p:sldId id="325" r:id="rId6"/>
    <p:sldId id="353" r:id="rId7"/>
    <p:sldId id="326" r:id="rId8"/>
    <p:sldId id="329" r:id="rId9"/>
    <p:sldId id="327" r:id="rId10"/>
    <p:sldId id="328" r:id="rId11"/>
    <p:sldId id="330" r:id="rId12"/>
    <p:sldId id="349" r:id="rId13"/>
    <p:sldId id="274" r:id="rId14"/>
    <p:sldId id="275" r:id="rId15"/>
    <p:sldId id="310" r:id="rId16"/>
    <p:sldId id="333" r:id="rId17"/>
    <p:sldId id="286" r:id="rId18"/>
    <p:sldId id="344" r:id="rId19"/>
    <p:sldId id="345" r:id="rId20"/>
    <p:sldId id="291" r:id="rId21"/>
    <p:sldId id="292" r:id="rId22"/>
    <p:sldId id="295" r:id="rId23"/>
    <p:sldId id="335" r:id="rId24"/>
    <p:sldId id="336" r:id="rId25"/>
    <p:sldId id="337" r:id="rId26"/>
    <p:sldId id="30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801" autoAdjust="0"/>
    <p:restoredTop sz="77941" autoAdjust="0"/>
  </p:normalViewPr>
  <p:slideViewPr>
    <p:cSldViewPr>
      <p:cViewPr varScale="1">
        <p:scale>
          <a:sx n="41" d="100"/>
          <a:sy n="41" d="100"/>
        </p:scale>
        <p:origin x="1646" y="41"/>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FA4C7B-9098-44AA-A102-9562BF4BC91D}"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PH"/>
        </a:p>
      </dgm:t>
    </dgm:pt>
    <dgm:pt modelId="{7388B728-4319-43D3-8603-36D0914FCC4A}">
      <dgm:prSet phldrT="[Text]" custT="1"/>
      <dgm:spPr/>
      <dgm:t>
        <a:bodyPr/>
        <a:lstStyle/>
        <a:p>
          <a:r>
            <a:rPr lang="en-PH" sz="2800" dirty="0" err="1">
              <a:latin typeface="Arial" pitchFamily="34" charset="0"/>
              <a:cs typeface="Arial" pitchFamily="34" charset="0"/>
            </a:rPr>
            <a:t>Heme</a:t>
          </a:r>
          <a:endParaRPr lang="en-PH" sz="2800" dirty="0">
            <a:latin typeface="Arial" pitchFamily="34" charset="0"/>
            <a:cs typeface="Arial" pitchFamily="34" charset="0"/>
          </a:endParaRPr>
        </a:p>
        <a:p>
          <a:r>
            <a:rPr lang="en-PH" sz="2800" dirty="0">
              <a:solidFill>
                <a:srgbClr val="FFFF00"/>
              </a:solidFill>
              <a:latin typeface="Arial" pitchFamily="34" charset="0"/>
              <a:cs typeface="Arial" pitchFamily="34" charset="0"/>
            </a:rPr>
            <a:t>(RBC)</a:t>
          </a:r>
          <a:r>
            <a:rPr lang="en-PH" sz="2800" dirty="0"/>
            <a:t> </a:t>
          </a:r>
        </a:p>
      </dgm:t>
    </dgm:pt>
    <dgm:pt modelId="{CC4D4086-9E3C-437B-8668-4A7202E0FCF6}" type="parTrans" cxnId="{A248393B-5A9E-4E67-8BC9-40518AC46D75}">
      <dgm:prSet/>
      <dgm:spPr/>
      <dgm:t>
        <a:bodyPr/>
        <a:lstStyle/>
        <a:p>
          <a:endParaRPr lang="en-PH"/>
        </a:p>
      </dgm:t>
    </dgm:pt>
    <dgm:pt modelId="{A5BBABD7-9070-428D-BA83-9BD8AF7D2D9B}" type="sibTrans" cxnId="{A248393B-5A9E-4E67-8BC9-40518AC46D75}">
      <dgm:prSet/>
      <dgm:spPr/>
      <dgm:t>
        <a:bodyPr/>
        <a:lstStyle/>
        <a:p>
          <a:endParaRPr lang="en-PH"/>
        </a:p>
      </dgm:t>
    </dgm:pt>
    <dgm:pt modelId="{86EAE467-897C-422B-99DA-A6F3A9E5FC2D}">
      <dgm:prSet phldrT="[Text]" custT="1"/>
      <dgm:spPr/>
      <dgm:t>
        <a:bodyPr/>
        <a:lstStyle/>
        <a:p>
          <a:r>
            <a:rPr lang="en-PH" sz="2400" dirty="0" err="1">
              <a:latin typeface="Arial" pitchFamily="34" charset="0"/>
              <a:cs typeface="Arial" pitchFamily="34" charset="0"/>
            </a:rPr>
            <a:t>Urobilin</a:t>
          </a:r>
          <a:r>
            <a:rPr lang="en-PH" sz="2400" dirty="0">
              <a:latin typeface="Arial" pitchFamily="34" charset="0"/>
              <a:cs typeface="Arial" pitchFamily="34" charset="0"/>
            </a:rPr>
            <a:t> </a:t>
          </a:r>
          <a:r>
            <a:rPr lang="en-PH" sz="2400" dirty="0">
              <a:solidFill>
                <a:srgbClr val="FFFF00"/>
              </a:solidFill>
              <a:latin typeface="Arial" pitchFamily="34" charset="0"/>
              <a:cs typeface="Arial" pitchFamily="34" charset="0"/>
            </a:rPr>
            <a:t>(Kidney)</a:t>
          </a:r>
        </a:p>
      </dgm:t>
    </dgm:pt>
    <dgm:pt modelId="{C9E874F1-A1E4-4C03-911C-6957285D6802}" type="parTrans" cxnId="{F04EB3BF-ECFC-4DF7-9674-C805552099FF}">
      <dgm:prSet/>
      <dgm:spPr/>
      <dgm:t>
        <a:bodyPr/>
        <a:lstStyle/>
        <a:p>
          <a:endParaRPr lang="en-PH"/>
        </a:p>
      </dgm:t>
    </dgm:pt>
    <dgm:pt modelId="{75F1BAA6-6C73-44CA-879D-FDCAA8C3793D}" type="sibTrans" cxnId="{F04EB3BF-ECFC-4DF7-9674-C805552099FF}">
      <dgm:prSet/>
      <dgm:spPr/>
      <dgm:t>
        <a:bodyPr/>
        <a:lstStyle/>
        <a:p>
          <a:endParaRPr lang="en-PH"/>
        </a:p>
      </dgm:t>
    </dgm:pt>
    <dgm:pt modelId="{684CE59B-7546-4C8F-B8F8-0B712468A539}">
      <dgm:prSet/>
      <dgm:spPr/>
      <dgm:t>
        <a:bodyPr/>
        <a:lstStyle/>
        <a:p>
          <a:r>
            <a:rPr lang="en-PH" dirty="0" err="1">
              <a:solidFill>
                <a:schemeClr val="bg1"/>
              </a:solidFill>
              <a:latin typeface="Arial" pitchFamily="34" charset="0"/>
              <a:cs typeface="Arial" pitchFamily="34" charset="0"/>
            </a:rPr>
            <a:t>Stercobilin</a:t>
          </a:r>
          <a:r>
            <a:rPr lang="en-PH" dirty="0">
              <a:solidFill>
                <a:srgbClr val="FFFF00"/>
              </a:solidFill>
              <a:latin typeface="Arial" pitchFamily="34" charset="0"/>
              <a:cs typeface="Arial" pitchFamily="34" charset="0"/>
            </a:rPr>
            <a:t> (</a:t>
          </a:r>
          <a:r>
            <a:rPr lang="en-PH" dirty="0" err="1">
              <a:solidFill>
                <a:srgbClr val="FFFF00"/>
              </a:solidFill>
              <a:latin typeface="Arial" pitchFamily="34" charset="0"/>
              <a:cs typeface="Arial" pitchFamily="34" charset="0"/>
            </a:rPr>
            <a:t>biliary</a:t>
          </a:r>
          <a:r>
            <a:rPr lang="en-PH" dirty="0">
              <a:solidFill>
                <a:srgbClr val="FFFF00"/>
              </a:solidFill>
              <a:latin typeface="Arial" pitchFamily="34" charset="0"/>
              <a:cs typeface="Arial" pitchFamily="34" charset="0"/>
            </a:rPr>
            <a:t> tract &amp; SI)</a:t>
          </a:r>
        </a:p>
      </dgm:t>
    </dgm:pt>
    <dgm:pt modelId="{7BD3507C-DFB1-43A4-8DFD-0942A3500E20}" type="parTrans" cxnId="{E8034F28-84AA-4E0F-AB5E-4265C176A82F}">
      <dgm:prSet/>
      <dgm:spPr/>
      <dgm:t>
        <a:bodyPr/>
        <a:lstStyle/>
        <a:p>
          <a:endParaRPr lang="en-PH"/>
        </a:p>
      </dgm:t>
    </dgm:pt>
    <dgm:pt modelId="{BDBC8333-E2F5-47CF-A4B4-812FD6140BE0}" type="sibTrans" cxnId="{E8034F28-84AA-4E0F-AB5E-4265C176A82F}">
      <dgm:prSet/>
      <dgm:spPr/>
      <dgm:t>
        <a:bodyPr/>
        <a:lstStyle/>
        <a:p>
          <a:endParaRPr lang="en-PH"/>
        </a:p>
      </dgm:t>
    </dgm:pt>
    <dgm:pt modelId="{37E02D13-328C-47FC-BDD6-1C10478C930C}">
      <dgm:prSet/>
      <dgm:spPr/>
      <dgm:t>
        <a:bodyPr/>
        <a:lstStyle/>
        <a:p>
          <a:r>
            <a:rPr lang="en-PH" dirty="0" err="1">
              <a:solidFill>
                <a:schemeClr val="bg1"/>
              </a:solidFill>
              <a:latin typeface="Arial" pitchFamily="34" charset="0"/>
              <a:cs typeface="Arial" pitchFamily="34" charset="0"/>
            </a:rPr>
            <a:t>Bilirubin</a:t>
          </a:r>
          <a:r>
            <a:rPr lang="en-PH" dirty="0">
              <a:solidFill>
                <a:schemeClr val="bg1"/>
              </a:solidFill>
              <a:latin typeface="Arial" pitchFamily="34" charset="0"/>
              <a:cs typeface="Arial" pitchFamily="34" charset="0"/>
            </a:rPr>
            <a:t> + </a:t>
          </a:r>
          <a:r>
            <a:rPr lang="en-PH" dirty="0" err="1">
              <a:solidFill>
                <a:schemeClr val="bg1"/>
              </a:solidFill>
              <a:latin typeface="Arial" pitchFamily="34" charset="0"/>
              <a:cs typeface="Arial" pitchFamily="34" charset="0"/>
            </a:rPr>
            <a:t>glucoronide</a:t>
          </a:r>
          <a:r>
            <a:rPr lang="en-PH" dirty="0">
              <a:solidFill>
                <a:schemeClr val="bg1"/>
              </a:solidFill>
              <a:latin typeface="Arial" pitchFamily="34" charset="0"/>
              <a:cs typeface="Arial" pitchFamily="34" charset="0"/>
            </a:rPr>
            <a:t>  </a:t>
          </a:r>
          <a:r>
            <a:rPr lang="en-PH" dirty="0">
              <a:solidFill>
                <a:srgbClr val="FFFF00"/>
              </a:solidFill>
              <a:latin typeface="Arial" pitchFamily="34" charset="0"/>
              <a:cs typeface="Arial" pitchFamily="34" charset="0"/>
            </a:rPr>
            <a:t>(Liver)</a:t>
          </a:r>
        </a:p>
      </dgm:t>
    </dgm:pt>
    <dgm:pt modelId="{DE480047-2229-473B-BCB3-8DBEFAB36426}" type="parTrans" cxnId="{C5B47486-9687-4238-8795-C70850D09BF7}">
      <dgm:prSet/>
      <dgm:spPr/>
      <dgm:t>
        <a:bodyPr/>
        <a:lstStyle/>
        <a:p>
          <a:endParaRPr lang="en-PH"/>
        </a:p>
      </dgm:t>
    </dgm:pt>
    <dgm:pt modelId="{128C94EF-6C32-4A17-BFFE-48DAE6E26DA6}" type="sibTrans" cxnId="{C5B47486-9687-4238-8795-C70850D09BF7}">
      <dgm:prSet/>
      <dgm:spPr/>
      <dgm:t>
        <a:bodyPr/>
        <a:lstStyle/>
        <a:p>
          <a:endParaRPr lang="en-PH"/>
        </a:p>
      </dgm:t>
    </dgm:pt>
    <dgm:pt modelId="{93E24086-1F9C-4256-A656-3EEBE7EA29A0}">
      <dgm:prSet/>
      <dgm:spPr/>
      <dgm:t>
        <a:bodyPr/>
        <a:lstStyle/>
        <a:p>
          <a:r>
            <a:rPr lang="en-PH" dirty="0" err="1">
              <a:solidFill>
                <a:schemeClr val="bg1"/>
              </a:solidFill>
              <a:latin typeface="Arial" pitchFamily="34" charset="0"/>
              <a:cs typeface="Arial" pitchFamily="34" charset="0"/>
            </a:rPr>
            <a:t>Biliverdin</a:t>
          </a:r>
          <a:r>
            <a:rPr lang="en-PH" dirty="0">
              <a:solidFill>
                <a:schemeClr val="bg1"/>
              </a:solidFill>
              <a:latin typeface="Arial" pitchFamily="34" charset="0"/>
              <a:cs typeface="Arial" pitchFamily="34" charset="0"/>
            </a:rPr>
            <a:t> </a:t>
          </a:r>
          <a:r>
            <a:rPr lang="en-PH" dirty="0">
              <a:solidFill>
                <a:srgbClr val="FFFF00"/>
              </a:solidFill>
              <a:latin typeface="Arial" pitchFamily="34" charset="0"/>
              <a:cs typeface="Arial" pitchFamily="34" charset="0"/>
            </a:rPr>
            <a:t>(RES)</a:t>
          </a:r>
        </a:p>
      </dgm:t>
    </dgm:pt>
    <dgm:pt modelId="{1FABD5EF-C227-4FD0-89AB-C2EA607A8AF4}" type="parTrans" cxnId="{9AB4C83D-13E4-4ABD-88FB-A1C27942F508}">
      <dgm:prSet/>
      <dgm:spPr/>
      <dgm:t>
        <a:bodyPr/>
        <a:lstStyle/>
        <a:p>
          <a:endParaRPr lang="en-PH"/>
        </a:p>
      </dgm:t>
    </dgm:pt>
    <dgm:pt modelId="{2A05CF12-EC72-418D-B3AC-A2A59621D7A1}" type="sibTrans" cxnId="{9AB4C83D-13E4-4ABD-88FB-A1C27942F508}">
      <dgm:prSet/>
      <dgm:spPr/>
      <dgm:t>
        <a:bodyPr/>
        <a:lstStyle/>
        <a:p>
          <a:endParaRPr lang="en-PH"/>
        </a:p>
      </dgm:t>
    </dgm:pt>
    <dgm:pt modelId="{0EB7EE68-F143-4BAA-B7F1-4CCB954BD057}">
      <dgm:prSet/>
      <dgm:spPr/>
      <dgm:t>
        <a:bodyPr/>
        <a:lstStyle/>
        <a:p>
          <a:r>
            <a:rPr lang="en-US" dirty="0" err="1">
              <a:latin typeface="Arial" charset="0"/>
            </a:rPr>
            <a:t>Bilirubin</a:t>
          </a:r>
          <a:r>
            <a:rPr lang="en-US" dirty="0">
              <a:latin typeface="Arial" charset="0"/>
            </a:rPr>
            <a:t> </a:t>
          </a:r>
          <a:r>
            <a:rPr lang="en-US" dirty="0">
              <a:solidFill>
                <a:srgbClr val="FFFF00"/>
              </a:solidFill>
              <a:latin typeface="Arial" charset="0"/>
            </a:rPr>
            <a:t>(Albumin)</a:t>
          </a:r>
        </a:p>
      </dgm:t>
    </dgm:pt>
    <dgm:pt modelId="{F3DB72BC-6D34-4F40-9E19-9B5C16C3ED2A}" type="parTrans" cxnId="{20DB7976-FDEE-4682-8542-96D5711FDEB5}">
      <dgm:prSet/>
      <dgm:spPr/>
      <dgm:t>
        <a:bodyPr/>
        <a:lstStyle/>
        <a:p>
          <a:endParaRPr lang="en-PH"/>
        </a:p>
      </dgm:t>
    </dgm:pt>
    <dgm:pt modelId="{BFD3D525-49FB-4270-B468-634A699693A1}" type="sibTrans" cxnId="{20DB7976-FDEE-4682-8542-96D5711FDEB5}">
      <dgm:prSet/>
      <dgm:spPr/>
      <dgm:t>
        <a:bodyPr/>
        <a:lstStyle/>
        <a:p>
          <a:endParaRPr lang="en-PH"/>
        </a:p>
      </dgm:t>
    </dgm:pt>
    <dgm:pt modelId="{E276B9FC-3C66-4FD4-8228-BD075B8F9CA9}" type="pres">
      <dgm:prSet presAssocID="{F5FA4C7B-9098-44AA-A102-9562BF4BC91D}" presName="diagram" presStyleCnt="0">
        <dgm:presLayoutVars>
          <dgm:dir/>
          <dgm:resizeHandles val="exact"/>
        </dgm:presLayoutVars>
      </dgm:prSet>
      <dgm:spPr/>
    </dgm:pt>
    <dgm:pt modelId="{D6DFDBFA-979D-42B4-A3F6-0E469C1ED36C}" type="pres">
      <dgm:prSet presAssocID="{7388B728-4319-43D3-8603-36D0914FCC4A}" presName="node" presStyleLbl="node1" presStyleIdx="0" presStyleCnt="6" custScaleY="94577">
        <dgm:presLayoutVars>
          <dgm:bulletEnabled val="1"/>
        </dgm:presLayoutVars>
      </dgm:prSet>
      <dgm:spPr/>
    </dgm:pt>
    <dgm:pt modelId="{B907273D-83FC-42CF-BE9A-F64273F4D4A9}" type="pres">
      <dgm:prSet presAssocID="{A5BBABD7-9070-428D-BA83-9BD8AF7D2D9B}" presName="sibTrans" presStyleLbl="sibTrans2D1" presStyleIdx="0" presStyleCnt="5"/>
      <dgm:spPr/>
    </dgm:pt>
    <dgm:pt modelId="{1F2D537F-3088-48E2-A6B3-E78D85560CAD}" type="pres">
      <dgm:prSet presAssocID="{A5BBABD7-9070-428D-BA83-9BD8AF7D2D9B}" presName="connectorText" presStyleLbl="sibTrans2D1" presStyleIdx="0" presStyleCnt="5"/>
      <dgm:spPr/>
    </dgm:pt>
    <dgm:pt modelId="{77A27CED-DCC8-4291-B683-679211CCCC4F}" type="pres">
      <dgm:prSet presAssocID="{93E24086-1F9C-4256-A656-3EEBE7EA29A0}" presName="node" presStyleLbl="node1" presStyleIdx="1" presStyleCnt="6" custLinFactNeighborX="-2461" custLinFactNeighborY="4062">
        <dgm:presLayoutVars>
          <dgm:bulletEnabled val="1"/>
        </dgm:presLayoutVars>
      </dgm:prSet>
      <dgm:spPr/>
    </dgm:pt>
    <dgm:pt modelId="{501698A2-2B2B-430C-B104-F47E2BEA1A8B}" type="pres">
      <dgm:prSet presAssocID="{2A05CF12-EC72-418D-B3AC-A2A59621D7A1}" presName="sibTrans" presStyleLbl="sibTrans2D1" presStyleIdx="1" presStyleCnt="5"/>
      <dgm:spPr/>
    </dgm:pt>
    <dgm:pt modelId="{05B9C234-59C8-4847-B4A9-D3DAACC56C5D}" type="pres">
      <dgm:prSet presAssocID="{2A05CF12-EC72-418D-B3AC-A2A59621D7A1}" presName="connectorText" presStyleLbl="sibTrans2D1" presStyleIdx="1" presStyleCnt="5"/>
      <dgm:spPr/>
    </dgm:pt>
    <dgm:pt modelId="{5C746171-ABB3-4AB2-9A0A-65D5E18B0CFE}" type="pres">
      <dgm:prSet presAssocID="{0EB7EE68-F143-4BAA-B7F1-4CCB954BD057}" presName="node" presStyleLbl="node1" presStyleIdx="2" presStyleCnt="6" custScaleY="100001" custLinFactNeighborX="-7895" custLinFactNeighborY="2712">
        <dgm:presLayoutVars>
          <dgm:bulletEnabled val="1"/>
        </dgm:presLayoutVars>
      </dgm:prSet>
      <dgm:spPr/>
    </dgm:pt>
    <dgm:pt modelId="{2E0A8DC3-F5FF-4C44-890D-5C94F1F8EA69}" type="pres">
      <dgm:prSet presAssocID="{BFD3D525-49FB-4270-B468-634A699693A1}" presName="sibTrans" presStyleLbl="sibTrans2D1" presStyleIdx="2" presStyleCnt="5"/>
      <dgm:spPr/>
    </dgm:pt>
    <dgm:pt modelId="{498EB164-3B87-4EFC-BD03-321182A94455}" type="pres">
      <dgm:prSet presAssocID="{BFD3D525-49FB-4270-B468-634A699693A1}" presName="connectorText" presStyleLbl="sibTrans2D1" presStyleIdx="2" presStyleCnt="5"/>
      <dgm:spPr/>
    </dgm:pt>
    <dgm:pt modelId="{0BF2C8FD-3B74-4E9E-8416-1129692CF538}" type="pres">
      <dgm:prSet presAssocID="{37E02D13-328C-47FC-BDD6-1C10478C930C}" presName="node" presStyleLbl="node1" presStyleIdx="3" presStyleCnt="6">
        <dgm:presLayoutVars>
          <dgm:bulletEnabled val="1"/>
        </dgm:presLayoutVars>
      </dgm:prSet>
      <dgm:spPr/>
    </dgm:pt>
    <dgm:pt modelId="{3BBF8184-27F7-4691-A987-37D7FBC706FC}" type="pres">
      <dgm:prSet presAssocID="{128C94EF-6C32-4A17-BFFE-48DAE6E26DA6}" presName="sibTrans" presStyleLbl="sibTrans2D1" presStyleIdx="3" presStyleCnt="5"/>
      <dgm:spPr/>
    </dgm:pt>
    <dgm:pt modelId="{95E84409-A35F-434A-90D4-C01045E298F1}" type="pres">
      <dgm:prSet presAssocID="{128C94EF-6C32-4A17-BFFE-48DAE6E26DA6}" presName="connectorText" presStyleLbl="sibTrans2D1" presStyleIdx="3" presStyleCnt="5"/>
      <dgm:spPr/>
    </dgm:pt>
    <dgm:pt modelId="{4586C45E-0AED-42C9-BC68-55C232B72D21}" type="pres">
      <dgm:prSet presAssocID="{684CE59B-7546-4C8F-B8F8-0B712468A539}" presName="node" presStyleLbl="node1" presStyleIdx="4" presStyleCnt="6">
        <dgm:presLayoutVars>
          <dgm:bulletEnabled val="1"/>
        </dgm:presLayoutVars>
      </dgm:prSet>
      <dgm:spPr/>
    </dgm:pt>
    <dgm:pt modelId="{6DEC81ED-F6DD-4635-A99D-7DF48A115E2E}" type="pres">
      <dgm:prSet presAssocID="{BDBC8333-E2F5-47CF-A4B4-812FD6140BE0}" presName="sibTrans" presStyleLbl="sibTrans2D1" presStyleIdx="4" presStyleCnt="5"/>
      <dgm:spPr/>
    </dgm:pt>
    <dgm:pt modelId="{7ED3BD46-BEDD-4527-814A-F8673539B0CD}" type="pres">
      <dgm:prSet presAssocID="{BDBC8333-E2F5-47CF-A4B4-812FD6140BE0}" presName="connectorText" presStyleLbl="sibTrans2D1" presStyleIdx="4" presStyleCnt="5"/>
      <dgm:spPr/>
    </dgm:pt>
    <dgm:pt modelId="{D2A949F2-3504-40AF-BD66-2C8BCF5DD49D}" type="pres">
      <dgm:prSet presAssocID="{86EAE467-897C-422B-99DA-A6F3A9E5FC2D}" presName="node" presStyleLbl="node1" presStyleIdx="5" presStyleCnt="6">
        <dgm:presLayoutVars>
          <dgm:bulletEnabled val="1"/>
        </dgm:presLayoutVars>
      </dgm:prSet>
      <dgm:spPr/>
    </dgm:pt>
  </dgm:ptLst>
  <dgm:cxnLst>
    <dgm:cxn modelId="{000E0210-293E-4360-9C19-7429FF550E10}" type="presOf" srcId="{A5BBABD7-9070-428D-BA83-9BD8AF7D2D9B}" destId="{1F2D537F-3088-48E2-A6B3-E78D85560CAD}" srcOrd="1" destOrd="0" presId="urn:microsoft.com/office/officeart/2005/8/layout/process5"/>
    <dgm:cxn modelId="{D69BA21A-D011-4D5A-879A-4EBDDB2800FC}" type="presOf" srcId="{128C94EF-6C32-4A17-BFFE-48DAE6E26DA6}" destId="{95E84409-A35F-434A-90D4-C01045E298F1}" srcOrd="1" destOrd="0" presId="urn:microsoft.com/office/officeart/2005/8/layout/process5"/>
    <dgm:cxn modelId="{E8034F28-84AA-4E0F-AB5E-4265C176A82F}" srcId="{F5FA4C7B-9098-44AA-A102-9562BF4BC91D}" destId="{684CE59B-7546-4C8F-B8F8-0B712468A539}" srcOrd="4" destOrd="0" parTransId="{7BD3507C-DFB1-43A4-8DFD-0942A3500E20}" sibTransId="{BDBC8333-E2F5-47CF-A4B4-812FD6140BE0}"/>
    <dgm:cxn modelId="{684A3E2B-03CB-4694-9CD8-08DD88DD96D4}" type="presOf" srcId="{BFD3D525-49FB-4270-B468-634A699693A1}" destId="{498EB164-3B87-4EFC-BD03-321182A94455}" srcOrd="1" destOrd="0" presId="urn:microsoft.com/office/officeart/2005/8/layout/process5"/>
    <dgm:cxn modelId="{A248393B-5A9E-4E67-8BC9-40518AC46D75}" srcId="{F5FA4C7B-9098-44AA-A102-9562BF4BC91D}" destId="{7388B728-4319-43D3-8603-36D0914FCC4A}" srcOrd="0" destOrd="0" parTransId="{CC4D4086-9E3C-437B-8668-4A7202E0FCF6}" sibTransId="{A5BBABD7-9070-428D-BA83-9BD8AF7D2D9B}"/>
    <dgm:cxn modelId="{9AB4C83D-13E4-4ABD-88FB-A1C27942F508}" srcId="{F5FA4C7B-9098-44AA-A102-9562BF4BC91D}" destId="{93E24086-1F9C-4256-A656-3EEBE7EA29A0}" srcOrd="1" destOrd="0" parTransId="{1FABD5EF-C227-4FD0-89AB-C2EA607A8AF4}" sibTransId="{2A05CF12-EC72-418D-B3AC-A2A59621D7A1}"/>
    <dgm:cxn modelId="{A125595F-55EC-4A4C-9CD7-F98404A454D3}" type="presOf" srcId="{2A05CF12-EC72-418D-B3AC-A2A59621D7A1}" destId="{501698A2-2B2B-430C-B104-F47E2BEA1A8B}" srcOrd="0" destOrd="0" presId="urn:microsoft.com/office/officeart/2005/8/layout/process5"/>
    <dgm:cxn modelId="{225DAF67-1720-4856-83D5-8A9D99EDC5BF}" type="presOf" srcId="{93E24086-1F9C-4256-A656-3EEBE7EA29A0}" destId="{77A27CED-DCC8-4291-B683-679211CCCC4F}" srcOrd="0" destOrd="0" presId="urn:microsoft.com/office/officeart/2005/8/layout/process5"/>
    <dgm:cxn modelId="{0D24DC6C-E5DA-4043-87C4-36D6694A5090}" type="presOf" srcId="{BFD3D525-49FB-4270-B468-634A699693A1}" destId="{2E0A8DC3-F5FF-4C44-890D-5C94F1F8EA69}" srcOrd="0" destOrd="0" presId="urn:microsoft.com/office/officeart/2005/8/layout/process5"/>
    <dgm:cxn modelId="{63007571-E12C-4181-915B-7583AD1904E5}" type="presOf" srcId="{7388B728-4319-43D3-8603-36D0914FCC4A}" destId="{D6DFDBFA-979D-42B4-A3F6-0E469C1ED36C}" srcOrd="0" destOrd="0" presId="urn:microsoft.com/office/officeart/2005/8/layout/process5"/>
    <dgm:cxn modelId="{6613E772-3CF8-4404-8140-08DAE62BD2D5}" type="presOf" srcId="{2A05CF12-EC72-418D-B3AC-A2A59621D7A1}" destId="{05B9C234-59C8-4847-B4A9-D3DAACC56C5D}" srcOrd="1" destOrd="0" presId="urn:microsoft.com/office/officeart/2005/8/layout/process5"/>
    <dgm:cxn modelId="{20DB7976-FDEE-4682-8542-96D5711FDEB5}" srcId="{F5FA4C7B-9098-44AA-A102-9562BF4BC91D}" destId="{0EB7EE68-F143-4BAA-B7F1-4CCB954BD057}" srcOrd="2" destOrd="0" parTransId="{F3DB72BC-6D34-4F40-9E19-9B5C16C3ED2A}" sibTransId="{BFD3D525-49FB-4270-B468-634A699693A1}"/>
    <dgm:cxn modelId="{C5B47486-9687-4238-8795-C70850D09BF7}" srcId="{F5FA4C7B-9098-44AA-A102-9562BF4BC91D}" destId="{37E02D13-328C-47FC-BDD6-1C10478C930C}" srcOrd="3" destOrd="0" parTransId="{DE480047-2229-473B-BCB3-8DBEFAB36426}" sibTransId="{128C94EF-6C32-4A17-BFFE-48DAE6E26DA6}"/>
    <dgm:cxn modelId="{0C1FEE91-DB15-48BB-98EB-637992D6E59F}" type="presOf" srcId="{37E02D13-328C-47FC-BDD6-1C10478C930C}" destId="{0BF2C8FD-3B74-4E9E-8416-1129692CF538}" srcOrd="0" destOrd="0" presId="urn:microsoft.com/office/officeart/2005/8/layout/process5"/>
    <dgm:cxn modelId="{67AA0E96-2387-4F29-9283-2944988F1EA9}" type="presOf" srcId="{BDBC8333-E2F5-47CF-A4B4-812FD6140BE0}" destId="{6DEC81ED-F6DD-4635-A99D-7DF48A115E2E}" srcOrd="0" destOrd="0" presId="urn:microsoft.com/office/officeart/2005/8/layout/process5"/>
    <dgm:cxn modelId="{456C35B6-35B9-49C4-B2AF-E866E95CE414}" type="presOf" srcId="{0EB7EE68-F143-4BAA-B7F1-4CCB954BD057}" destId="{5C746171-ABB3-4AB2-9A0A-65D5E18B0CFE}" srcOrd="0" destOrd="0" presId="urn:microsoft.com/office/officeart/2005/8/layout/process5"/>
    <dgm:cxn modelId="{07C13EBF-E602-4929-BBC8-6C9608354274}" type="presOf" srcId="{F5FA4C7B-9098-44AA-A102-9562BF4BC91D}" destId="{E276B9FC-3C66-4FD4-8228-BD075B8F9CA9}" srcOrd="0" destOrd="0" presId="urn:microsoft.com/office/officeart/2005/8/layout/process5"/>
    <dgm:cxn modelId="{F04EB3BF-ECFC-4DF7-9674-C805552099FF}" srcId="{F5FA4C7B-9098-44AA-A102-9562BF4BC91D}" destId="{86EAE467-897C-422B-99DA-A6F3A9E5FC2D}" srcOrd="5" destOrd="0" parTransId="{C9E874F1-A1E4-4C03-911C-6957285D6802}" sibTransId="{75F1BAA6-6C73-44CA-879D-FDCAA8C3793D}"/>
    <dgm:cxn modelId="{C0F42EDC-924B-4C44-BC4B-AE388B7453FE}" type="presOf" srcId="{A5BBABD7-9070-428D-BA83-9BD8AF7D2D9B}" destId="{B907273D-83FC-42CF-BE9A-F64273F4D4A9}" srcOrd="0" destOrd="0" presId="urn:microsoft.com/office/officeart/2005/8/layout/process5"/>
    <dgm:cxn modelId="{563945E2-8555-4391-B925-A5EC97FD08D7}" type="presOf" srcId="{684CE59B-7546-4C8F-B8F8-0B712468A539}" destId="{4586C45E-0AED-42C9-BC68-55C232B72D21}" srcOrd="0" destOrd="0" presId="urn:microsoft.com/office/officeart/2005/8/layout/process5"/>
    <dgm:cxn modelId="{F257D4E2-4EC6-4FFE-91E3-D19DB704D9DC}" type="presOf" srcId="{BDBC8333-E2F5-47CF-A4B4-812FD6140BE0}" destId="{7ED3BD46-BEDD-4527-814A-F8673539B0CD}" srcOrd="1" destOrd="0" presId="urn:microsoft.com/office/officeart/2005/8/layout/process5"/>
    <dgm:cxn modelId="{67673BE4-443B-4B74-9BA1-19DD9800A4E7}" type="presOf" srcId="{128C94EF-6C32-4A17-BFFE-48DAE6E26DA6}" destId="{3BBF8184-27F7-4691-A987-37D7FBC706FC}" srcOrd="0" destOrd="0" presId="urn:microsoft.com/office/officeart/2005/8/layout/process5"/>
    <dgm:cxn modelId="{48691AFE-C756-4E6F-AE4D-C3D62BB04B91}" type="presOf" srcId="{86EAE467-897C-422B-99DA-A6F3A9E5FC2D}" destId="{D2A949F2-3504-40AF-BD66-2C8BCF5DD49D}" srcOrd="0" destOrd="0" presId="urn:microsoft.com/office/officeart/2005/8/layout/process5"/>
    <dgm:cxn modelId="{FB0F29EA-1381-4EBD-8E6F-FAC27C4BE438}" type="presParOf" srcId="{E276B9FC-3C66-4FD4-8228-BD075B8F9CA9}" destId="{D6DFDBFA-979D-42B4-A3F6-0E469C1ED36C}" srcOrd="0" destOrd="0" presId="urn:microsoft.com/office/officeart/2005/8/layout/process5"/>
    <dgm:cxn modelId="{04539EAD-BE7A-48EC-B8B7-90824ED3ED77}" type="presParOf" srcId="{E276B9FC-3C66-4FD4-8228-BD075B8F9CA9}" destId="{B907273D-83FC-42CF-BE9A-F64273F4D4A9}" srcOrd="1" destOrd="0" presId="urn:microsoft.com/office/officeart/2005/8/layout/process5"/>
    <dgm:cxn modelId="{00FE3B0A-E851-4A62-94E8-2C0E0256D739}" type="presParOf" srcId="{B907273D-83FC-42CF-BE9A-F64273F4D4A9}" destId="{1F2D537F-3088-48E2-A6B3-E78D85560CAD}" srcOrd="0" destOrd="0" presId="urn:microsoft.com/office/officeart/2005/8/layout/process5"/>
    <dgm:cxn modelId="{171CB784-103F-431A-9878-16BF4FACA02F}" type="presParOf" srcId="{E276B9FC-3C66-4FD4-8228-BD075B8F9CA9}" destId="{77A27CED-DCC8-4291-B683-679211CCCC4F}" srcOrd="2" destOrd="0" presId="urn:microsoft.com/office/officeart/2005/8/layout/process5"/>
    <dgm:cxn modelId="{1FC48CDE-B44F-4514-A87B-D004A1582026}" type="presParOf" srcId="{E276B9FC-3C66-4FD4-8228-BD075B8F9CA9}" destId="{501698A2-2B2B-430C-B104-F47E2BEA1A8B}" srcOrd="3" destOrd="0" presId="urn:microsoft.com/office/officeart/2005/8/layout/process5"/>
    <dgm:cxn modelId="{79128D72-533E-44EE-BF42-AD7D7A48FD7D}" type="presParOf" srcId="{501698A2-2B2B-430C-B104-F47E2BEA1A8B}" destId="{05B9C234-59C8-4847-B4A9-D3DAACC56C5D}" srcOrd="0" destOrd="0" presId="urn:microsoft.com/office/officeart/2005/8/layout/process5"/>
    <dgm:cxn modelId="{5760C496-4D96-41E7-AD33-A4F2336D773B}" type="presParOf" srcId="{E276B9FC-3C66-4FD4-8228-BD075B8F9CA9}" destId="{5C746171-ABB3-4AB2-9A0A-65D5E18B0CFE}" srcOrd="4" destOrd="0" presId="urn:microsoft.com/office/officeart/2005/8/layout/process5"/>
    <dgm:cxn modelId="{F3F198FD-B56D-499A-B958-B960F2261193}" type="presParOf" srcId="{E276B9FC-3C66-4FD4-8228-BD075B8F9CA9}" destId="{2E0A8DC3-F5FF-4C44-890D-5C94F1F8EA69}" srcOrd="5" destOrd="0" presId="urn:microsoft.com/office/officeart/2005/8/layout/process5"/>
    <dgm:cxn modelId="{78778755-5F30-435B-B978-7BBB5AC142D7}" type="presParOf" srcId="{2E0A8DC3-F5FF-4C44-890D-5C94F1F8EA69}" destId="{498EB164-3B87-4EFC-BD03-321182A94455}" srcOrd="0" destOrd="0" presId="urn:microsoft.com/office/officeart/2005/8/layout/process5"/>
    <dgm:cxn modelId="{518FA618-C2E5-4049-8FC7-ED151DB686C8}" type="presParOf" srcId="{E276B9FC-3C66-4FD4-8228-BD075B8F9CA9}" destId="{0BF2C8FD-3B74-4E9E-8416-1129692CF538}" srcOrd="6" destOrd="0" presId="urn:microsoft.com/office/officeart/2005/8/layout/process5"/>
    <dgm:cxn modelId="{B6000749-9A3E-41AC-BF6A-3AF65EC6140F}" type="presParOf" srcId="{E276B9FC-3C66-4FD4-8228-BD075B8F9CA9}" destId="{3BBF8184-27F7-4691-A987-37D7FBC706FC}" srcOrd="7" destOrd="0" presId="urn:microsoft.com/office/officeart/2005/8/layout/process5"/>
    <dgm:cxn modelId="{DC8DC35B-8C58-4F50-AB1F-2D90F9DD87A5}" type="presParOf" srcId="{3BBF8184-27F7-4691-A987-37D7FBC706FC}" destId="{95E84409-A35F-434A-90D4-C01045E298F1}" srcOrd="0" destOrd="0" presId="urn:microsoft.com/office/officeart/2005/8/layout/process5"/>
    <dgm:cxn modelId="{18ACD70C-0210-4DA1-899D-055AEFD2DE38}" type="presParOf" srcId="{E276B9FC-3C66-4FD4-8228-BD075B8F9CA9}" destId="{4586C45E-0AED-42C9-BC68-55C232B72D21}" srcOrd="8" destOrd="0" presId="urn:microsoft.com/office/officeart/2005/8/layout/process5"/>
    <dgm:cxn modelId="{58E7985C-8D40-4005-95B9-096C27476099}" type="presParOf" srcId="{E276B9FC-3C66-4FD4-8228-BD075B8F9CA9}" destId="{6DEC81ED-F6DD-4635-A99D-7DF48A115E2E}" srcOrd="9" destOrd="0" presId="urn:microsoft.com/office/officeart/2005/8/layout/process5"/>
    <dgm:cxn modelId="{FB67419A-D979-4E53-A0BE-E2D18014D681}" type="presParOf" srcId="{6DEC81ED-F6DD-4635-A99D-7DF48A115E2E}" destId="{7ED3BD46-BEDD-4527-814A-F8673539B0CD}" srcOrd="0" destOrd="0" presId="urn:microsoft.com/office/officeart/2005/8/layout/process5"/>
    <dgm:cxn modelId="{B318BBD3-6E4A-4938-B867-2BB1B2F474C6}" type="presParOf" srcId="{E276B9FC-3C66-4FD4-8228-BD075B8F9CA9}" destId="{D2A949F2-3504-40AF-BD66-2C8BCF5DD49D}"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A0C2F9-70A5-4EF3-8D32-24ED11014C6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PH"/>
        </a:p>
      </dgm:t>
    </dgm:pt>
    <dgm:pt modelId="{5F1000F6-ED64-49B9-8540-918EFEECDA96}">
      <dgm:prSet phldrT="[Text]" custT="1"/>
      <dgm:spPr/>
      <dgm:t>
        <a:bodyPr/>
        <a:lstStyle/>
        <a:p>
          <a:r>
            <a:rPr lang="en-PH" sz="3200" dirty="0">
              <a:effectLst>
                <a:outerShdw blurRad="38100" dist="38100" dir="2700000" algn="tl">
                  <a:srgbClr val="000000">
                    <a:alpha val="43137"/>
                  </a:srgbClr>
                </a:outerShdw>
              </a:effectLst>
              <a:latin typeface="Arial" pitchFamily="34" charset="0"/>
              <a:cs typeface="Arial" pitchFamily="34" charset="0"/>
            </a:rPr>
            <a:t>Jaundiced Infant</a:t>
          </a:r>
        </a:p>
      </dgm:t>
    </dgm:pt>
    <dgm:pt modelId="{73925614-AA38-46C4-94BA-9A160C4560CF}" type="parTrans" cxnId="{1FDABC7E-660E-4398-A9C1-33D08C241F85}">
      <dgm:prSet/>
      <dgm:spPr/>
      <dgm:t>
        <a:bodyPr/>
        <a:lstStyle/>
        <a:p>
          <a:endParaRPr lang="en-PH">
            <a:effectLst>
              <a:outerShdw blurRad="38100" dist="38100" dir="2700000" algn="tl">
                <a:srgbClr val="000000">
                  <a:alpha val="43137"/>
                </a:srgbClr>
              </a:outerShdw>
            </a:effectLst>
          </a:endParaRPr>
        </a:p>
      </dgm:t>
    </dgm:pt>
    <dgm:pt modelId="{0E2794FC-B7CE-4867-9A90-0FACBBF43D33}" type="sibTrans" cxnId="{1FDABC7E-660E-4398-A9C1-33D08C241F85}">
      <dgm:prSet/>
      <dgm:spPr/>
      <dgm:t>
        <a:bodyPr/>
        <a:lstStyle/>
        <a:p>
          <a:endParaRPr lang="en-PH">
            <a:effectLst>
              <a:outerShdw blurRad="38100" dist="38100" dir="2700000" algn="tl">
                <a:srgbClr val="000000">
                  <a:alpha val="43137"/>
                </a:srgbClr>
              </a:outerShdw>
            </a:effectLst>
          </a:endParaRPr>
        </a:p>
      </dgm:t>
    </dgm:pt>
    <dgm:pt modelId="{CA8B558A-EBC8-4EB9-9607-CCDEDDC57937}" type="asst">
      <dgm:prSet phldrT="[Text]" custT="1"/>
      <dgm:spPr/>
      <dgm:t>
        <a:bodyPr/>
        <a:lstStyle/>
        <a:p>
          <a:r>
            <a:rPr lang="en-PH" sz="2400" dirty="0">
              <a:effectLst>
                <a:outerShdw blurRad="38100" dist="38100" dir="2700000" algn="tl">
                  <a:srgbClr val="000000">
                    <a:alpha val="43137"/>
                  </a:srgbClr>
                </a:outerShdw>
              </a:effectLst>
              <a:latin typeface="Arial" pitchFamily="34" charset="0"/>
              <a:cs typeface="Arial" pitchFamily="34" charset="0"/>
            </a:rPr>
            <a:t>History, PE, Stool </a:t>
          </a:r>
          <a:r>
            <a:rPr lang="en-PH" sz="2400" dirty="0" err="1">
              <a:effectLst>
                <a:outerShdw blurRad="38100" dist="38100" dir="2700000" algn="tl">
                  <a:srgbClr val="000000">
                    <a:alpha val="43137"/>
                  </a:srgbClr>
                </a:outerShdw>
              </a:effectLst>
              <a:latin typeface="Arial" pitchFamily="34" charset="0"/>
              <a:cs typeface="Arial" pitchFamily="34" charset="0"/>
            </a:rPr>
            <a:t>color</a:t>
          </a:r>
          <a:r>
            <a:rPr lang="en-PH" sz="2400" dirty="0">
              <a:effectLst>
                <a:outerShdw blurRad="38100" dist="38100" dir="2700000" algn="tl">
                  <a:srgbClr val="000000">
                    <a:alpha val="43137"/>
                  </a:srgbClr>
                </a:outerShdw>
              </a:effectLst>
              <a:latin typeface="Arial" pitchFamily="34" charset="0"/>
              <a:cs typeface="Arial" pitchFamily="34" charset="0"/>
            </a:rPr>
            <a:t>, Total and Direct </a:t>
          </a:r>
          <a:r>
            <a:rPr lang="en-PH" sz="2400" dirty="0" err="1">
              <a:effectLst>
                <a:outerShdw blurRad="38100" dist="38100" dir="2700000" algn="tl">
                  <a:srgbClr val="000000">
                    <a:alpha val="43137"/>
                  </a:srgbClr>
                </a:outerShdw>
              </a:effectLst>
              <a:latin typeface="Arial" pitchFamily="34" charset="0"/>
              <a:cs typeface="Arial" pitchFamily="34" charset="0"/>
            </a:rPr>
            <a:t>Bilirubin</a:t>
          </a:r>
          <a:endParaRPr lang="en-PH" sz="2400" dirty="0">
            <a:effectLst>
              <a:outerShdw blurRad="38100" dist="38100" dir="2700000" algn="tl">
                <a:srgbClr val="000000">
                  <a:alpha val="43137"/>
                </a:srgbClr>
              </a:outerShdw>
            </a:effectLst>
            <a:latin typeface="Arial" pitchFamily="34" charset="0"/>
            <a:cs typeface="Arial" pitchFamily="34" charset="0"/>
          </a:endParaRPr>
        </a:p>
      </dgm:t>
    </dgm:pt>
    <dgm:pt modelId="{1A0F5336-D893-4042-B177-B5E0066EAFAE}" type="parTrans" cxnId="{FF373982-DD2F-4C4B-8C57-C4CEE606E5FB}">
      <dgm:prSet/>
      <dgm:spPr/>
      <dgm:t>
        <a:bodyPr/>
        <a:lstStyle/>
        <a:p>
          <a:endParaRPr lang="en-PH">
            <a:effectLst>
              <a:outerShdw blurRad="38100" dist="38100" dir="2700000" algn="tl">
                <a:srgbClr val="000000">
                  <a:alpha val="43137"/>
                </a:srgbClr>
              </a:outerShdw>
            </a:effectLst>
          </a:endParaRPr>
        </a:p>
      </dgm:t>
    </dgm:pt>
    <dgm:pt modelId="{2E20D03F-4F09-4EB3-A8A2-0B367A7A7A58}" type="sibTrans" cxnId="{FF373982-DD2F-4C4B-8C57-C4CEE606E5FB}">
      <dgm:prSet/>
      <dgm:spPr/>
      <dgm:t>
        <a:bodyPr/>
        <a:lstStyle/>
        <a:p>
          <a:endParaRPr lang="en-PH">
            <a:effectLst>
              <a:outerShdw blurRad="38100" dist="38100" dir="2700000" algn="tl">
                <a:srgbClr val="000000">
                  <a:alpha val="43137"/>
                </a:srgbClr>
              </a:outerShdw>
            </a:effectLst>
          </a:endParaRPr>
        </a:p>
      </dgm:t>
    </dgm:pt>
    <dgm:pt modelId="{AB8519C7-73BE-4BBA-8B8E-6410D029904E}">
      <dgm:prSet phldrT="[Text]" custT="1"/>
      <dgm:spPr/>
      <dgm:t>
        <a:bodyPr/>
        <a:lstStyle/>
        <a:p>
          <a:r>
            <a:rPr lang="en-PH" sz="2400" dirty="0" err="1">
              <a:effectLst>
                <a:outerShdw blurRad="38100" dist="38100" dir="2700000" algn="tl">
                  <a:srgbClr val="000000">
                    <a:alpha val="43137"/>
                  </a:srgbClr>
                </a:outerShdw>
              </a:effectLst>
              <a:latin typeface="Arial" pitchFamily="34" charset="0"/>
              <a:cs typeface="Arial" pitchFamily="34" charset="0"/>
            </a:rPr>
            <a:t>Unconjugated</a:t>
          </a:r>
          <a:r>
            <a:rPr lang="en-PH" sz="2400" dirty="0">
              <a:effectLst>
                <a:outerShdw blurRad="38100" dist="38100" dir="2700000" algn="tl">
                  <a:srgbClr val="000000">
                    <a:alpha val="43137"/>
                  </a:srgbClr>
                </a:outerShdw>
              </a:effectLst>
              <a:latin typeface="Arial" pitchFamily="34" charset="0"/>
              <a:cs typeface="Arial" pitchFamily="34" charset="0"/>
            </a:rPr>
            <a:t> </a:t>
          </a:r>
        </a:p>
        <a:p>
          <a:r>
            <a:rPr lang="en-PH" sz="2400" dirty="0" err="1">
              <a:effectLst>
                <a:outerShdw blurRad="38100" dist="38100" dir="2700000" algn="tl">
                  <a:srgbClr val="000000">
                    <a:alpha val="43137"/>
                  </a:srgbClr>
                </a:outerShdw>
              </a:effectLst>
              <a:latin typeface="Arial" pitchFamily="34" charset="0"/>
              <a:cs typeface="Arial" pitchFamily="34" charset="0"/>
            </a:rPr>
            <a:t>Hyperbilirubinemia</a:t>
          </a:r>
          <a:endParaRPr lang="en-PH" sz="2400" dirty="0">
            <a:effectLst>
              <a:outerShdw blurRad="38100" dist="38100" dir="2700000" algn="tl">
                <a:srgbClr val="000000">
                  <a:alpha val="43137"/>
                </a:srgbClr>
              </a:outerShdw>
            </a:effectLst>
            <a:latin typeface="Arial" pitchFamily="34" charset="0"/>
            <a:cs typeface="Arial" pitchFamily="34" charset="0"/>
          </a:endParaRPr>
        </a:p>
      </dgm:t>
    </dgm:pt>
    <dgm:pt modelId="{8588679D-FA48-48ED-BDDB-33A0B819ECAD}" type="parTrans" cxnId="{437FFC46-E69A-4A2A-BD8C-0DCFBDB1A670}">
      <dgm:prSet/>
      <dgm:spPr/>
      <dgm:t>
        <a:bodyPr/>
        <a:lstStyle/>
        <a:p>
          <a:endParaRPr lang="en-PH">
            <a:effectLst>
              <a:outerShdw blurRad="38100" dist="38100" dir="2700000" algn="tl">
                <a:srgbClr val="000000">
                  <a:alpha val="43137"/>
                </a:srgbClr>
              </a:outerShdw>
            </a:effectLst>
          </a:endParaRPr>
        </a:p>
      </dgm:t>
    </dgm:pt>
    <dgm:pt modelId="{956864CF-345D-4F18-986B-FB7E66123804}" type="sibTrans" cxnId="{437FFC46-E69A-4A2A-BD8C-0DCFBDB1A670}">
      <dgm:prSet/>
      <dgm:spPr/>
      <dgm:t>
        <a:bodyPr/>
        <a:lstStyle/>
        <a:p>
          <a:endParaRPr lang="en-PH">
            <a:effectLst>
              <a:outerShdw blurRad="38100" dist="38100" dir="2700000" algn="tl">
                <a:srgbClr val="000000">
                  <a:alpha val="43137"/>
                </a:srgbClr>
              </a:outerShdw>
            </a:effectLst>
          </a:endParaRPr>
        </a:p>
      </dgm:t>
    </dgm:pt>
    <dgm:pt modelId="{8AF8DBEE-4EC4-45A3-B6B6-519F930B3171}">
      <dgm:prSet phldrT="[Text]" custT="1"/>
      <dgm:spPr/>
      <dgm:t>
        <a:bodyPr/>
        <a:lstStyle/>
        <a:p>
          <a:r>
            <a:rPr lang="en-PH" sz="2400" dirty="0">
              <a:effectLst>
                <a:outerShdw blurRad="38100" dist="38100" dir="2700000" algn="tl">
                  <a:srgbClr val="000000">
                    <a:alpha val="43137"/>
                  </a:srgbClr>
                </a:outerShdw>
              </a:effectLst>
              <a:latin typeface="Arial" pitchFamily="34" charset="0"/>
              <a:cs typeface="Arial" pitchFamily="34" charset="0"/>
            </a:rPr>
            <a:t>Conjugated </a:t>
          </a:r>
          <a:r>
            <a:rPr lang="en-PH" sz="2400" dirty="0" err="1">
              <a:effectLst>
                <a:outerShdw blurRad="38100" dist="38100" dir="2700000" algn="tl">
                  <a:srgbClr val="000000">
                    <a:alpha val="43137"/>
                  </a:srgbClr>
                </a:outerShdw>
              </a:effectLst>
              <a:latin typeface="Arial" pitchFamily="34" charset="0"/>
              <a:cs typeface="Arial" pitchFamily="34" charset="0"/>
            </a:rPr>
            <a:t>Hyperbilirubinemia</a:t>
          </a:r>
          <a:endParaRPr lang="en-PH" sz="2400" dirty="0">
            <a:effectLst>
              <a:outerShdw blurRad="38100" dist="38100" dir="2700000" algn="tl">
                <a:srgbClr val="000000">
                  <a:alpha val="43137"/>
                </a:srgbClr>
              </a:outerShdw>
            </a:effectLst>
            <a:latin typeface="Arial" pitchFamily="34" charset="0"/>
            <a:cs typeface="Arial" pitchFamily="34" charset="0"/>
          </a:endParaRPr>
        </a:p>
      </dgm:t>
    </dgm:pt>
    <dgm:pt modelId="{19103656-994D-47BD-9725-9224F409FB92}" type="parTrans" cxnId="{35005AED-4753-4C31-96A8-599ECA71D413}">
      <dgm:prSet/>
      <dgm:spPr/>
      <dgm:t>
        <a:bodyPr/>
        <a:lstStyle/>
        <a:p>
          <a:endParaRPr lang="en-PH">
            <a:effectLst>
              <a:outerShdw blurRad="38100" dist="38100" dir="2700000" algn="tl">
                <a:srgbClr val="000000">
                  <a:alpha val="43137"/>
                </a:srgbClr>
              </a:outerShdw>
            </a:effectLst>
          </a:endParaRPr>
        </a:p>
      </dgm:t>
    </dgm:pt>
    <dgm:pt modelId="{D0C45B6A-D1B0-4C8A-BFA8-96FF7FB4A12B}" type="sibTrans" cxnId="{35005AED-4753-4C31-96A8-599ECA71D413}">
      <dgm:prSet/>
      <dgm:spPr/>
      <dgm:t>
        <a:bodyPr/>
        <a:lstStyle/>
        <a:p>
          <a:endParaRPr lang="en-PH">
            <a:effectLst>
              <a:outerShdw blurRad="38100" dist="38100" dir="2700000" algn="tl">
                <a:srgbClr val="000000">
                  <a:alpha val="43137"/>
                </a:srgbClr>
              </a:outerShdw>
            </a:effectLst>
          </a:endParaRPr>
        </a:p>
      </dgm:t>
    </dgm:pt>
    <dgm:pt modelId="{8F5BE468-74F6-445F-8C58-086BC0C1F271}">
      <dgm:prSet phldrT="[Text]" custT="1"/>
      <dgm:spPr/>
      <dgm:t>
        <a:bodyPr/>
        <a:lstStyle/>
        <a:p>
          <a:r>
            <a:rPr lang="en-PH" sz="2000" dirty="0">
              <a:effectLst>
                <a:outerShdw blurRad="38100" dist="38100" dir="2700000" algn="tl">
                  <a:srgbClr val="000000">
                    <a:alpha val="43137"/>
                  </a:srgbClr>
                </a:outerShdw>
              </a:effectLst>
              <a:latin typeface="Arial" pitchFamily="34" charset="0"/>
              <a:cs typeface="Arial" pitchFamily="34" charset="0"/>
            </a:rPr>
            <a:t>Decreased Excretion</a:t>
          </a:r>
        </a:p>
      </dgm:t>
    </dgm:pt>
    <dgm:pt modelId="{780F0BF3-A969-4E1A-A84E-6E8C455CA194}" type="parTrans" cxnId="{64194715-66B3-4A5C-9458-C5EC566B0B4D}">
      <dgm:prSet/>
      <dgm:spPr/>
      <dgm:t>
        <a:bodyPr/>
        <a:lstStyle/>
        <a:p>
          <a:endParaRPr lang="en-PH">
            <a:effectLst>
              <a:outerShdw blurRad="38100" dist="38100" dir="2700000" algn="tl">
                <a:srgbClr val="000000">
                  <a:alpha val="43137"/>
                </a:srgbClr>
              </a:outerShdw>
            </a:effectLst>
          </a:endParaRPr>
        </a:p>
      </dgm:t>
    </dgm:pt>
    <dgm:pt modelId="{604FE4B5-3E4A-4DFA-B559-77FF15E620CE}" type="sibTrans" cxnId="{64194715-66B3-4A5C-9458-C5EC566B0B4D}">
      <dgm:prSet/>
      <dgm:spPr/>
      <dgm:t>
        <a:bodyPr/>
        <a:lstStyle/>
        <a:p>
          <a:endParaRPr lang="en-PH">
            <a:effectLst>
              <a:outerShdw blurRad="38100" dist="38100" dir="2700000" algn="tl">
                <a:srgbClr val="000000">
                  <a:alpha val="43137"/>
                </a:srgbClr>
              </a:outerShdw>
            </a:effectLst>
          </a:endParaRPr>
        </a:p>
      </dgm:t>
    </dgm:pt>
    <dgm:pt modelId="{C305CC6A-0E15-479F-A92E-E5ABC9F2B30D}">
      <dgm:prSet phldrT="[Text]" custT="1"/>
      <dgm:spPr/>
      <dgm:t>
        <a:bodyPr/>
        <a:lstStyle/>
        <a:p>
          <a:r>
            <a:rPr lang="en-PH" sz="2000" dirty="0">
              <a:effectLst>
                <a:outerShdw blurRad="38100" dist="38100" dir="2700000" algn="tl">
                  <a:srgbClr val="000000">
                    <a:alpha val="43137"/>
                  </a:srgbClr>
                </a:outerShdw>
              </a:effectLst>
              <a:latin typeface="Arial" pitchFamily="34" charset="0"/>
              <a:cs typeface="Arial" pitchFamily="34" charset="0"/>
            </a:rPr>
            <a:t>Impaired Excretion</a:t>
          </a:r>
        </a:p>
      </dgm:t>
    </dgm:pt>
    <dgm:pt modelId="{19D19351-7EA4-4A79-854F-E24D14E6024D}" type="parTrans" cxnId="{400FA4AB-59C3-4B61-856C-2F0F74796684}">
      <dgm:prSet/>
      <dgm:spPr/>
      <dgm:t>
        <a:bodyPr/>
        <a:lstStyle/>
        <a:p>
          <a:endParaRPr lang="en-PH">
            <a:effectLst>
              <a:outerShdw blurRad="38100" dist="38100" dir="2700000" algn="tl">
                <a:srgbClr val="000000">
                  <a:alpha val="43137"/>
                </a:srgbClr>
              </a:outerShdw>
            </a:effectLst>
          </a:endParaRPr>
        </a:p>
      </dgm:t>
    </dgm:pt>
    <dgm:pt modelId="{7EABDAB0-2D7B-44C4-AE6B-0AB6C2EB44E1}" type="sibTrans" cxnId="{400FA4AB-59C3-4B61-856C-2F0F74796684}">
      <dgm:prSet/>
      <dgm:spPr/>
      <dgm:t>
        <a:bodyPr/>
        <a:lstStyle/>
        <a:p>
          <a:endParaRPr lang="en-PH">
            <a:effectLst>
              <a:outerShdw blurRad="38100" dist="38100" dir="2700000" algn="tl">
                <a:srgbClr val="000000">
                  <a:alpha val="43137"/>
                </a:srgbClr>
              </a:outerShdw>
            </a:effectLst>
          </a:endParaRPr>
        </a:p>
      </dgm:t>
    </dgm:pt>
    <dgm:pt modelId="{BBB9C738-D8A7-444E-BC2B-5D2334D57430}">
      <dgm:prSet phldrT="[Text]" custT="1"/>
      <dgm:spPr/>
      <dgm:t>
        <a:bodyPr/>
        <a:lstStyle/>
        <a:p>
          <a:r>
            <a:rPr lang="en-PH" sz="2000" dirty="0">
              <a:solidFill>
                <a:schemeClr val="bg1"/>
              </a:solidFill>
              <a:effectLst>
                <a:outerShdw blurRad="38100" dist="38100" dir="2700000" algn="tl">
                  <a:srgbClr val="000000">
                    <a:alpha val="43137"/>
                  </a:srgbClr>
                </a:outerShdw>
              </a:effectLst>
              <a:latin typeface="Arial" pitchFamily="34" charset="0"/>
              <a:cs typeface="Arial" pitchFamily="34" charset="0"/>
            </a:rPr>
            <a:t>Increased Production</a:t>
          </a:r>
        </a:p>
      </dgm:t>
    </dgm:pt>
    <dgm:pt modelId="{57FEB121-B096-4C39-8AF2-5B587BDF40AA}" type="parTrans" cxnId="{9FB24394-7821-43E6-915C-0FCF69C509DA}">
      <dgm:prSet/>
      <dgm:spPr/>
      <dgm:t>
        <a:bodyPr/>
        <a:lstStyle/>
        <a:p>
          <a:endParaRPr lang="en-PH">
            <a:effectLst>
              <a:outerShdw blurRad="38100" dist="38100" dir="2700000" algn="tl">
                <a:srgbClr val="000000">
                  <a:alpha val="43137"/>
                </a:srgbClr>
              </a:outerShdw>
            </a:effectLst>
          </a:endParaRPr>
        </a:p>
      </dgm:t>
    </dgm:pt>
    <dgm:pt modelId="{38E99C43-95A6-4D96-9704-9434731E717E}" type="sibTrans" cxnId="{9FB24394-7821-43E6-915C-0FCF69C509DA}">
      <dgm:prSet/>
      <dgm:spPr/>
      <dgm:t>
        <a:bodyPr/>
        <a:lstStyle/>
        <a:p>
          <a:endParaRPr lang="en-PH">
            <a:effectLst>
              <a:outerShdw blurRad="38100" dist="38100" dir="2700000" algn="tl">
                <a:srgbClr val="000000">
                  <a:alpha val="43137"/>
                </a:srgbClr>
              </a:outerShdw>
            </a:effectLst>
          </a:endParaRPr>
        </a:p>
      </dgm:t>
    </dgm:pt>
    <dgm:pt modelId="{5B99D40A-2FB0-4EC3-907F-779F2033908B}">
      <dgm:prSet phldrT="[Text]" custT="1"/>
      <dgm:spPr/>
      <dgm:t>
        <a:bodyPr/>
        <a:lstStyle/>
        <a:p>
          <a:r>
            <a:rPr lang="en-PH" sz="2000" dirty="0">
              <a:effectLst>
                <a:outerShdw blurRad="38100" dist="38100" dir="2700000" algn="tl">
                  <a:srgbClr val="000000">
                    <a:alpha val="43137"/>
                  </a:srgbClr>
                </a:outerShdw>
              </a:effectLst>
              <a:latin typeface="Arial" pitchFamily="34" charset="0"/>
              <a:cs typeface="Arial" pitchFamily="34" charset="0"/>
            </a:rPr>
            <a:t>Decreased Conjugation</a:t>
          </a:r>
        </a:p>
      </dgm:t>
    </dgm:pt>
    <dgm:pt modelId="{11BAC4E7-F608-4E2C-9F3D-3526CF01534E}" type="parTrans" cxnId="{DE260E26-6AEC-49F8-AA7E-F63177EAE93A}">
      <dgm:prSet/>
      <dgm:spPr/>
      <dgm:t>
        <a:bodyPr/>
        <a:lstStyle/>
        <a:p>
          <a:endParaRPr lang="en-PH">
            <a:effectLst>
              <a:outerShdw blurRad="38100" dist="38100" dir="2700000" algn="tl">
                <a:srgbClr val="000000">
                  <a:alpha val="43137"/>
                </a:srgbClr>
              </a:outerShdw>
            </a:effectLst>
          </a:endParaRPr>
        </a:p>
      </dgm:t>
    </dgm:pt>
    <dgm:pt modelId="{2ED95806-7397-41A7-95C6-2D98C89CD73F}" type="sibTrans" cxnId="{DE260E26-6AEC-49F8-AA7E-F63177EAE93A}">
      <dgm:prSet/>
      <dgm:spPr/>
      <dgm:t>
        <a:bodyPr/>
        <a:lstStyle/>
        <a:p>
          <a:endParaRPr lang="en-PH">
            <a:effectLst>
              <a:outerShdw blurRad="38100" dist="38100" dir="2700000" algn="tl">
                <a:srgbClr val="000000">
                  <a:alpha val="43137"/>
                </a:srgbClr>
              </a:outerShdw>
            </a:effectLst>
          </a:endParaRPr>
        </a:p>
      </dgm:t>
    </dgm:pt>
    <dgm:pt modelId="{2311AECE-E074-449C-9852-4EEEF27203C8}" type="pres">
      <dgm:prSet presAssocID="{7DA0C2F9-70A5-4EF3-8D32-24ED11014C6B}" presName="hierChild1" presStyleCnt="0">
        <dgm:presLayoutVars>
          <dgm:orgChart val="1"/>
          <dgm:chPref val="1"/>
          <dgm:dir/>
          <dgm:animOne val="branch"/>
          <dgm:animLvl val="lvl"/>
          <dgm:resizeHandles/>
        </dgm:presLayoutVars>
      </dgm:prSet>
      <dgm:spPr/>
    </dgm:pt>
    <dgm:pt modelId="{5D4B4133-A57B-496E-A886-29109ABD950E}" type="pres">
      <dgm:prSet presAssocID="{5F1000F6-ED64-49B9-8540-918EFEECDA96}" presName="hierRoot1" presStyleCnt="0">
        <dgm:presLayoutVars>
          <dgm:hierBranch val="init"/>
        </dgm:presLayoutVars>
      </dgm:prSet>
      <dgm:spPr/>
    </dgm:pt>
    <dgm:pt modelId="{2719A660-D623-4330-8F57-0E5E402D4AAF}" type="pres">
      <dgm:prSet presAssocID="{5F1000F6-ED64-49B9-8540-918EFEECDA96}" presName="rootComposite1" presStyleCnt="0"/>
      <dgm:spPr/>
    </dgm:pt>
    <dgm:pt modelId="{A7C205D7-E379-4D36-A025-B81BA4F65F7A}" type="pres">
      <dgm:prSet presAssocID="{5F1000F6-ED64-49B9-8540-918EFEECDA96}" presName="rootText1" presStyleLbl="node0" presStyleIdx="0" presStyleCnt="1" custScaleX="477518" custScaleY="243872">
        <dgm:presLayoutVars>
          <dgm:chPref val="3"/>
        </dgm:presLayoutVars>
      </dgm:prSet>
      <dgm:spPr/>
    </dgm:pt>
    <dgm:pt modelId="{9B9EA07B-ABF5-4988-8AA3-7E7768CA73DC}" type="pres">
      <dgm:prSet presAssocID="{5F1000F6-ED64-49B9-8540-918EFEECDA96}" presName="rootConnector1" presStyleLbl="node1" presStyleIdx="0" presStyleCnt="0"/>
      <dgm:spPr/>
    </dgm:pt>
    <dgm:pt modelId="{2FA28B8F-35D9-4E54-8648-CAC2F1B7B197}" type="pres">
      <dgm:prSet presAssocID="{5F1000F6-ED64-49B9-8540-918EFEECDA96}" presName="hierChild2" presStyleCnt="0"/>
      <dgm:spPr/>
    </dgm:pt>
    <dgm:pt modelId="{C413F820-3AA7-4B4B-AD37-45E7AB25E2E5}" type="pres">
      <dgm:prSet presAssocID="{8588679D-FA48-48ED-BDDB-33A0B819ECAD}" presName="Name37" presStyleLbl="parChTrans1D2" presStyleIdx="0" presStyleCnt="3"/>
      <dgm:spPr/>
    </dgm:pt>
    <dgm:pt modelId="{2F1F7DB5-7EFA-43C7-B8D1-296F2F4D0663}" type="pres">
      <dgm:prSet presAssocID="{AB8519C7-73BE-4BBA-8B8E-6410D029904E}" presName="hierRoot2" presStyleCnt="0">
        <dgm:presLayoutVars>
          <dgm:hierBranch val="init"/>
        </dgm:presLayoutVars>
      </dgm:prSet>
      <dgm:spPr/>
    </dgm:pt>
    <dgm:pt modelId="{DAFDA541-B7F0-4FD4-AF81-E8316278830C}" type="pres">
      <dgm:prSet presAssocID="{AB8519C7-73BE-4BBA-8B8E-6410D029904E}" presName="rootComposite" presStyleCnt="0"/>
      <dgm:spPr/>
    </dgm:pt>
    <dgm:pt modelId="{1AADC66D-83B0-4B9A-84DF-ADFDAB3A0D39}" type="pres">
      <dgm:prSet presAssocID="{AB8519C7-73BE-4BBA-8B8E-6410D029904E}" presName="rootText" presStyleLbl="node2" presStyleIdx="0" presStyleCnt="2" custScaleX="405110" custScaleY="238701">
        <dgm:presLayoutVars>
          <dgm:chPref val="3"/>
        </dgm:presLayoutVars>
      </dgm:prSet>
      <dgm:spPr/>
    </dgm:pt>
    <dgm:pt modelId="{A8C2CBF7-5B50-44AA-9B9B-C1E4484B4815}" type="pres">
      <dgm:prSet presAssocID="{AB8519C7-73BE-4BBA-8B8E-6410D029904E}" presName="rootConnector" presStyleLbl="node2" presStyleIdx="0" presStyleCnt="2"/>
      <dgm:spPr/>
    </dgm:pt>
    <dgm:pt modelId="{D4A78F4D-DFC7-41EC-A5AB-AEB6469F7AFD}" type="pres">
      <dgm:prSet presAssocID="{AB8519C7-73BE-4BBA-8B8E-6410D029904E}" presName="hierChild4" presStyleCnt="0"/>
      <dgm:spPr/>
    </dgm:pt>
    <dgm:pt modelId="{F4FD2C8A-E866-4B91-A1BC-9802B27C5DEF}" type="pres">
      <dgm:prSet presAssocID="{57FEB121-B096-4C39-8AF2-5B587BDF40AA}" presName="Name37" presStyleLbl="parChTrans1D3" presStyleIdx="0" presStyleCnt="4"/>
      <dgm:spPr/>
    </dgm:pt>
    <dgm:pt modelId="{8EC8CB0D-9A28-4C6E-B210-0C8EB9B7DEAA}" type="pres">
      <dgm:prSet presAssocID="{BBB9C738-D8A7-444E-BC2B-5D2334D57430}" presName="hierRoot2" presStyleCnt="0">
        <dgm:presLayoutVars>
          <dgm:hierBranch val="init"/>
        </dgm:presLayoutVars>
      </dgm:prSet>
      <dgm:spPr/>
    </dgm:pt>
    <dgm:pt modelId="{5C5EE920-B494-47FB-AD17-84B26B1C3E76}" type="pres">
      <dgm:prSet presAssocID="{BBB9C738-D8A7-444E-BC2B-5D2334D57430}" presName="rootComposite" presStyleCnt="0"/>
      <dgm:spPr/>
    </dgm:pt>
    <dgm:pt modelId="{A02D08D3-07FE-48E7-9917-BB41A02FA38E}" type="pres">
      <dgm:prSet presAssocID="{BBB9C738-D8A7-444E-BC2B-5D2334D57430}" presName="rootText" presStyleLbl="node3" presStyleIdx="0" presStyleCnt="4" custScaleX="407248">
        <dgm:presLayoutVars>
          <dgm:chPref val="3"/>
        </dgm:presLayoutVars>
      </dgm:prSet>
      <dgm:spPr/>
    </dgm:pt>
    <dgm:pt modelId="{B2A3B3B3-B80F-4D36-8355-F18F7EF12203}" type="pres">
      <dgm:prSet presAssocID="{BBB9C738-D8A7-444E-BC2B-5D2334D57430}" presName="rootConnector" presStyleLbl="node3" presStyleIdx="0" presStyleCnt="4"/>
      <dgm:spPr/>
    </dgm:pt>
    <dgm:pt modelId="{F4B9DE0B-E03F-4223-A4B0-8D1A686AF34B}" type="pres">
      <dgm:prSet presAssocID="{BBB9C738-D8A7-444E-BC2B-5D2334D57430}" presName="hierChild4" presStyleCnt="0"/>
      <dgm:spPr/>
    </dgm:pt>
    <dgm:pt modelId="{C0A5BFFD-1FAD-4958-A377-1A1156B57608}" type="pres">
      <dgm:prSet presAssocID="{BBB9C738-D8A7-444E-BC2B-5D2334D57430}" presName="hierChild5" presStyleCnt="0"/>
      <dgm:spPr/>
    </dgm:pt>
    <dgm:pt modelId="{77ABE04C-9ED9-4310-8C8D-DE0B4190CF3C}" type="pres">
      <dgm:prSet presAssocID="{11BAC4E7-F608-4E2C-9F3D-3526CF01534E}" presName="Name37" presStyleLbl="parChTrans1D3" presStyleIdx="1" presStyleCnt="4"/>
      <dgm:spPr/>
    </dgm:pt>
    <dgm:pt modelId="{70A7DECA-184C-488B-AAB9-B312D9A40716}" type="pres">
      <dgm:prSet presAssocID="{5B99D40A-2FB0-4EC3-907F-779F2033908B}" presName="hierRoot2" presStyleCnt="0">
        <dgm:presLayoutVars>
          <dgm:hierBranch val="init"/>
        </dgm:presLayoutVars>
      </dgm:prSet>
      <dgm:spPr/>
    </dgm:pt>
    <dgm:pt modelId="{6F5E97CE-10A2-4D4F-98ED-F95DFA13D46A}" type="pres">
      <dgm:prSet presAssocID="{5B99D40A-2FB0-4EC3-907F-779F2033908B}" presName="rootComposite" presStyleCnt="0"/>
      <dgm:spPr/>
    </dgm:pt>
    <dgm:pt modelId="{C11C6A9B-79E2-4B23-A04E-2E190C4E7CF4}" type="pres">
      <dgm:prSet presAssocID="{5B99D40A-2FB0-4EC3-907F-779F2033908B}" presName="rootText" presStyleLbl="node3" presStyleIdx="1" presStyleCnt="4" custScaleX="407386" custScaleY="112304">
        <dgm:presLayoutVars>
          <dgm:chPref val="3"/>
        </dgm:presLayoutVars>
      </dgm:prSet>
      <dgm:spPr/>
    </dgm:pt>
    <dgm:pt modelId="{A9187A81-5F04-49DD-9741-739A15BFA91D}" type="pres">
      <dgm:prSet presAssocID="{5B99D40A-2FB0-4EC3-907F-779F2033908B}" presName="rootConnector" presStyleLbl="node3" presStyleIdx="1" presStyleCnt="4"/>
      <dgm:spPr/>
    </dgm:pt>
    <dgm:pt modelId="{D732545E-2D8C-49C5-A833-27F59D4B2DC5}" type="pres">
      <dgm:prSet presAssocID="{5B99D40A-2FB0-4EC3-907F-779F2033908B}" presName="hierChild4" presStyleCnt="0"/>
      <dgm:spPr/>
    </dgm:pt>
    <dgm:pt modelId="{8BCC3090-F52C-4CD9-895B-4F237A17EE83}" type="pres">
      <dgm:prSet presAssocID="{5B99D40A-2FB0-4EC3-907F-779F2033908B}" presName="hierChild5" presStyleCnt="0"/>
      <dgm:spPr/>
    </dgm:pt>
    <dgm:pt modelId="{51B40A13-829D-4666-AD22-16792B3E1227}" type="pres">
      <dgm:prSet presAssocID="{AB8519C7-73BE-4BBA-8B8E-6410D029904E}" presName="hierChild5" presStyleCnt="0"/>
      <dgm:spPr/>
    </dgm:pt>
    <dgm:pt modelId="{6D2C3C4D-BAF3-4F55-A77D-AF0EB7CD2315}" type="pres">
      <dgm:prSet presAssocID="{19103656-994D-47BD-9725-9224F409FB92}" presName="Name37" presStyleLbl="parChTrans1D2" presStyleIdx="1" presStyleCnt="3"/>
      <dgm:spPr/>
    </dgm:pt>
    <dgm:pt modelId="{33EDC8D3-BA64-47E3-9F06-0060B3373F9D}" type="pres">
      <dgm:prSet presAssocID="{8AF8DBEE-4EC4-45A3-B6B6-519F930B3171}" presName="hierRoot2" presStyleCnt="0">
        <dgm:presLayoutVars>
          <dgm:hierBranch val="init"/>
        </dgm:presLayoutVars>
      </dgm:prSet>
      <dgm:spPr/>
    </dgm:pt>
    <dgm:pt modelId="{7018D354-B791-4ECB-B2CB-86ECD91FC503}" type="pres">
      <dgm:prSet presAssocID="{8AF8DBEE-4EC4-45A3-B6B6-519F930B3171}" presName="rootComposite" presStyleCnt="0"/>
      <dgm:spPr/>
    </dgm:pt>
    <dgm:pt modelId="{9E66CD30-ABE9-4961-B3A7-2150199B3E7D}" type="pres">
      <dgm:prSet presAssocID="{8AF8DBEE-4EC4-45A3-B6B6-519F930B3171}" presName="rootText" presStyleLbl="node2" presStyleIdx="1" presStyleCnt="2" custScaleX="468401" custScaleY="263847" custLinFactNeighborX="47674" custLinFactNeighborY="-9841">
        <dgm:presLayoutVars>
          <dgm:chPref val="3"/>
        </dgm:presLayoutVars>
      </dgm:prSet>
      <dgm:spPr/>
    </dgm:pt>
    <dgm:pt modelId="{75879AC1-C7B7-4B0C-BAC5-70CBBFBC2417}" type="pres">
      <dgm:prSet presAssocID="{8AF8DBEE-4EC4-45A3-B6B6-519F930B3171}" presName="rootConnector" presStyleLbl="node2" presStyleIdx="1" presStyleCnt="2"/>
      <dgm:spPr/>
    </dgm:pt>
    <dgm:pt modelId="{FC042670-EE70-4D99-A031-E6BF9046E0B8}" type="pres">
      <dgm:prSet presAssocID="{8AF8DBEE-4EC4-45A3-B6B6-519F930B3171}" presName="hierChild4" presStyleCnt="0"/>
      <dgm:spPr/>
    </dgm:pt>
    <dgm:pt modelId="{5C665D15-BDD8-4F7E-ADA3-843D2DF72044}" type="pres">
      <dgm:prSet presAssocID="{780F0BF3-A969-4E1A-A84E-6E8C455CA194}" presName="Name37" presStyleLbl="parChTrans1D3" presStyleIdx="2" presStyleCnt="4"/>
      <dgm:spPr/>
    </dgm:pt>
    <dgm:pt modelId="{D69E4BBA-9049-4758-AD4F-6CED8A259D4A}" type="pres">
      <dgm:prSet presAssocID="{8F5BE468-74F6-445F-8C58-086BC0C1F271}" presName="hierRoot2" presStyleCnt="0">
        <dgm:presLayoutVars>
          <dgm:hierBranch val="init"/>
        </dgm:presLayoutVars>
      </dgm:prSet>
      <dgm:spPr/>
    </dgm:pt>
    <dgm:pt modelId="{B4C965CC-43AA-46EB-A9AE-B6ACC12C8988}" type="pres">
      <dgm:prSet presAssocID="{8F5BE468-74F6-445F-8C58-086BC0C1F271}" presName="rootComposite" presStyleCnt="0"/>
      <dgm:spPr/>
    </dgm:pt>
    <dgm:pt modelId="{BB4744E2-6869-4A19-8FBF-1ED14A714BA4}" type="pres">
      <dgm:prSet presAssocID="{8F5BE468-74F6-445F-8C58-086BC0C1F271}" presName="rootText" presStyleLbl="node3" presStyleIdx="2" presStyleCnt="4" custScaleX="377147">
        <dgm:presLayoutVars>
          <dgm:chPref val="3"/>
        </dgm:presLayoutVars>
      </dgm:prSet>
      <dgm:spPr/>
    </dgm:pt>
    <dgm:pt modelId="{8AFAB248-05E4-4390-A170-71E85FD9DF2D}" type="pres">
      <dgm:prSet presAssocID="{8F5BE468-74F6-445F-8C58-086BC0C1F271}" presName="rootConnector" presStyleLbl="node3" presStyleIdx="2" presStyleCnt="4"/>
      <dgm:spPr/>
    </dgm:pt>
    <dgm:pt modelId="{6330F882-04BB-4845-9A2A-84B8DA2EE053}" type="pres">
      <dgm:prSet presAssocID="{8F5BE468-74F6-445F-8C58-086BC0C1F271}" presName="hierChild4" presStyleCnt="0"/>
      <dgm:spPr/>
    </dgm:pt>
    <dgm:pt modelId="{A6F9E1C2-AA6C-4DCE-8943-55612CBD9BE5}" type="pres">
      <dgm:prSet presAssocID="{8F5BE468-74F6-445F-8C58-086BC0C1F271}" presName="hierChild5" presStyleCnt="0"/>
      <dgm:spPr/>
    </dgm:pt>
    <dgm:pt modelId="{C7714C3C-AD23-4CFC-B3BC-FCD793E6FDBF}" type="pres">
      <dgm:prSet presAssocID="{19D19351-7EA4-4A79-854F-E24D14E6024D}" presName="Name37" presStyleLbl="parChTrans1D3" presStyleIdx="3" presStyleCnt="4"/>
      <dgm:spPr/>
    </dgm:pt>
    <dgm:pt modelId="{F1D4FD36-41D6-4F80-AC1A-D31CDD3E7047}" type="pres">
      <dgm:prSet presAssocID="{C305CC6A-0E15-479F-A92E-E5ABC9F2B30D}" presName="hierRoot2" presStyleCnt="0">
        <dgm:presLayoutVars>
          <dgm:hierBranch val="init"/>
        </dgm:presLayoutVars>
      </dgm:prSet>
      <dgm:spPr/>
    </dgm:pt>
    <dgm:pt modelId="{0F7630C0-B40D-408F-9EF7-BF7D0CA6F44F}" type="pres">
      <dgm:prSet presAssocID="{C305CC6A-0E15-479F-A92E-E5ABC9F2B30D}" presName="rootComposite" presStyleCnt="0"/>
      <dgm:spPr/>
    </dgm:pt>
    <dgm:pt modelId="{AA71EC40-84BF-4B30-A092-7977D92C009F}" type="pres">
      <dgm:prSet presAssocID="{C305CC6A-0E15-479F-A92E-E5ABC9F2B30D}" presName="rootText" presStyleLbl="node3" presStyleIdx="3" presStyleCnt="4" custScaleX="431128" custScaleY="117769">
        <dgm:presLayoutVars>
          <dgm:chPref val="3"/>
        </dgm:presLayoutVars>
      </dgm:prSet>
      <dgm:spPr/>
    </dgm:pt>
    <dgm:pt modelId="{1A4DFB49-91DD-4B5E-9451-D2DB5703C71E}" type="pres">
      <dgm:prSet presAssocID="{C305CC6A-0E15-479F-A92E-E5ABC9F2B30D}" presName="rootConnector" presStyleLbl="node3" presStyleIdx="3" presStyleCnt="4"/>
      <dgm:spPr/>
    </dgm:pt>
    <dgm:pt modelId="{29D1D5FB-76DB-44E9-8BE7-4E5FF67B5740}" type="pres">
      <dgm:prSet presAssocID="{C305CC6A-0E15-479F-A92E-E5ABC9F2B30D}" presName="hierChild4" presStyleCnt="0"/>
      <dgm:spPr/>
    </dgm:pt>
    <dgm:pt modelId="{D2C296F1-FBBF-43FE-A86B-8B5180F2C855}" type="pres">
      <dgm:prSet presAssocID="{C305CC6A-0E15-479F-A92E-E5ABC9F2B30D}" presName="hierChild5" presStyleCnt="0"/>
      <dgm:spPr/>
    </dgm:pt>
    <dgm:pt modelId="{07283E6F-9857-4D43-B9EA-13626D03D6C9}" type="pres">
      <dgm:prSet presAssocID="{8AF8DBEE-4EC4-45A3-B6B6-519F930B3171}" presName="hierChild5" presStyleCnt="0"/>
      <dgm:spPr/>
    </dgm:pt>
    <dgm:pt modelId="{07E8FCEB-E5DD-40FB-8AC9-F1BB9EB1FF54}" type="pres">
      <dgm:prSet presAssocID="{5F1000F6-ED64-49B9-8540-918EFEECDA96}" presName="hierChild3" presStyleCnt="0"/>
      <dgm:spPr/>
    </dgm:pt>
    <dgm:pt modelId="{53E66DCC-F7FC-4977-9DF6-ABD2249908DD}" type="pres">
      <dgm:prSet presAssocID="{1A0F5336-D893-4042-B177-B5E0066EAFAE}" presName="Name111" presStyleLbl="parChTrans1D2" presStyleIdx="2" presStyleCnt="3"/>
      <dgm:spPr/>
    </dgm:pt>
    <dgm:pt modelId="{325A12B7-0941-4AC4-9AD1-D8A7F5F6393B}" type="pres">
      <dgm:prSet presAssocID="{CA8B558A-EBC8-4EB9-9607-CCDEDDC57937}" presName="hierRoot3" presStyleCnt="0">
        <dgm:presLayoutVars>
          <dgm:hierBranch val="init"/>
        </dgm:presLayoutVars>
      </dgm:prSet>
      <dgm:spPr/>
    </dgm:pt>
    <dgm:pt modelId="{200606E0-997D-4F45-B809-23565FFBAAC5}" type="pres">
      <dgm:prSet presAssocID="{CA8B558A-EBC8-4EB9-9607-CCDEDDC57937}" presName="rootComposite3" presStyleCnt="0"/>
      <dgm:spPr/>
    </dgm:pt>
    <dgm:pt modelId="{4427E4CD-E3BE-43C3-8170-B6BC2A87BBCF}" type="pres">
      <dgm:prSet presAssocID="{CA8B558A-EBC8-4EB9-9607-CCDEDDC57937}" presName="rootText3" presStyleLbl="asst1" presStyleIdx="0" presStyleCnt="1" custScaleX="449324" custScaleY="186671">
        <dgm:presLayoutVars>
          <dgm:chPref val="3"/>
        </dgm:presLayoutVars>
      </dgm:prSet>
      <dgm:spPr/>
    </dgm:pt>
    <dgm:pt modelId="{492E8F95-BE0C-4736-BAC0-C33DF006B928}" type="pres">
      <dgm:prSet presAssocID="{CA8B558A-EBC8-4EB9-9607-CCDEDDC57937}" presName="rootConnector3" presStyleLbl="asst1" presStyleIdx="0" presStyleCnt="1"/>
      <dgm:spPr/>
    </dgm:pt>
    <dgm:pt modelId="{713596A4-7DAF-464D-9D85-791B01C09C8A}" type="pres">
      <dgm:prSet presAssocID="{CA8B558A-EBC8-4EB9-9607-CCDEDDC57937}" presName="hierChild6" presStyleCnt="0"/>
      <dgm:spPr/>
    </dgm:pt>
    <dgm:pt modelId="{BFB57A7D-E29B-4277-8446-E9D61C76EEE1}" type="pres">
      <dgm:prSet presAssocID="{CA8B558A-EBC8-4EB9-9607-CCDEDDC57937}" presName="hierChild7" presStyleCnt="0"/>
      <dgm:spPr/>
    </dgm:pt>
  </dgm:ptLst>
  <dgm:cxnLst>
    <dgm:cxn modelId="{4AA9280A-370B-4C8D-BCDE-42F16A618161}" type="presOf" srcId="{8F5BE468-74F6-445F-8C58-086BC0C1F271}" destId="{8AFAB248-05E4-4390-A170-71E85FD9DF2D}" srcOrd="1" destOrd="0" presId="urn:microsoft.com/office/officeart/2005/8/layout/orgChart1"/>
    <dgm:cxn modelId="{044A6613-C9C3-4770-86B5-008BA2065D27}" type="presOf" srcId="{7DA0C2F9-70A5-4EF3-8D32-24ED11014C6B}" destId="{2311AECE-E074-449C-9852-4EEEF27203C8}" srcOrd="0" destOrd="0" presId="urn:microsoft.com/office/officeart/2005/8/layout/orgChart1"/>
    <dgm:cxn modelId="{64194715-66B3-4A5C-9458-C5EC566B0B4D}" srcId="{8AF8DBEE-4EC4-45A3-B6B6-519F930B3171}" destId="{8F5BE468-74F6-445F-8C58-086BC0C1F271}" srcOrd="0" destOrd="0" parTransId="{780F0BF3-A969-4E1A-A84E-6E8C455CA194}" sibTransId="{604FE4B5-3E4A-4DFA-B559-77FF15E620CE}"/>
    <dgm:cxn modelId="{A35AD31E-2C4A-4672-92BB-DA53AB2541D6}" type="presOf" srcId="{8F5BE468-74F6-445F-8C58-086BC0C1F271}" destId="{BB4744E2-6869-4A19-8FBF-1ED14A714BA4}" srcOrd="0" destOrd="0" presId="urn:microsoft.com/office/officeart/2005/8/layout/orgChart1"/>
    <dgm:cxn modelId="{0506C320-D971-417E-866D-3A024A0C53BB}" type="presOf" srcId="{5F1000F6-ED64-49B9-8540-918EFEECDA96}" destId="{A7C205D7-E379-4D36-A025-B81BA4F65F7A}" srcOrd="0" destOrd="0" presId="urn:microsoft.com/office/officeart/2005/8/layout/orgChart1"/>
    <dgm:cxn modelId="{4ED36E22-36DC-4C4E-B171-5A107E21522C}" type="presOf" srcId="{8AF8DBEE-4EC4-45A3-B6B6-519F930B3171}" destId="{9E66CD30-ABE9-4961-B3A7-2150199B3E7D}" srcOrd="0" destOrd="0" presId="urn:microsoft.com/office/officeart/2005/8/layout/orgChart1"/>
    <dgm:cxn modelId="{20055E25-F373-430D-A111-55C9444C432F}" type="presOf" srcId="{C305CC6A-0E15-479F-A92E-E5ABC9F2B30D}" destId="{AA71EC40-84BF-4B30-A092-7977D92C009F}" srcOrd="0" destOrd="0" presId="urn:microsoft.com/office/officeart/2005/8/layout/orgChart1"/>
    <dgm:cxn modelId="{DE260E26-6AEC-49F8-AA7E-F63177EAE93A}" srcId="{AB8519C7-73BE-4BBA-8B8E-6410D029904E}" destId="{5B99D40A-2FB0-4EC3-907F-779F2033908B}" srcOrd="1" destOrd="0" parTransId="{11BAC4E7-F608-4E2C-9F3D-3526CF01534E}" sibTransId="{2ED95806-7397-41A7-95C6-2D98C89CD73F}"/>
    <dgm:cxn modelId="{49BDCC35-B504-4471-A8E2-5E3BF57FCFD8}" type="presOf" srcId="{780F0BF3-A969-4E1A-A84E-6E8C455CA194}" destId="{5C665D15-BDD8-4F7E-ADA3-843D2DF72044}" srcOrd="0" destOrd="0" presId="urn:microsoft.com/office/officeart/2005/8/layout/orgChart1"/>
    <dgm:cxn modelId="{C6A4F135-23B7-4B33-B931-EEE35A1DB045}" type="presOf" srcId="{BBB9C738-D8A7-444E-BC2B-5D2334D57430}" destId="{B2A3B3B3-B80F-4D36-8355-F18F7EF12203}" srcOrd="1" destOrd="0" presId="urn:microsoft.com/office/officeart/2005/8/layout/orgChart1"/>
    <dgm:cxn modelId="{E21E863C-40E6-48DC-A427-DB7A3A6F7283}" type="presOf" srcId="{CA8B558A-EBC8-4EB9-9607-CCDEDDC57937}" destId="{492E8F95-BE0C-4736-BAC0-C33DF006B928}" srcOrd="1" destOrd="0" presId="urn:microsoft.com/office/officeart/2005/8/layout/orgChart1"/>
    <dgm:cxn modelId="{3188DD5B-42FE-499A-8B9D-380718CE770C}" type="presOf" srcId="{8AF8DBEE-4EC4-45A3-B6B6-519F930B3171}" destId="{75879AC1-C7B7-4B0C-BAC5-70CBBFBC2417}" srcOrd="1" destOrd="0" presId="urn:microsoft.com/office/officeart/2005/8/layout/orgChart1"/>
    <dgm:cxn modelId="{437FFC46-E69A-4A2A-BD8C-0DCFBDB1A670}" srcId="{5F1000F6-ED64-49B9-8540-918EFEECDA96}" destId="{AB8519C7-73BE-4BBA-8B8E-6410D029904E}" srcOrd="1" destOrd="0" parTransId="{8588679D-FA48-48ED-BDDB-33A0B819ECAD}" sibTransId="{956864CF-345D-4F18-986B-FB7E66123804}"/>
    <dgm:cxn modelId="{FF2BE276-9C05-472A-8A03-1A1424827E2E}" type="presOf" srcId="{CA8B558A-EBC8-4EB9-9607-CCDEDDC57937}" destId="{4427E4CD-E3BE-43C3-8170-B6BC2A87BBCF}" srcOrd="0" destOrd="0" presId="urn:microsoft.com/office/officeart/2005/8/layout/orgChart1"/>
    <dgm:cxn modelId="{435EB377-E7C1-482F-8354-CA32197E6E81}" type="presOf" srcId="{19103656-994D-47BD-9725-9224F409FB92}" destId="{6D2C3C4D-BAF3-4F55-A77D-AF0EB7CD2315}" srcOrd="0" destOrd="0" presId="urn:microsoft.com/office/officeart/2005/8/layout/orgChart1"/>
    <dgm:cxn modelId="{A5C31D79-DF50-48E7-8F91-AA67970BD006}" type="presOf" srcId="{C305CC6A-0E15-479F-A92E-E5ABC9F2B30D}" destId="{1A4DFB49-91DD-4B5E-9451-D2DB5703C71E}" srcOrd="1" destOrd="0" presId="urn:microsoft.com/office/officeart/2005/8/layout/orgChart1"/>
    <dgm:cxn modelId="{0E93C55A-141F-479B-83A9-26683A5E27A1}" type="presOf" srcId="{5B99D40A-2FB0-4EC3-907F-779F2033908B}" destId="{C11C6A9B-79E2-4B23-A04E-2E190C4E7CF4}" srcOrd="0" destOrd="0" presId="urn:microsoft.com/office/officeart/2005/8/layout/orgChart1"/>
    <dgm:cxn modelId="{DB6E957B-5B13-4497-BB7F-7DA752415B24}" type="presOf" srcId="{AB8519C7-73BE-4BBA-8B8E-6410D029904E}" destId="{1AADC66D-83B0-4B9A-84DF-ADFDAB3A0D39}" srcOrd="0" destOrd="0" presId="urn:microsoft.com/office/officeart/2005/8/layout/orgChart1"/>
    <dgm:cxn modelId="{1FDABC7E-660E-4398-A9C1-33D08C241F85}" srcId="{7DA0C2F9-70A5-4EF3-8D32-24ED11014C6B}" destId="{5F1000F6-ED64-49B9-8540-918EFEECDA96}" srcOrd="0" destOrd="0" parTransId="{73925614-AA38-46C4-94BA-9A160C4560CF}" sibTransId="{0E2794FC-B7CE-4867-9A90-0FACBBF43D33}"/>
    <dgm:cxn modelId="{FF373982-DD2F-4C4B-8C57-C4CEE606E5FB}" srcId="{5F1000F6-ED64-49B9-8540-918EFEECDA96}" destId="{CA8B558A-EBC8-4EB9-9607-CCDEDDC57937}" srcOrd="0" destOrd="0" parTransId="{1A0F5336-D893-4042-B177-B5E0066EAFAE}" sibTransId="{2E20D03F-4F09-4EB3-A8A2-0B367A7A7A58}"/>
    <dgm:cxn modelId="{F38B7888-CA3A-4EF5-A460-3B901F1BFFBF}" type="presOf" srcId="{8588679D-FA48-48ED-BDDB-33A0B819ECAD}" destId="{C413F820-3AA7-4B4B-AD37-45E7AB25E2E5}" srcOrd="0" destOrd="0" presId="urn:microsoft.com/office/officeart/2005/8/layout/orgChart1"/>
    <dgm:cxn modelId="{C5D0B08C-2486-4C63-8C4B-C54AA5F86CFC}" type="presOf" srcId="{1A0F5336-D893-4042-B177-B5E0066EAFAE}" destId="{53E66DCC-F7FC-4977-9DF6-ABD2249908DD}" srcOrd="0" destOrd="0" presId="urn:microsoft.com/office/officeart/2005/8/layout/orgChart1"/>
    <dgm:cxn modelId="{9FB24394-7821-43E6-915C-0FCF69C509DA}" srcId="{AB8519C7-73BE-4BBA-8B8E-6410D029904E}" destId="{BBB9C738-D8A7-444E-BC2B-5D2334D57430}" srcOrd="0" destOrd="0" parTransId="{57FEB121-B096-4C39-8AF2-5B587BDF40AA}" sibTransId="{38E99C43-95A6-4D96-9704-9434731E717E}"/>
    <dgm:cxn modelId="{9C5402A3-DF88-488D-94C2-EF57D948869F}" type="presOf" srcId="{AB8519C7-73BE-4BBA-8B8E-6410D029904E}" destId="{A8C2CBF7-5B50-44AA-9B9B-C1E4484B4815}" srcOrd="1" destOrd="0" presId="urn:microsoft.com/office/officeart/2005/8/layout/orgChart1"/>
    <dgm:cxn modelId="{400FA4AB-59C3-4B61-856C-2F0F74796684}" srcId="{8AF8DBEE-4EC4-45A3-B6B6-519F930B3171}" destId="{C305CC6A-0E15-479F-A92E-E5ABC9F2B30D}" srcOrd="1" destOrd="0" parTransId="{19D19351-7EA4-4A79-854F-E24D14E6024D}" sibTransId="{7EABDAB0-2D7B-44C4-AE6B-0AB6C2EB44E1}"/>
    <dgm:cxn modelId="{A074AFB3-A865-4641-9FC8-EE467EAC0D95}" type="presOf" srcId="{11BAC4E7-F608-4E2C-9F3D-3526CF01534E}" destId="{77ABE04C-9ED9-4310-8C8D-DE0B4190CF3C}" srcOrd="0" destOrd="0" presId="urn:microsoft.com/office/officeart/2005/8/layout/orgChart1"/>
    <dgm:cxn modelId="{08B3ABC1-EA90-4955-B41D-2720C5D3080F}" type="presOf" srcId="{57FEB121-B096-4C39-8AF2-5B587BDF40AA}" destId="{F4FD2C8A-E866-4B91-A1BC-9802B27C5DEF}" srcOrd="0" destOrd="0" presId="urn:microsoft.com/office/officeart/2005/8/layout/orgChart1"/>
    <dgm:cxn modelId="{999CB2CF-A505-48C4-8201-A0F646EA5396}" type="presOf" srcId="{BBB9C738-D8A7-444E-BC2B-5D2334D57430}" destId="{A02D08D3-07FE-48E7-9917-BB41A02FA38E}" srcOrd="0" destOrd="0" presId="urn:microsoft.com/office/officeart/2005/8/layout/orgChart1"/>
    <dgm:cxn modelId="{6505E1D3-08B7-4874-B056-D236A263DE8A}" type="presOf" srcId="{19D19351-7EA4-4A79-854F-E24D14E6024D}" destId="{C7714C3C-AD23-4CFC-B3BC-FCD793E6FDBF}" srcOrd="0" destOrd="0" presId="urn:microsoft.com/office/officeart/2005/8/layout/orgChart1"/>
    <dgm:cxn modelId="{BFA131D9-9452-4A08-BC20-91348861EEE4}" type="presOf" srcId="{5B99D40A-2FB0-4EC3-907F-779F2033908B}" destId="{A9187A81-5F04-49DD-9741-739A15BFA91D}" srcOrd="1" destOrd="0" presId="urn:microsoft.com/office/officeart/2005/8/layout/orgChart1"/>
    <dgm:cxn modelId="{35005AED-4753-4C31-96A8-599ECA71D413}" srcId="{5F1000F6-ED64-49B9-8540-918EFEECDA96}" destId="{8AF8DBEE-4EC4-45A3-B6B6-519F930B3171}" srcOrd="2" destOrd="0" parTransId="{19103656-994D-47BD-9725-9224F409FB92}" sibTransId="{D0C45B6A-D1B0-4C8A-BFA8-96FF7FB4A12B}"/>
    <dgm:cxn modelId="{685B95FC-5168-4864-86E6-24240B20F626}" type="presOf" srcId="{5F1000F6-ED64-49B9-8540-918EFEECDA96}" destId="{9B9EA07B-ABF5-4988-8AA3-7E7768CA73DC}" srcOrd="1" destOrd="0" presId="urn:microsoft.com/office/officeart/2005/8/layout/orgChart1"/>
    <dgm:cxn modelId="{259092CB-2483-405F-AFDA-47C034F88944}" type="presParOf" srcId="{2311AECE-E074-449C-9852-4EEEF27203C8}" destId="{5D4B4133-A57B-496E-A886-29109ABD950E}" srcOrd="0" destOrd="0" presId="urn:microsoft.com/office/officeart/2005/8/layout/orgChart1"/>
    <dgm:cxn modelId="{C04B6FBE-2E81-4793-8F65-43E7202955FC}" type="presParOf" srcId="{5D4B4133-A57B-496E-A886-29109ABD950E}" destId="{2719A660-D623-4330-8F57-0E5E402D4AAF}" srcOrd="0" destOrd="0" presId="urn:microsoft.com/office/officeart/2005/8/layout/orgChart1"/>
    <dgm:cxn modelId="{9E52145D-C321-4136-9C40-B1EB7D0EE675}" type="presParOf" srcId="{2719A660-D623-4330-8F57-0E5E402D4AAF}" destId="{A7C205D7-E379-4D36-A025-B81BA4F65F7A}" srcOrd="0" destOrd="0" presId="urn:microsoft.com/office/officeart/2005/8/layout/orgChart1"/>
    <dgm:cxn modelId="{6C86ED68-BCB5-4383-9844-50D0DEE6D3B2}" type="presParOf" srcId="{2719A660-D623-4330-8F57-0E5E402D4AAF}" destId="{9B9EA07B-ABF5-4988-8AA3-7E7768CA73DC}" srcOrd="1" destOrd="0" presId="urn:microsoft.com/office/officeart/2005/8/layout/orgChart1"/>
    <dgm:cxn modelId="{83C23F75-5B34-4C93-BE8B-330FD2C92B43}" type="presParOf" srcId="{5D4B4133-A57B-496E-A886-29109ABD950E}" destId="{2FA28B8F-35D9-4E54-8648-CAC2F1B7B197}" srcOrd="1" destOrd="0" presId="urn:microsoft.com/office/officeart/2005/8/layout/orgChart1"/>
    <dgm:cxn modelId="{1F2C9112-AE33-4477-881D-B6AFAC60B3CF}" type="presParOf" srcId="{2FA28B8F-35D9-4E54-8648-CAC2F1B7B197}" destId="{C413F820-3AA7-4B4B-AD37-45E7AB25E2E5}" srcOrd="0" destOrd="0" presId="urn:microsoft.com/office/officeart/2005/8/layout/orgChart1"/>
    <dgm:cxn modelId="{BD53957E-FE6C-4207-8C8D-917017A96141}" type="presParOf" srcId="{2FA28B8F-35D9-4E54-8648-CAC2F1B7B197}" destId="{2F1F7DB5-7EFA-43C7-B8D1-296F2F4D0663}" srcOrd="1" destOrd="0" presId="urn:microsoft.com/office/officeart/2005/8/layout/orgChart1"/>
    <dgm:cxn modelId="{2C0F1202-578D-46F0-8691-4068D05AF730}" type="presParOf" srcId="{2F1F7DB5-7EFA-43C7-B8D1-296F2F4D0663}" destId="{DAFDA541-B7F0-4FD4-AF81-E8316278830C}" srcOrd="0" destOrd="0" presId="urn:microsoft.com/office/officeart/2005/8/layout/orgChart1"/>
    <dgm:cxn modelId="{E4FC46AA-3B27-4CDD-AD3E-630E493C1FFC}" type="presParOf" srcId="{DAFDA541-B7F0-4FD4-AF81-E8316278830C}" destId="{1AADC66D-83B0-4B9A-84DF-ADFDAB3A0D39}" srcOrd="0" destOrd="0" presId="urn:microsoft.com/office/officeart/2005/8/layout/orgChart1"/>
    <dgm:cxn modelId="{E85D8AF9-D823-4514-B8C5-3175CC683D9A}" type="presParOf" srcId="{DAFDA541-B7F0-4FD4-AF81-E8316278830C}" destId="{A8C2CBF7-5B50-44AA-9B9B-C1E4484B4815}" srcOrd="1" destOrd="0" presId="urn:microsoft.com/office/officeart/2005/8/layout/orgChart1"/>
    <dgm:cxn modelId="{57022D1A-4E45-446D-80C2-B83560D1D6C2}" type="presParOf" srcId="{2F1F7DB5-7EFA-43C7-B8D1-296F2F4D0663}" destId="{D4A78F4D-DFC7-41EC-A5AB-AEB6469F7AFD}" srcOrd="1" destOrd="0" presId="urn:microsoft.com/office/officeart/2005/8/layout/orgChart1"/>
    <dgm:cxn modelId="{7CB9308E-357F-45A1-B6EA-2C66821DB015}" type="presParOf" srcId="{D4A78F4D-DFC7-41EC-A5AB-AEB6469F7AFD}" destId="{F4FD2C8A-E866-4B91-A1BC-9802B27C5DEF}" srcOrd="0" destOrd="0" presId="urn:microsoft.com/office/officeart/2005/8/layout/orgChart1"/>
    <dgm:cxn modelId="{082E18DE-778E-43A6-8DAC-9B35754DB62E}" type="presParOf" srcId="{D4A78F4D-DFC7-41EC-A5AB-AEB6469F7AFD}" destId="{8EC8CB0D-9A28-4C6E-B210-0C8EB9B7DEAA}" srcOrd="1" destOrd="0" presId="urn:microsoft.com/office/officeart/2005/8/layout/orgChart1"/>
    <dgm:cxn modelId="{D356C9C8-3F6C-4891-8B9F-DC128F6E5962}" type="presParOf" srcId="{8EC8CB0D-9A28-4C6E-B210-0C8EB9B7DEAA}" destId="{5C5EE920-B494-47FB-AD17-84B26B1C3E76}" srcOrd="0" destOrd="0" presId="urn:microsoft.com/office/officeart/2005/8/layout/orgChart1"/>
    <dgm:cxn modelId="{3428AAD3-4DE4-4F04-9AEC-8878748266E0}" type="presParOf" srcId="{5C5EE920-B494-47FB-AD17-84B26B1C3E76}" destId="{A02D08D3-07FE-48E7-9917-BB41A02FA38E}" srcOrd="0" destOrd="0" presId="urn:microsoft.com/office/officeart/2005/8/layout/orgChart1"/>
    <dgm:cxn modelId="{CA627D07-F129-4582-BB2D-833373EBED53}" type="presParOf" srcId="{5C5EE920-B494-47FB-AD17-84B26B1C3E76}" destId="{B2A3B3B3-B80F-4D36-8355-F18F7EF12203}" srcOrd="1" destOrd="0" presId="urn:microsoft.com/office/officeart/2005/8/layout/orgChart1"/>
    <dgm:cxn modelId="{76F94AD5-F3F6-4D01-8A6D-7429B63B6312}" type="presParOf" srcId="{8EC8CB0D-9A28-4C6E-B210-0C8EB9B7DEAA}" destId="{F4B9DE0B-E03F-4223-A4B0-8D1A686AF34B}" srcOrd="1" destOrd="0" presId="urn:microsoft.com/office/officeart/2005/8/layout/orgChart1"/>
    <dgm:cxn modelId="{969F3CC6-3112-4694-8190-93062D766319}" type="presParOf" srcId="{8EC8CB0D-9A28-4C6E-B210-0C8EB9B7DEAA}" destId="{C0A5BFFD-1FAD-4958-A377-1A1156B57608}" srcOrd="2" destOrd="0" presId="urn:microsoft.com/office/officeart/2005/8/layout/orgChart1"/>
    <dgm:cxn modelId="{AF9DBA59-EF95-4C68-B3C8-8012E6818250}" type="presParOf" srcId="{D4A78F4D-DFC7-41EC-A5AB-AEB6469F7AFD}" destId="{77ABE04C-9ED9-4310-8C8D-DE0B4190CF3C}" srcOrd="2" destOrd="0" presId="urn:microsoft.com/office/officeart/2005/8/layout/orgChart1"/>
    <dgm:cxn modelId="{16DD8B3D-53F5-484D-B6FC-3072C4013241}" type="presParOf" srcId="{D4A78F4D-DFC7-41EC-A5AB-AEB6469F7AFD}" destId="{70A7DECA-184C-488B-AAB9-B312D9A40716}" srcOrd="3" destOrd="0" presId="urn:microsoft.com/office/officeart/2005/8/layout/orgChart1"/>
    <dgm:cxn modelId="{17F73E4D-F745-4978-9D4D-3BE8DC499D78}" type="presParOf" srcId="{70A7DECA-184C-488B-AAB9-B312D9A40716}" destId="{6F5E97CE-10A2-4D4F-98ED-F95DFA13D46A}" srcOrd="0" destOrd="0" presId="urn:microsoft.com/office/officeart/2005/8/layout/orgChart1"/>
    <dgm:cxn modelId="{49F6905A-8803-4456-A2AF-D243823C3F89}" type="presParOf" srcId="{6F5E97CE-10A2-4D4F-98ED-F95DFA13D46A}" destId="{C11C6A9B-79E2-4B23-A04E-2E190C4E7CF4}" srcOrd="0" destOrd="0" presId="urn:microsoft.com/office/officeart/2005/8/layout/orgChart1"/>
    <dgm:cxn modelId="{B1354E84-5A4A-4634-86A7-D4B3C7E542FF}" type="presParOf" srcId="{6F5E97CE-10A2-4D4F-98ED-F95DFA13D46A}" destId="{A9187A81-5F04-49DD-9741-739A15BFA91D}" srcOrd="1" destOrd="0" presId="urn:microsoft.com/office/officeart/2005/8/layout/orgChart1"/>
    <dgm:cxn modelId="{B6B9859B-6EF1-4201-9CA1-A3A220B7B84D}" type="presParOf" srcId="{70A7DECA-184C-488B-AAB9-B312D9A40716}" destId="{D732545E-2D8C-49C5-A833-27F59D4B2DC5}" srcOrd="1" destOrd="0" presId="urn:microsoft.com/office/officeart/2005/8/layout/orgChart1"/>
    <dgm:cxn modelId="{E3F138F7-24D9-48DE-8459-ED7D7419DBFB}" type="presParOf" srcId="{70A7DECA-184C-488B-AAB9-B312D9A40716}" destId="{8BCC3090-F52C-4CD9-895B-4F237A17EE83}" srcOrd="2" destOrd="0" presId="urn:microsoft.com/office/officeart/2005/8/layout/orgChart1"/>
    <dgm:cxn modelId="{0B378882-CBA9-454A-9AC3-085EE8194768}" type="presParOf" srcId="{2F1F7DB5-7EFA-43C7-B8D1-296F2F4D0663}" destId="{51B40A13-829D-4666-AD22-16792B3E1227}" srcOrd="2" destOrd="0" presId="urn:microsoft.com/office/officeart/2005/8/layout/orgChart1"/>
    <dgm:cxn modelId="{85943FC3-D015-4C47-8B5A-3C654A597081}" type="presParOf" srcId="{2FA28B8F-35D9-4E54-8648-CAC2F1B7B197}" destId="{6D2C3C4D-BAF3-4F55-A77D-AF0EB7CD2315}" srcOrd="2" destOrd="0" presId="urn:microsoft.com/office/officeart/2005/8/layout/orgChart1"/>
    <dgm:cxn modelId="{39744A7A-8CD9-4675-B01D-80B013029A93}" type="presParOf" srcId="{2FA28B8F-35D9-4E54-8648-CAC2F1B7B197}" destId="{33EDC8D3-BA64-47E3-9F06-0060B3373F9D}" srcOrd="3" destOrd="0" presId="urn:microsoft.com/office/officeart/2005/8/layout/orgChart1"/>
    <dgm:cxn modelId="{666BC380-9FE6-463F-91C8-8D1C594FB1AE}" type="presParOf" srcId="{33EDC8D3-BA64-47E3-9F06-0060B3373F9D}" destId="{7018D354-B791-4ECB-B2CB-86ECD91FC503}" srcOrd="0" destOrd="0" presId="urn:microsoft.com/office/officeart/2005/8/layout/orgChart1"/>
    <dgm:cxn modelId="{671EF058-BAD6-4E8F-AE5D-025F67F19575}" type="presParOf" srcId="{7018D354-B791-4ECB-B2CB-86ECD91FC503}" destId="{9E66CD30-ABE9-4961-B3A7-2150199B3E7D}" srcOrd="0" destOrd="0" presId="urn:microsoft.com/office/officeart/2005/8/layout/orgChart1"/>
    <dgm:cxn modelId="{CBE8A796-0F0D-45A3-9A7A-B60408EE2680}" type="presParOf" srcId="{7018D354-B791-4ECB-B2CB-86ECD91FC503}" destId="{75879AC1-C7B7-4B0C-BAC5-70CBBFBC2417}" srcOrd="1" destOrd="0" presId="urn:microsoft.com/office/officeart/2005/8/layout/orgChart1"/>
    <dgm:cxn modelId="{C230B8E2-9822-4094-BB6D-7695905C5820}" type="presParOf" srcId="{33EDC8D3-BA64-47E3-9F06-0060B3373F9D}" destId="{FC042670-EE70-4D99-A031-E6BF9046E0B8}" srcOrd="1" destOrd="0" presId="urn:microsoft.com/office/officeart/2005/8/layout/orgChart1"/>
    <dgm:cxn modelId="{B00D8B97-2C82-4955-BC7B-329D82B1D9C3}" type="presParOf" srcId="{FC042670-EE70-4D99-A031-E6BF9046E0B8}" destId="{5C665D15-BDD8-4F7E-ADA3-843D2DF72044}" srcOrd="0" destOrd="0" presId="urn:microsoft.com/office/officeart/2005/8/layout/orgChart1"/>
    <dgm:cxn modelId="{1A81FCD3-254C-4098-80EF-E86E949866C6}" type="presParOf" srcId="{FC042670-EE70-4D99-A031-E6BF9046E0B8}" destId="{D69E4BBA-9049-4758-AD4F-6CED8A259D4A}" srcOrd="1" destOrd="0" presId="urn:microsoft.com/office/officeart/2005/8/layout/orgChart1"/>
    <dgm:cxn modelId="{5FD2C0FF-E914-4F47-90CD-B937DA4820E1}" type="presParOf" srcId="{D69E4BBA-9049-4758-AD4F-6CED8A259D4A}" destId="{B4C965CC-43AA-46EB-A9AE-B6ACC12C8988}" srcOrd="0" destOrd="0" presId="urn:microsoft.com/office/officeart/2005/8/layout/orgChart1"/>
    <dgm:cxn modelId="{184CB88F-83FA-4545-AD32-F5AF64690694}" type="presParOf" srcId="{B4C965CC-43AA-46EB-A9AE-B6ACC12C8988}" destId="{BB4744E2-6869-4A19-8FBF-1ED14A714BA4}" srcOrd="0" destOrd="0" presId="urn:microsoft.com/office/officeart/2005/8/layout/orgChart1"/>
    <dgm:cxn modelId="{9E16F6A8-3E43-4BD0-ACC1-3830AC3F1263}" type="presParOf" srcId="{B4C965CC-43AA-46EB-A9AE-B6ACC12C8988}" destId="{8AFAB248-05E4-4390-A170-71E85FD9DF2D}" srcOrd="1" destOrd="0" presId="urn:microsoft.com/office/officeart/2005/8/layout/orgChart1"/>
    <dgm:cxn modelId="{6A80816E-AB24-4818-A7B6-37F1F3ABEC16}" type="presParOf" srcId="{D69E4BBA-9049-4758-AD4F-6CED8A259D4A}" destId="{6330F882-04BB-4845-9A2A-84B8DA2EE053}" srcOrd="1" destOrd="0" presId="urn:microsoft.com/office/officeart/2005/8/layout/orgChart1"/>
    <dgm:cxn modelId="{672D870D-77F8-4A82-A848-C6FB327000F5}" type="presParOf" srcId="{D69E4BBA-9049-4758-AD4F-6CED8A259D4A}" destId="{A6F9E1C2-AA6C-4DCE-8943-55612CBD9BE5}" srcOrd="2" destOrd="0" presId="urn:microsoft.com/office/officeart/2005/8/layout/orgChart1"/>
    <dgm:cxn modelId="{8A5B66E9-B5E8-4E11-9C57-24FA0F8DD7C3}" type="presParOf" srcId="{FC042670-EE70-4D99-A031-E6BF9046E0B8}" destId="{C7714C3C-AD23-4CFC-B3BC-FCD793E6FDBF}" srcOrd="2" destOrd="0" presId="urn:microsoft.com/office/officeart/2005/8/layout/orgChart1"/>
    <dgm:cxn modelId="{AF99E08B-1D84-4176-8718-FB68738E6F27}" type="presParOf" srcId="{FC042670-EE70-4D99-A031-E6BF9046E0B8}" destId="{F1D4FD36-41D6-4F80-AC1A-D31CDD3E7047}" srcOrd="3" destOrd="0" presId="urn:microsoft.com/office/officeart/2005/8/layout/orgChart1"/>
    <dgm:cxn modelId="{30259830-267F-41EE-93A1-AA534BA5EF56}" type="presParOf" srcId="{F1D4FD36-41D6-4F80-AC1A-D31CDD3E7047}" destId="{0F7630C0-B40D-408F-9EF7-BF7D0CA6F44F}" srcOrd="0" destOrd="0" presId="urn:microsoft.com/office/officeart/2005/8/layout/orgChart1"/>
    <dgm:cxn modelId="{FE5A71AF-340F-43FB-A434-29B687417D7A}" type="presParOf" srcId="{0F7630C0-B40D-408F-9EF7-BF7D0CA6F44F}" destId="{AA71EC40-84BF-4B30-A092-7977D92C009F}" srcOrd="0" destOrd="0" presId="urn:microsoft.com/office/officeart/2005/8/layout/orgChart1"/>
    <dgm:cxn modelId="{F6437438-C0CA-45F5-A55E-75D8E2E2914E}" type="presParOf" srcId="{0F7630C0-B40D-408F-9EF7-BF7D0CA6F44F}" destId="{1A4DFB49-91DD-4B5E-9451-D2DB5703C71E}" srcOrd="1" destOrd="0" presId="urn:microsoft.com/office/officeart/2005/8/layout/orgChart1"/>
    <dgm:cxn modelId="{4C9DB789-38B6-4E2C-A87F-DAD66578A5E8}" type="presParOf" srcId="{F1D4FD36-41D6-4F80-AC1A-D31CDD3E7047}" destId="{29D1D5FB-76DB-44E9-8BE7-4E5FF67B5740}" srcOrd="1" destOrd="0" presId="urn:microsoft.com/office/officeart/2005/8/layout/orgChart1"/>
    <dgm:cxn modelId="{37C18E16-391E-4158-AECF-F37F86DA03E3}" type="presParOf" srcId="{F1D4FD36-41D6-4F80-AC1A-D31CDD3E7047}" destId="{D2C296F1-FBBF-43FE-A86B-8B5180F2C855}" srcOrd="2" destOrd="0" presId="urn:microsoft.com/office/officeart/2005/8/layout/orgChart1"/>
    <dgm:cxn modelId="{034B1A5E-E2D3-4002-89D2-E9CA32957487}" type="presParOf" srcId="{33EDC8D3-BA64-47E3-9F06-0060B3373F9D}" destId="{07283E6F-9857-4D43-B9EA-13626D03D6C9}" srcOrd="2" destOrd="0" presId="urn:microsoft.com/office/officeart/2005/8/layout/orgChart1"/>
    <dgm:cxn modelId="{4047E90C-11F4-4A85-B6B2-0804CB186363}" type="presParOf" srcId="{5D4B4133-A57B-496E-A886-29109ABD950E}" destId="{07E8FCEB-E5DD-40FB-8AC9-F1BB9EB1FF54}" srcOrd="2" destOrd="0" presId="urn:microsoft.com/office/officeart/2005/8/layout/orgChart1"/>
    <dgm:cxn modelId="{9414910B-B225-4749-8348-C05281AB926D}" type="presParOf" srcId="{07E8FCEB-E5DD-40FB-8AC9-F1BB9EB1FF54}" destId="{53E66DCC-F7FC-4977-9DF6-ABD2249908DD}" srcOrd="0" destOrd="0" presId="urn:microsoft.com/office/officeart/2005/8/layout/orgChart1"/>
    <dgm:cxn modelId="{0D9085EB-3A0A-4609-978F-FEC60C57C5B6}" type="presParOf" srcId="{07E8FCEB-E5DD-40FB-8AC9-F1BB9EB1FF54}" destId="{325A12B7-0941-4AC4-9AD1-D8A7F5F6393B}" srcOrd="1" destOrd="0" presId="urn:microsoft.com/office/officeart/2005/8/layout/orgChart1"/>
    <dgm:cxn modelId="{EDF571CA-D562-4864-8AB3-6C227AEABA54}" type="presParOf" srcId="{325A12B7-0941-4AC4-9AD1-D8A7F5F6393B}" destId="{200606E0-997D-4F45-B809-23565FFBAAC5}" srcOrd="0" destOrd="0" presId="urn:microsoft.com/office/officeart/2005/8/layout/orgChart1"/>
    <dgm:cxn modelId="{856BB2AD-F470-42D1-ABCA-CB5F1FE76278}" type="presParOf" srcId="{200606E0-997D-4F45-B809-23565FFBAAC5}" destId="{4427E4CD-E3BE-43C3-8170-B6BC2A87BBCF}" srcOrd="0" destOrd="0" presId="urn:microsoft.com/office/officeart/2005/8/layout/orgChart1"/>
    <dgm:cxn modelId="{EE12FA5C-BA3D-4CE3-A1C0-0532174C226D}" type="presParOf" srcId="{200606E0-997D-4F45-B809-23565FFBAAC5}" destId="{492E8F95-BE0C-4736-BAC0-C33DF006B928}" srcOrd="1" destOrd="0" presId="urn:microsoft.com/office/officeart/2005/8/layout/orgChart1"/>
    <dgm:cxn modelId="{45E67990-5AE6-438E-BA8B-69E85A25EE74}" type="presParOf" srcId="{325A12B7-0941-4AC4-9AD1-D8A7F5F6393B}" destId="{713596A4-7DAF-464D-9D85-791B01C09C8A}" srcOrd="1" destOrd="0" presId="urn:microsoft.com/office/officeart/2005/8/layout/orgChart1"/>
    <dgm:cxn modelId="{7877C284-E22C-407A-BE90-4D89C7B6237E}" type="presParOf" srcId="{325A12B7-0941-4AC4-9AD1-D8A7F5F6393B}" destId="{BFB57A7D-E29B-4277-8446-E9D61C76EEE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FDBFA-979D-42B4-A3F6-0E469C1ED36C}">
      <dsp:nvSpPr>
        <dsp:cNvPr id="0" name=""/>
        <dsp:cNvSpPr/>
      </dsp:nvSpPr>
      <dsp:spPr>
        <a:xfrm>
          <a:off x="6831" y="304799"/>
          <a:ext cx="2041773" cy="1158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PH" sz="2800" kern="1200" dirty="0" err="1">
              <a:latin typeface="Arial" pitchFamily="34" charset="0"/>
              <a:cs typeface="Arial" pitchFamily="34" charset="0"/>
            </a:rPr>
            <a:t>Heme</a:t>
          </a:r>
          <a:endParaRPr lang="en-PH" sz="2800" kern="1200" dirty="0">
            <a:latin typeface="Arial" pitchFamily="34" charset="0"/>
            <a:cs typeface="Arial" pitchFamily="34" charset="0"/>
          </a:endParaRPr>
        </a:p>
        <a:p>
          <a:pPr marL="0" lvl="0" indent="0" algn="ctr" defTabSz="1244600">
            <a:lnSpc>
              <a:spcPct val="90000"/>
            </a:lnSpc>
            <a:spcBef>
              <a:spcPct val="0"/>
            </a:spcBef>
            <a:spcAft>
              <a:spcPct val="35000"/>
            </a:spcAft>
            <a:buNone/>
          </a:pPr>
          <a:r>
            <a:rPr lang="en-PH" sz="2800" kern="1200" dirty="0">
              <a:solidFill>
                <a:srgbClr val="FFFF00"/>
              </a:solidFill>
              <a:latin typeface="Arial" pitchFamily="34" charset="0"/>
              <a:cs typeface="Arial" pitchFamily="34" charset="0"/>
            </a:rPr>
            <a:t>(RBC)</a:t>
          </a:r>
          <a:r>
            <a:rPr lang="en-PH" sz="2800" kern="1200" dirty="0"/>
            <a:t> </a:t>
          </a:r>
        </a:p>
      </dsp:txBody>
      <dsp:txXfrm>
        <a:off x="40766" y="338734"/>
        <a:ext cx="1973903" cy="1090758"/>
      </dsp:txXfrm>
    </dsp:sp>
    <dsp:sp modelId="{B907273D-83FC-42CF-BE9A-F64273F4D4A9}">
      <dsp:nvSpPr>
        <dsp:cNvPr id="0" name=""/>
        <dsp:cNvSpPr/>
      </dsp:nvSpPr>
      <dsp:spPr>
        <a:xfrm rot="60911">
          <a:off x="2217193" y="655610"/>
          <a:ext cx="406288" cy="5063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PH" sz="1900" kern="1200"/>
        </a:p>
      </dsp:txBody>
      <dsp:txXfrm>
        <a:off x="2217203" y="755802"/>
        <a:ext cx="284402" cy="303815"/>
      </dsp:txXfrm>
    </dsp:sp>
    <dsp:sp modelId="{77A27CED-DCC8-4291-B683-679211CCCC4F}">
      <dsp:nvSpPr>
        <dsp:cNvPr id="0" name=""/>
        <dsp:cNvSpPr/>
      </dsp:nvSpPr>
      <dsp:spPr>
        <a:xfrm>
          <a:off x="2815065" y="321343"/>
          <a:ext cx="2041773" cy="12250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PH" sz="2400" kern="1200" dirty="0" err="1">
              <a:solidFill>
                <a:schemeClr val="bg1"/>
              </a:solidFill>
              <a:latin typeface="Arial" pitchFamily="34" charset="0"/>
              <a:cs typeface="Arial" pitchFamily="34" charset="0"/>
            </a:rPr>
            <a:t>Biliverdin</a:t>
          </a:r>
          <a:r>
            <a:rPr lang="en-PH" sz="2400" kern="1200" dirty="0">
              <a:solidFill>
                <a:schemeClr val="bg1"/>
              </a:solidFill>
              <a:latin typeface="Arial" pitchFamily="34" charset="0"/>
              <a:cs typeface="Arial" pitchFamily="34" charset="0"/>
            </a:rPr>
            <a:t> </a:t>
          </a:r>
          <a:r>
            <a:rPr lang="en-PH" sz="2400" kern="1200" dirty="0">
              <a:solidFill>
                <a:srgbClr val="FFFF00"/>
              </a:solidFill>
              <a:latin typeface="Arial" pitchFamily="34" charset="0"/>
              <a:cs typeface="Arial" pitchFamily="34" charset="0"/>
            </a:rPr>
            <a:t>(RES)</a:t>
          </a:r>
        </a:p>
      </dsp:txBody>
      <dsp:txXfrm>
        <a:off x="2850946" y="357224"/>
        <a:ext cx="1970011" cy="1153301"/>
      </dsp:txXfrm>
    </dsp:sp>
    <dsp:sp modelId="{501698A2-2B2B-430C-B104-F47E2BEA1A8B}">
      <dsp:nvSpPr>
        <dsp:cNvPr id="0" name=""/>
        <dsp:cNvSpPr/>
      </dsp:nvSpPr>
      <dsp:spPr>
        <a:xfrm rot="21579307">
          <a:off x="5012102" y="672490"/>
          <a:ext cx="374059" cy="5063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PH" sz="1900" kern="1200"/>
        </a:p>
      </dsp:txBody>
      <dsp:txXfrm>
        <a:off x="5012103" y="774100"/>
        <a:ext cx="261841" cy="303815"/>
      </dsp:txXfrm>
    </dsp:sp>
    <dsp:sp modelId="{5C746171-ABB3-4AB2-9A0A-65D5E18B0CFE}">
      <dsp:nvSpPr>
        <dsp:cNvPr id="0" name=""/>
        <dsp:cNvSpPr/>
      </dsp:nvSpPr>
      <dsp:spPr>
        <a:xfrm>
          <a:off x="5562597" y="304799"/>
          <a:ext cx="2041773" cy="12250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Arial" charset="0"/>
            </a:rPr>
            <a:t>Bilirubin</a:t>
          </a:r>
          <a:r>
            <a:rPr lang="en-US" sz="2400" kern="1200" dirty="0">
              <a:latin typeface="Arial" charset="0"/>
            </a:rPr>
            <a:t> </a:t>
          </a:r>
          <a:r>
            <a:rPr lang="en-US" sz="2400" kern="1200" dirty="0">
              <a:solidFill>
                <a:srgbClr val="FFFF00"/>
              </a:solidFill>
              <a:latin typeface="Arial" charset="0"/>
            </a:rPr>
            <a:t>(Albumin)</a:t>
          </a:r>
        </a:p>
      </dsp:txBody>
      <dsp:txXfrm>
        <a:off x="5598478" y="340680"/>
        <a:ext cx="1970011" cy="1153314"/>
      </dsp:txXfrm>
    </dsp:sp>
    <dsp:sp modelId="{2E0A8DC3-F5FF-4C44-890D-5C94F1F8EA69}">
      <dsp:nvSpPr>
        <dsp:cNvPr id="0" name=""/>
        <dsp:cNvSpPr/>
      </dsp:nvSpPr>
      <dsp:spPr>
        <a:xfrm rot="5124691">
          <a:off x="6454849" y="1656685"/>
          <a:ext cx="416582" cy="5063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PH" sz="1900" kern="1200"/>
        </a:p>
      </dsp:txBody>
      <dsp:txXfrm rot="-5400000">
        <a:off x="6506234" y="1701774"/>
        <a:ext cx="303815" cy="291607"/>
      </dsp:txXfrm>
    </dsp:sp>
    <dsp:sp modelId="{0BF2C8FD-3B74-4E9E-8416-1129692CF538}">
      <dsp:nvSpPr>
        <dsp:cNvPr id="0" name=""/>
        <dsp:cNvSpPr/>
      </dsp:nvSpPr>
      <dsp:spPr>
        <a:xfrm>
          <a:off x="5723795" y="2313360"/>
          <a:ext cx="2041773" cy="12250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PH" sz="2400" kern="1200" dirty="0" err="1">
              <a:solidFill>
                <a:schemeClr val="bg1"/>
              </a:solidFill>
              <a:latin typeface="Arial" pitchFamily="34" charset="0"/>
              <a:cs typeface="Arial" pitchFamily="34" charset="0"/>
            </a:rPr>
            <a:t>Bilirubin</a:t>
          </a:r>
          <a:r>
            <a:rPr lang="en-PH" sz="2400" kern="1200" dirty="0">
              <a:solidFill>
                <a:schemeClr val="bg1"/>
              </a:solidFill>
              <a:latin typeface="Arial" pitchFamily="34" charset="0"/>
              <a:cs typeface="Arial" pitchFamily="34" charset="0"/>
            </a:rPr>
            <a:t> + </a:t>
          </a:r>
          <a:r>
            <a:rPr lang="en-PH" sz="2400" kern="1200" dirty="0" err="1">
              <a:solidFill>
                <a:schemeClr val="bg1"/>
              </a:solidFill>
              <a:latin typeface="Arial" pitchFamily="34" charset="0"/>
              <a:cs typeface="Arial" pitchFamily="34" charset="0"/>
            </a:rPr>
            <a:t>glucoronide</a:t>
          </a:r>
          <a:r>
            <a:rPr lang="en-PH" sz="2400" kern="1200" dirty="0">
              <a:solidFill>
                <a:schemeClr val="bg1"/>
              </a:solidFill>
              <a:latin typeface="Arial" pitchFamily="34" charset="0"/>
              <a:cs typeface="Arial" pitchFamily="34" charset="0"/>
            </a:rPr>
            <a:t>  </a:t>
          </a:r>
          <a:r>
            <a:rPr lang="en-PH" sz="2400" kern="1200" dirty="0">
              <a:solidFill>
                <a:srgbClr val="FFFF00"/>
              </a:solidFill>
              <a:latin typeface="Arial" pitchFamily="34" charset="0"/>
              <a:cs typeface="Arial" pitchFamily="34" charset="0"/>
            </a:rPr>
            <a:t>(Liver)</a:t>
          </a:r>
        </a:p>
      </dsp:txBody>
      <dsp:txXfrm>
        <a:off x="5759676" y="2349241"/>
        <a:ext cx="1970011" cy="1153301"/>
      </dsp:txXfrm>
    </dsp:sp>
    <dsp:sp modelId="{3BBF8184-27F7-4691-A987-37D7FBC706FC}">
      <dsp:nvSpPr>
        <dsp:cNvPr id="0" name=""/>
        <dsp:cNvSpPr/>
      </dsp:nvSpPr>
      <dsp:spPr>
        <a:xfrm rot="10800000">
          <a:off x="5111263" y="2672712"/>
          <a:ext cx="432855" cy="5063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PH" sz="1900" kern="1200"/>
        </a:p>
      </dsp:txBody>
      <dsp:txXfrm rot="10800000">
        <a:off x="5241119" y="2773984"/>
        <a:ext cx="302999" cy="303815"/>
      </dsp:txXfrm>
    </dsp:sp>
    <dsp:sp modelId="{4586C45E-0AED-42C9-BC68-55C232B72D21}">
      <dsp:nvSpPr>
        <dsp:cNvPr id="0" name=""/>
        <dsp:cNvSpPr/>
      </dsp:nvSpPr>
      <dsp:spPr>
        <a:xfrm>
          <a:off x="2865313" y="2313360"/>
          <a:ext cx="2041773" cy="12250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PH" sz="2400" kern="1200" dirty="0" err="1">
              <a:solidFill>
                <a:schemeClr val="bg1"/>
              </a:solidFill>
              <a:latin typeface="Arial" pitchFamily="34" charset="0"/>
              <a:cs typeface="Arial" pitchFamily="34" charset="0"/>
            </a:rPr>
            <a:t>Stercobilin</a:t>
          </a:r>
          <a:r>
            <a:rPr lang="en-PH" sz="2400" kern="1200" dirty="0">
              <a:solidFill>
                <a:srgbClr val="FFFF00"/>
              </a:solidFill>
              <a:latin typeface="Arial" pitchFamily="34" charset="0"/>
              <a:cs typeface="Arial" pitchFamily="34" charset="0"/>
            </a:rPr>
            <a:t> (</a:t>
          </a:r>
          <a:r>
            <a:rPr lang="en-PH" sz="2400" kern="1200" dirty="0" err="1">
              <a:solidFill>
                <a:srgbClr val="FFFF00"/>
              </a:solidFill>
              <a:latin typeface="Arial" pitchFamily="34" charset="0"/>
              <a:cs typeface="Arial" pitchFamily="34" charset="0"/>
            </a:rPr>
            <a:t>biliary</a:t>
          </a:r>
          <a:r>
            <a:rPr lang="en-PH" sz="2400" kern="1200" dirty="0">
              <a:solidFill>
                <a:srgbClr val="FFFF00"/>
              </a:solidFill>
              <a:latin typeface="Arial" pitchFamily="34" charset="0"/>
              <a:cs typeface="Arial" pitchFamily="34" charset="0"/>
            </a:rPr>
            <a:t> tract &amp; SI)</a:t>
          </a:r>
        </a:p>
      </dsp:txBody>
      <dsp:txXfrm>
        <a:off x="2901194" y="2349241"/>
        <a:ext cx="1970011" cy="1153301"/>
      </dsp:txXfrm>
    </dsp:sp>
    <dsp:sp modelId="{6DEC81ED-F6DD-4635-A99D-7DF48A115E2E}">
      <dsp:nvSpPr>
        <dsp:cNvPr id="0" name=""/>
        <dsp:cNvSpPr/>
      </dsp:nvSpPr>
      <dsp:spPr>
        <a:xfrm rot="10800000">
          <a:off x="2252781" y="2672712"/>
          <a:ext cx="432855" cy="5063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PH" sz="1900" kern="1200"/>
        </a:p>
      </dsp:txBody>
      <dsp:txXfrm rot="10800000">
        <a:off x="2382637" y="2773984"/>
        <a:ext cx="302999" cy="303815"/>
      </dsp:txXfrm>
    </dsp:sp>
    <dsp:sp modelId="{D2A949F2-3504-40AF-BD66-2C8BCF5DD49D}">
      <dsp:nvSpPr>
        <dsp:cNvPr id="0" name=""/>
        <dsp:cNvSpPr/>
      </dsp:nvSpPr>
      <dsp:spPr>
        <a:xfrm>
          <a:off x="6831" y="2313360"/>
          <a:ext cx="2041773" cy="12250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PH" sz="2400" kern="1200" dirty="0" err="1">
              <a:latin typeface="Arial" pitchFamily="34" charset="0"/>
              <a:cs typeface="Arial" pitchFamily="34" charset="0"/>
            </a:rPr>
            <a:t>Urobilin</a:t>
          </a:r>
          <a:r>
            <a:rPr lang="en-PH" sz="2400" kern="1200" dirty="0">
              <a:latin typeface="Arial" pitchFamily="34" charset="0"/>
              <a:cs typeface="Arial" pitchFamily="34" charset="0"/>
            </a:rPr>
            <a:t> </a:t>
          </a:r>
          <a:r>
            <a:rPr lang="en-PH" sz="2400" kern="1200" dirty="0">
              <a:solidFill>
                <a:srgbClr val="FFFF00"/>
              </a:solidFill>
              <a:latin typeface="Arial" pitchFamily="34" charset="0"/>
              <a:cs typeface="Arial" pitchFamily="34" charset="0"/>
            </a:rPr>
            <a:t>(Kidney)</a:t>
          </a:r>
        </a:p>
      </dsp:txBody>
      <dsp:txXfrm>
        <a:off x="42712" y="2349241"/>
        <a:ext cx="1970011" cy="1153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66DCC-F7FC-4977-9DF6-ABD2249908DD}">
      <dsp:nvSpPr>
        <dsp:cNvPr id="0" name=""/>
        <dsp:cNvSpPr/>
      </dsp:nvSpPr>
      <dsp:spPr>
        <a:xfrm>
          <a:off x="3701125" y="1774996"/>
          <a:ext cx="91440" cy="564220"/>
        </a:xfrm>
        <a:custGeom>
          <a:avLst/>
          <a:gdLst/>
          <a:ahLst/>
          <a:cxnLst/>
          <a:rect l="0" t="0" r="0" b="0"/>
          <a:pathLst>
            <a:path>
              <a:moveTo>
                <a:pt x="133270" y="0"/>
              </a:moveTo>
              <a:lnTo>
                <a:pt x="133270" y="564220"/>
              </a:lnTo>
              <a:lnTo>
                <a:pt x="45720" y="5642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14C3C-AD23-4CFC-B3BC-FCD793E6FDBF}">
      <dsp:nvSpPr>
        <dsp:cNvPr id="0" name=""/>
        <dsp:cNvSpPr/>
      </dsp:nvSpPr>
      <dsp:spPr>
        <a:xfrm>
          <a:off x="4446149" y="3962400"/>
          <a:ext cx="188325" cy="1053624"/>
        </a:xfrm>
        <a:custGeom>
          <a:avLst/>
          <a:gdLst/>
          <a:ahLst/>
          <a:cxnLst/>
          <a:rect l="0" t="0" r="0" b="0"/>
          <a:pathLst>
            <a:path>
              <a:moveTo>
                <a:pt x="0" y="0"/>
              </a:moveTo>
              <a:lnTo>
                <a:pt x="0" y="1053624"/>
              </a:lnTo>
              <a:lnTo>
                <a:pt x="188325" y="105362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665D15-BDD8-4F7E-ADA3-843D2DF72044}">
      <dsp:nvSpPr>
        <dsp:cNvPr id="0" name=""/>
        <dsp:cNvSpPr/>
      </dsp:nvSpPr>
      <dsp:spPr>
        <a:xfrm>
          <a:off x="4446149" y="3962400"/>
          <a:ext cx="188325" cy="424580"/>
        </a:xfrm>
        <a:custGeom>
          <a:avLst/>
          <a:gdLst/>
          <a:ahLst/>
          <a:cxnLst/>
          <a:rect l="0" t="0" r="0" b="0"/>
          <a:pathLst>
            <a:path>
              <a:moveTo>
                <a:pt x="0" y="0"/>
              </a:moveTo>
              <a:lnTo>
                <a:pt x="0" y="424580"/>
              </a:lnTo>
              <a:lnTo>
                <a:pt x="188325" y="42458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2C3C4D-BAF3-4F55-A77D-AF0EB7CD2315}">
      <dsp:nvSpPr>
        <dsp:cNvPr id="0" name=""/>
        <dsp:cNvSpPr/>
      </dsp:nvSpPr>
      <dsp:spPr>
        <a:xfrm>
          <a:off x="3834395" y="1774996"/>
          <a:ext cx="2173983" cy="1087412"/>
        </a:xfrm>
        <a:custGeom>
          <a:avLst/>
          <a:gdLst/>
          <a:ahLst/>
          <a:cxnLst/>
          <a:rect l="0" t="0" r="0" b="0"/>
          <a:pathLst>
            <a:path>
              <a:moveTo>
                <a:pt x="0" y="0"/>
              </a:moveTo>
              <a:lnTo>
                <a:pt x="0" y="999862"/>
              </a:lnTo>
              <a:lnTo>
                <a:pt x="2173983" y="999862"/>
              </a:lnTo>
              <a:lnTo>
                <a:pt x="2173983" y="108741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BE04C-9ED9-4310-8C8D-DE0B4190CF3C}">
      <dsp:nvSpPr>
        <dsp:cNvPr id="0" name=""/>
        <dsp:cNvSpPr/>
      </dsp:nvSpPr>
      <dsp:spPr>
        <a:xfrm>
          <a:off x="442920" y="3898593"/>
          <a:ext cx="506676" cy="1001205"/>
        </a:xfrm>
        <a:custGeom>
          <a:avLst/>
          <a:gdLst/>
          <a:ahLst/>
          <a:cxnLst/>
          <a:rect l="0" t="0" r="0" b="0"/>
          <a:pathLst>
            <a:path>
              <a:moveTo>
                <a:pt x="0" y="0"/>
              </a:moveTo>
              <a:lnTo>
                <a:pt x="0" y="1001205"/>
              </a:lnTo>
              <a:lnTo>
                <a:pt x="506676" y="100120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FD2C8A-E866-4B91-A1BC-9802B27C5DEF}">
      <dsp:nvSpPr>
        <dsp:cNvPr id="0" name=""/>
        <dsp:cNvSpPr/>
      </dsp:nvSpPr>
      <dsp:spPr>
        <a:xfrm>
          <a:off x="442920" y="3898593"/>
          <a:ext cx="506676" cy="383552"/>
        </a:xfrm>
        <a:custGeom>
          <a:avLst/>
          <a:gdLst/>
          <a:ahLst/>
          <a:cxnLst/>
          <a:rect l="0" t="0" r="0" b="0"/>
          <a:pathLst>
            <a:path>
              <a:moveTo>
                <a:pt x="0" y="0"/>
              </a:moveTo>
              <a:lnTo>
                <a:pt x="0" y="383552"/>
              </a:lnTo>
              <a:lnTo>
                <a:pt x="506676" y="38355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13F820-3AA7-4B4B-AD37-45E7AB25E2E5}">
      <dsp:nvSpPr>
        <dsp:cNvPr id="0" name=""/>
        <dsp:cNvSpPr/>
      </dsp:nvSpPr>
      <dsp:spPr>
        <a:xfrm>
          <a:off x="1794058" y="1774996"/>
          <a:ext cx="2040336" cy="1128440"/>
        </a:xfrm>
        <a:custGeom>
          <a:avLst/>
          <a:gdLst/>
          <a:ahLst/>
          <a:cxnLst/>
          <a:rect l="0" t="0" r="0" b="0"/>
          <a:pathLst>
            <a:path>
              <a:moveTo>
                <a:pt x="2040336" y="0"/>
              </a:moveTo>
              <a:lnTo>
                <a:pt x="2040336" y="1040890"/>
              </a:lnTo>
              <a:lnTo>
                <a:pt x="0" y="1040890"/>
              </a:lnTo>
              <a:lnTo>
                <a:pt x="0" y="112844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C205D7-E379-4D36-A025-B81BA4F65F7A}">
      <dsp:nvSpPr>
        <dsp:cNvPr id="0" name=""/>
        <dsp:cNvSpPr/>
      </dsp:nvSpPr>
      <dsp:spPr>
        <a:xfrm>
          <a:off x="1843599" y="758282"/>
          <a:ext cx="3981590" cy="10167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PH" sz="3200" kern="1200" dirty="0">
              <a:effectLst>
                <a:outerShdw blurRad="38100" dist="38100" dir="2700000" algn="tl">
                  <a:srgbClr val="000000">
                    <a:alpha val="43137"/>
                  </a:srgbClr>
                </a:outerShdw>
              </a:effectLst>
              <a:latin typeface="Arial" pitchFamily="34" charset="0"/>
              <a:cs typeface="Arial" pitchFamily="34" charset="0"/>
            </a:rPr>
            <a:t>Jaundiced Infant</a:t>
          </a:r>
        </a:p>
      </dsp:txBody>
      <dsp:txXfrm>
        <a:off x="1843599" y="758282"/>
        <a:ext cx="3981590" cy="1016714"/>
      </dsp:txXfrm>
    </dsp:sp>
    <dsp:sp modelId="{1AADC66D-83B0-4B9A-84DF-ADFDAB3A0D39}">
      <dsp:nvSpPr>
        <dsp:cNvPr id="0" name=""/>
        <dsp:cNvSpPr/>
      </dsp:nvSpPr>
      <dsp:spPr>
        <a:xfrm>
          <a:off x="105135" y="2903437"/>
          <a:ext cx="3377845" cy="9951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PH" sz="2400" kern="1200" dirty="0" err="1">
              <a:effectLst>
                <a:outerShdw blurRad="38100" dist="38100" dir="2700000" algn="tl">
                  <a:srgbClr val="000000">
                    <a:alpha val="43137"/>
                  </a:srgbClr>
                </a:outerShdw>
              </a:effectLst>
              <a:latin typeface="Arial" pitchFamily="34" charset="0"/>
              <a:cs typeface="Arial" pitchFamily="34" charset="0"/>
            </a:rPr>
            <a:t>Unconjugated</a:t>
          </a:r>
          <a:r>
            <a:rPr lang="en-PH" sz="2400" kern="1200" dirty="0">
              <a:effectLst>
                <a:outerShdw blurRad="38100" dist="38100" dir="2700000" algn="tl">
                  <a:srgbClr val="000000">
                    <a:alpha val="43137"/>
                  </a:srgbClr>
                </a:outerShdw>
              </a:effectLst>
              <a:latin typeface="Arial" pitchFamily="34" charset="0"/>
              <a:cs typeface="Arial" pitchFamily="34" charset="0"/>
            </a:rPr>
            <a:t> </a:t>
          </a:r>
        </a:p>
        <a:p>
          <a:pPr marL="0" lvl="0" indent="0" algn="ctr" defTabSz="1066800">
            <a:lnSpc>
              <a:spcPct val="90000"/>
            </a:lnSpc>
            <a:spcBef>
              <a:spcPct val="0"/>
            </a:spcBef>
            <a:spcAft>
              <a:spcPct val="35000"/>
            </a:spcAft>
            <a:buNone/>
          </a:pPr>
          <a:r>
            <a:rPr lang="en-PH" sz="2400" kern="1200" dirty="0" err="1">
              <a:effectLst>
                <a:outerShdw blurRad="38100" dist="38100" dir="2700000" algn="tl">
                  <a:srgbClr val="000000">
                    <a:alpha val="43137"/>
                  </a:srgbClr>
                </a:outerShdw>
              </a:effectLst>
              <a:latin typeface="Arial" pitchFamily="34" charset="0"/>
              <a:cs typeface="Arial" pitchFamily="34" charset="0"/>
            </a:rPr>
            <a:t>Hyperbilirubinemia</a:t>
          </a:r>
          <a:endParaRPr lang="en-PH" sz="2400" kern="1200" dirty="0">
            <a:effectLst>
              <a:outerShdw blurRad="38100" dist="38100" dir="2700000" algn="tl">
                <a:srgbClr val="000000">
                  <a:alpha val="43137"/>
                </a:srgbClr>
              </a:outerShdw>
            </a:effectLst>
            <a:latin typeface="Arial" pitchFamily="34" charset="0"/>
            <a:cs typeface="Arial" pitchFamily="34" charset="0"/>
          </a:endParaRPr>
        </a:p>
      </dsp:txBody>
      <dsp:txXfrm>
        <a:off x="105135" y="2903437"/>
        <a:ext cx="3377845" cy="995155"/>
      </dsp:txXfrm>
    </dsp:sp>
    <dsp:sp modelId="{A02D08D3-07FE-48E7-9917-BB41A02FA38E}">
      <dsp:nvSpPr>
        <dsp:cNvPr id="0" name=""/>
        <dsp:cNvSpPr/>
      </dsp:nvSpPr>
      <dsp:spPr>
        <a:xfrm>
          <a:off x="949597" y="4073693"/>
          <a:ext cx="3395672" cy="4169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PH" sz="2000" kern="1200" dirty="0">
              <a:solidFill>
                <a:schemeClr val="bg1"/>
              </a:solidFill>
              <a:effectLst>
                <a:outerShdw blurRad="38100" dist="38100" dir="2700000" algn="tl">
                  <a:srgbClr val="000000">
                    <a:alpha val="43137"/>
                  </a:srgbClr>
                </a:outerShdw>
              </a:effectLst>
              <a:latin typeface="Arial" pitchFamily="34" charset="0"/>
              <a:cs typeface="Arial" pitchFamily="34" charset="0"/>
            </a:rPr>
            <a:t>Increased Production</a:t>
          </a:r>
        </a:p>
      </dsp:txBody>
      <dsp:txXfrm>
        <a:off x="949597" y="4073693"/>
        <a:ext cx="3395672" cy="416904"/>
      </dsp:txXfrm>
    </dsp:sp>
    <dsp:sp modelId="{C11C6A9B-79E2-4B23-A04E-2E190C4E7CF4}">
      <dsp:nvSpPr>
        <dsp:cNvPr id="0" name=""/>
        <dsp:cNvSpPr/>
      </dsp:nvSpPr>
      <dsp:spPr>
        <a:xfrm>
          <a:off x="949597" y="4665697"/>
          <a:ext cx="3396823" cy="4682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PH" sz="2000" kern="1200" dirty="0">
              <a:effectLst>
                <a:outerShdw blurRad="38100" dist="38100" dir="2700000" algn="tl">
                  <a:srgbClr val="000000">
                    <a:alpha val="43137"/>
                  </a:srgbClr>
                </a:outerShdw>
              </a:effectLst>
              <a:latin typeface="Arial" pitchFamily="34" charset="0"/>
              <a:cs typeface="Arial" pitchFamily="34" charset="0"/>
            </a:rPr>
            <a:t>Decreased Conjugation</a:t>
          </a:r>
        </a:p>
      </dsp:txBody>
      <dsp:txXfrm>
        <a:off x="949597" y="4665697"/>
        <a:ext cx="3396823" cy="468200"/>
      </dsp:txXfrm>
    </dsp:sp>
    <dsp:sp modelId="{9E66CD30-ABE9-4961-B3A7-2150199B3E7D}">
      <dsp:nvSpPr>
        <dsp:cNvPr id="0" name=""/>
        <dsp:cNvSpPr/>
      </dsp:nvSpPr>
      <dsp:spPr>
        <a:xfrm>
          <a:off x="4055592" y="2862409"/>
          <a:ext cx="3905572" cy="10999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PH" sz="2400" kern="1200" dirty="0">
              <a:effectLst>
                <a:outerShdw blurRad="38100" dist="38100" dir="2700000" algn="tl">
                  <a:srgbClr val="000000">
                    <a:alpha val="43137"/>
                  </a:srgbClr>
                </a:outerShdw>
              </a:effectLst>
              <a:latin typeface="Arial" pitchFamily="34" charset="0"/>
              <a:cs typeface="Arial" pitchFamily="34" charset="0"/>
            </a:rPr>
            <a:t>Conjugated </a:t>
          </a:r>
          <a:r>
            <a:rPr lang="en-PH" sz="2400" kern="1200" dirty="0" err="1">
              <a:effectLst>
                <a:outerShdw blurRad="38100" dist="38100" dir="2700000" algn="tl">
                  <a:srgbClr val="000000">
                    <a:alpha val="43137"/>
                  </a:srgbClr>
                </a:outerShdw>
              </a:effectLst>
              <a:latin typeface="Arial" pitchFamily="34" charset="0"/>
              <a:cs typeface="Arial" pitchFamily="34" charset="0"/>
            </a:rPr>
            <a:t>Hyperbilirubinemia</a:t>
          </a:r>
          <a:endParaRPr lang="en-PH" sz="2400" kern="1200" dirty="0">
            <a:effectLst>
              <a:outerShdw blurRad="38100" dist="38100" dir="2700000" algn="tl">
                <a:srgbClr val="000000">
                  <a:alpha val="43137"/>
                </a:srgbClr>
              </a:outerShdw>
            </a:effectLst>
            <a:latin typeface="Arial" pitchFamily="34" charset="0"/>
            <a:cs typeface="Arial" pitchFamily="34" charset="0"/>
          </a:endParaRPr>
        </a:p>
      </dsp:txBody>
      <dsp:txXfrm>
        <a:off x="4055592" y="2862409"/>
        <a:ext cx="3905572" cy="1099990"/>
      </dsp:txXfrm>
    </dsp:sp>
    <dsp:sp modelId="{BB4744E2-6869-4A19-8FBF-1ED14A714BA4}">
      <dsp:nvSpPr>
        <dsp:cNvPr id="0" name=""/>
        <dsp:cNvSpPr/>
      </dsp:nvSpPr>
      <dsp:spPr>
        <a:xfrm>
          <a:off x="4634474" y="4178527"/>
          <a:ext cx="3144687" cy="4169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PH" sz="2000" kern="1200" dirty="0">
              <a:effectLst>
                <a:outerShdw blurRad="38100" dist="38100" dir="2700000" algn="tl">
                  <a:srgbClr val="000000">
                    <a:alpha val="43137"/>
                  </a:srgbClr>
                </a:outerShdw>
              </a:effectLst>
              <a:latin typeface="Arial" pitchFamily="34" charset="0"/>
              <a:cs typeface="Arial" pitchFamily="34" charset="0"/>
            </a:rPr>
            <a:t>Decreased Excretion</a:t>
          </a:r>
        </a:p>
      </dsp:txBody>
      <dsp:txXfrm>
        <a:off x="4634474" y="4178527"/>
        <a:ext cx="3144687" cy="416904"/>
      </dsp:txXfrm>
    </dsp:sp>
    <dsp:sp modelId="{AA71EC40-84BF-4B30-A092-7977D92C009F}">
      <dsp:nvSpPr>
        <dsp:cNvPr id="0" name=""/>
        <dsp:cNvSpPr/>
      </dsp:nvSpPr>
      <dsp:spPr>
        <a:xfrm>
          <a:off x="4634474" y="4770532"/>
          <a:ext cx="3594786" cy="4909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PH" sz="2000" kern="1200" dirty="0">
              <a:effectLst>
                <a:outerShdw blurRad="38100" dist="38100" dir="2700000" algn="tl">
                  <a:srgbClr val="000000">
                    <a:alpha val="43137"/>
                  </a:srgbClr>
                </a:outerShdw>
              </a:effectLst>
              <a:latin typeface="Arial" pitchFamily="34" charset="0"/>
              <a:cs typeface="Arial" pitchFamily="34" charset="0"/>
            </a:rPr>
            <a:t>Impaired Excretion</a:t>
          </a:r>
        </a:p>
      </dsp:txBody>
      <dsp:txXfrm>
        <a:off x="4634474" y="4770532"/>
        <a:ext cx="3594786" cy="490984"/>
      </dsp:txXfrm>
    </dsp:sp>
    <dsp:sp modelId="{4427E4CD-E3BE-43C3-8170-B6BC2A87BBCF}">
      <dsp:nvSpPr>
        <dsp:cNvPr id="0" name=""/>
        <dsp:cNvSpPr/>
      </dsp:nvSpPr>
      <dsp:spPr>
        <a:xfrm>
          <a:off x="338" y="1950096"/>
          <a:ext cx="3746506" cy="7782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PH" sz="2400" kern="1200" dirty="0">
              <a:effectLst>
                <a:outerShdw blurRad="38100" dist="38100" dir="2700000" algn="tl">
                  <a:srgbClr val="000000">
                    <a:alpha val="43137"/>
                  </a:srgbClr>
                </a:outerShdw>
              </a:effectLst>
              <a:latin typeface="Arial" pitchFamily="34" charset="0"/>
              <a:cs typeface="Arial" pitchFamily="34" charset="0"/>
            </a:rPr>
            <a:t>History, PE, Stool </a:t>
          </a:r>
          <a:r>
            <a:rPr lang="en-PH" sz="2400" kern="1200" dirty="0" err="1">
              <a:effectLst>
                <a:outerShdw blurRad="38100" dist="38100" dir="2700000" algn="tl">
                  <a:srgbClr val="000000">
                    <a:alpha val="43137"/>
                  </a:srgbClr>
                </a:outerShdw>
              </a:effectLst>
              <a:latin typeface="Arial" pitchFamily="34" charset="0"/>
              <a:cs typeface="Arial" pitchFamily="34" charset="0"/>
            </a:rPr>
            <a:t>color</a:t>
          </a:r>
          <a:r>
            <a:rPr lang="en-PH" sz="2400" kern="1200" dirty="0">
              <a:effectLst>
                <a:outerShdw blurRad="38100" dist="38100" dir="2700000" algn="tl">
                  <a:srgbClr val="000000">
                    <a:alpha val="43137"/>
                  </a:srgbClr>
                </a:outerShdw>
              </a:effectLst>
              <a:latin typeface="Arial" pitchFamily="34" charset="0"/>
              <a:cs typeface="Arial" pitchFamily="34" charset="0"/>
            </a:rPr>
            <a:t>, Total and Direct </a:t>
          </a:r>
          <a:r>
            <a:rPr lang="en-PH" sz="2400" kern="1200" dirty="0" err="1">
              <a:effectLst>
                <a:outerShdw blurRad="38100" dist="38100" dir="2700000" algn="tl">
                  <a:srgbClr val="000000">
                    <a:alpha val="43137"/>
                  </a:srgbClr>
                </a:outerShdw>
              </a:effectLst>
              <a:latin typeface="Arial" pitchFamily="34" charset="0"/>
              <a:cs typeface="Arial" pitchFamily="34" charset="0"/>
            </a:rPr>
            <a:t>Bilirubin</a:t>
          </a:r>
          <a:endParaRPr lang="en-PH" sz="2400" kern="1200" dirty="0">
            <a:effectLst>
              <a:outerShdw blurRad="38100" dist="38100" dir="2700000" algn="tl">
                <a:srgbClr val="000000">
                  <a:alpha val="43137"/>
                </a:srgbClr>
              </a:outerShdw>
            </a:effectLst>
            <a:latin typeface="Arial" pitchFamily="34" charset="0"/>
            <a:cs typeface="Arial" pitchFamily="34" charset="0"/>
          </a:endParaRPr>
        </a:p>
      </dsp:txBody>
      <dsp:txXfrm>
        <a:off x="338" y="1950096"/>
        <a:ext cx="3746506" cy="7782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9DD70-AEC8-4963-8FD0-A5E656DBD419}" type="datetimeFigureOut">
              <a:rPr lang="en-PH" smtClean="0"/>
              <a:pPr/>
              <a:t>11/04/2020</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204F0-446A-49B9-A455-D10365900C69}" type="slidenum">
              <a:rPr lang="en-PH" smtClean="0"/>
              <a:pPr/>
              <a:t>‹#›</a:t>
            </a:fld>
            <a:endParaRPr lang="en-P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PH" dirty="0"/>
          </a:p>
        </p:txBody>
      </p:sp>
      <p:sp>
        <p:nvSpPr>
          <p:cNvPr id="4" name="Slide Number Placeholder 3"/>
          <p:cNvSpPr>
            <a:spLocks noGrp="1"/>
          </p:cNvSpPr>
          <p:nvPr>
            <p:ph type="sldNum" sz="quarter" idx="10"/>
          </p:nvPr>
        </p:nvSpPr>
        <p:spPr/>
        <p:txBody>
          <a:bodyPr/>
          <a:lstStyle/>
          <a:p>
            <a:fld id="{472204F0-446A-49B9-A455-D10365900C69}" type="slidenum">
              <a:rPr lang="en-PH" smtClean="0"/>
              <a:pPr/>
              <a:t>1</a:t>
            </a:fld>
            <a:endParaRPr lang="en-P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a:t>G6PD</a:t>
            </a:r>
            <a:r>
              <a:rPr lang="en-PH" baseline="0" dirty="0"/>
              <a:t> protects RBC from harmful substances</a:t>
            </a:r>
            <a:endParaRPr lang="en-PH" dirty="0"/>
          </a:p>
        </p:txBody>
      </p:sp>
      <p:sp>
        <p:nvSpPr>
          <p:cNvPr id="4" name="Slide Number Placeholder 3"/>
          <p:cNvSpPr>
            <a:spLocks noGrp="1"/>
          </p:cNvSpPr>
          <p:nvPr>
            <p:ph type="sldNum" sz="quarter" idx="10"/>
          </p:nvPr>
        </p:nvSpPr>
        <p:spPr/>
        <p:txBody>
          <a:bodyPr/>
          <a:lstStyle/>
          <a:p>
            <a:fld id="{472204F0-446A-49B9-A455-D10365900C69}" type="slidenum">
              <a:rPr lang="en-PH" smtClean="0"/>
              <a:pPr/>
              <a:t>8</a:t>
            </a:fld>
            <a:endParaRPr lang="en-P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a:t>Gilbert’s disease, a variant</a:t>
            </a:r>
            <a:r>
              <a:rPr lang="en-PH" baseline="0" dirty="0"/>
              <a:t> of </a:t>
            </a:r>
            <a:r>
              <a:rPr lang="en-PH" baseline="0" dirty="0" err="1"/>
              <a:t>Crigler</a:t>
            </a:r>
            <a:r>
              <a:rPr lang="en-PH" baseline="0" dirty="0"/>
              <a:t> </a:t>
            </a:r>
            <a:r>
              <a:rPr lang="en-PH" baseline="0" dirty="0" err="1"/>
              <a:t>Najjar</a:t>
            </a:r>
            <a:r>
              <a:rPr lang="en-PH" baseline="0" dirty="0"/>
              <a:t> wherein the UDPG </a:t>
            </a:r>
            <a:r>
              <a:rPr lang="en-PH" baseline="0" dirty="0" err="1"/>
              <a:t>transferase</a:t>
            </a:r>
            <a:r>
              <a:rPr lang="en-PH" baseline="0" dirty="0"/>
              <a:t> promoter is present.  In all causes of </a:t>
            </a:r>
            <a:r>
              <a:rPr lang="en-PH" baseline="0" dirty="0" err="1"/>
              <a:t>unconjugated</a:t>
            </a:r>
            <a:r>
              <a:rPr lang="en-PH" baseline="0" dirty="0"/>
              <a:t> </a:t>
            </a:r>
            <a:r>
              <a:rPr lang="en-PH" baseline="0" dirty="0" err="1"/>
              <a:t>hyperbilirubinemia</a:t>
            </a:r>
            <a:r>
              <a:rPr lang="en-PH" baseline="0" dirty="0"/>
              <a:t>, the treatment is directed on the cause.  AND in </a:t>
            </a:r>
            <a:r>
              <a:rPr lang="en-PH" baseline="0" dirty="0" err="1"/>
              <a:t>unconjugated</a:t>
            </a:r>
            <a:r>
              <a:rPr lang="en-PH" baseline="0" dirty="0"/>
              <a:t> </a:t>
            </a:r>
            <a:r>
              <a:rPr lang="en-PH" baseline="0" dirty="0" err="1"/>
              <a:t>hyperbilirubinemia</a:t>
            </a:r>
            <a:r>
              <a:rPr lang="en-PH" baseline="0" dirty="0"/>
              <a:t>, sunshine exposure will help </a:t>
            </a:r>
            <a:endParaRPr lang="en-PH" dirty="0"/>
          </a:p>
        </p:txBody>
      </p:sp>
      <p:sp>
        <p:nvSpPr>
          <p:cNvPr id="4" name="Slide Number Placeholder 3"/>
          <p:cNvSpPr>
            <a:spLocks noGrp="1"/>
          </p:cNvSpPr>
          <p:nvPr>
            <p:ph type="sldNum" sz="quarter" idx="10"/>
          </p:nvPr>
        </p:nvSpPr>
        <p:spPr/>
        <p:txBody>
          <a:bodyPr/>
          <a:lstStyle/>
          <a:p>
            <a:fld id="{472204F0-446A-49B9-A455-D10365900C69}" type="slidenum">
              <a:rPr lang="en-PH" smtClean="0"/>
              <a:pPr/>
              <a:t>9</a:t>
            </a:fld>
            <a:endParaRPr lang="en-P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a:t>The second group are</a:t>
            </a:r>
            <a:r>
              <a:rPr lang="en-PH" baseline="0" dirty="0"/>
              <a:t> the causes of conjugated </a:t>
            </a:r>
            <a:r>
              <a:rPr lang="en-PH" baseline="0" dirty="0" err="1"/>
              <a:t>hyperbilirubinemia</a:t>
            </a:r>
            <a:r>
              <a:rPr lang="en-PH" baseline="0" dirty="0"/>
              <a:t> which may either be due to a decreased excretion or impaired excretion.  Causes of decreased excretion includes:  (1)  Infection.  It is important to remember that with TORCH syndrome representing Toxoplasmosis, Rubella, Cytomegalovirus and Hepatitis , this is mainly a systemic illness and therefore it is rare that the sole manifestation of the patient is jaundice.  These patients may have other signs and symptoms including cranial, ophthalmic, cardiac, skin lesions.  It is also important to rule out any infection, </a:t>
            </a:r>
            <a:r>
              <a:rPr lang="en-PH" baseline="0" dirty="0" err="1"/>
              <a:t>esp</a:t>
            </a:r>
            <a:r>
              <a:rPr lang="en-PH" baseline="0" dirty="0"/>
              <a:t> the treatable causes of infection like TB, malaria and syphilis.  A second consideration are the metabolic causes.  TPN induced </a:t>
            </a:r>
            <a:r>
              <a:rPr lang="en-PH" baseline="0" dirty="0" err="1"/>
              <a:t>cholestasis</a:t>
            </a:r>
            <a:r>
              <a:rPr lang="en-PH" baseline="0" dirty="0"/>
              <a:t> is actually a misnomer as this is usually in a setting of a premature, placed on NPO, started on TPN and being treated with antibiotics for sepsis.  All these factors could cause insult to an immature liver.  Thus, it is now sometimes known as Neonatal </a:t>
            </a:r>
            <a:r>
              <a:rPr lang="en-PH" baseline="0" dirty="0" err="1"/>
              <a:t>cholestasis</a:t>
            </a:r>
            <a:r>
              <a:rPr lang="en-PH" baseline="0" dirty="0"/>
              <a:t> </a:t>
            </a:r>
            <a:r>
              <a:rPr lang="en-PH" baseline="0" dirty="0" err="1"/>
              <a:t>multifactorial</a:t>
            </a:r>
            <a:r>
              <a:rPr lang="en-PH" baseline="0" dirty="0"/>
              <a:t> causes.  Another important metabolic cause is </a:t>
            </a:r>
            <a:r>
              <a:rPr lang="en-PH" baseline="0" dirty="0" err="1"/>
              <a:t>galactosemia</a:t>
            </a:r>
            <a:r>
              <a:rPr lang="en-PH" baseline="0" dirty="0"/>
              <a:t> which is a congenital absence of the </a:t>
            </a:r>
            <a:r>
              <a:rPr lang="en-PH" baseline="0" dirty="0" err="1"/>
              <a:t>galactose</a:t>
            </a:r>
            <a:r>
              <a:rPr lang="en-PH" baseline="0" dirty="0"/>
              <a:t> 1 phosphate </a:t>
            </a:r>
            <a:r>
              <a:rPr lang="en-PH" baseline="0" dirty="0" err="1"/>
              <a:t>uridyl</a:t>
            </a:r>
            <a:r>
              <a:rPr lang="en-PH" baseline="0" dirty="0"/>
              <a:t> </a:t>
            </a:r>
            <a:r>
              <a:rPr lang="en-PH" baseline="0" dirty="0" err="1"/>
              <a:t>transferase</a:t>
            </a:r>
            <a:r>
              <a:rPr lang="en-PH" baseline="0" dirty="0"/>
              <a:t>.  The sugar found in milk is lactose, which is metabolized to glucose and </a:t>
            </a:r>
            <a:r>
              <a:rPr lang="en-PH" baseline="0" dirty="0" err="1"/>
              <a:t>galactose</a:t>
            </a:r>
            <a:r>
              <a:rPr lang="en-PH" baseline="0" dirty="0"/>
              <a:t>.  The absence of this enzyme leads to the deposition of the metabolite in the liver, kidney, eyes and brain.  Once a presumptive diagnosis is made, the patient should be shifted to a lactose free milk formula. </a:t>
            </a:r>
            <a:endParaRPr lang="en-PH" dirty="0"/>
          </a:p>
        </p:txBody>
      </p:sp>
      <p:sp>
        <p:nvSpPr>
          <p:cNvPr id="4" name="Slide Number Placeholder 3"/>
          <p:cNvSpPr>
            <a:spLocks noGrp="1"/>
          </p:cNvSpPr>
          <p:nvPr>
            <p:ph type="sldNum" sz="quarter" idx="10"/>
          </p:nvPr>
        </p:nvSpPr>
        <p:spPr/>
        <p:txBody>
          <a:bodyPr/>
          <a:lstStyle/>
          <a:p>
            <a:fld id="{472204F0-446A-49B9-A455-D10365900C69}" type="slidenum">
              <a:rPr lang="en-PH" smtClean="0"/>
              <a:pPr/>
              <a:t>10</a:t>
            </a:fld>
            <a:endParaRPr lang="en-P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PH" dirty="0"/>
              <a:t>The PT is a measure of extrinsic pathway (clotting factors 2, 7, 9, 10) and these factors are dependent on </a:t>
            </a:r>
            <a:r>
              <a:rPr lang="en-PH" dirty="0" err="1"/>
              <a:t>Vit</a:t>
            </a:r>
            <a:r>
              <a:rPr lang="en-PH" dirty="0"/>
              <a:t> K.  In liver disease, there is </a:t>
            </a:r>
            <a:r>
              <a:rPr lang="en-PH" dirty="0" err="1"/>
              <a:t>malabsorption</a:t>
            </a:r>
            <a:r>
              <a:rPr lang="en-PH" dirty="0"/>
              <a:t> of </a:t>
            </a:r>
            <a:r>
              <a:rPr lang="en-PH" dirty="0" err="1"/>
              <a:t>Vit</a:t>
            </a:r>
            <a:r>
              <a:rPr lang="en-PH" dirty="0"/>
              <a:t> K.  If the PT</a:t>
            </a:r>
            <a:r>
              <a:rPr lang="en-PH" baseline="0" dirty="0"/>
              <a:t> is prolonged and it improves after </a:t>
            </a:r>
            <a:r>
              <a:rPr lang="en-PH" baseline="0" dirty="0" err="1"/>
              <a:t>Vit</a:t>
            </a:r>
            <a:r>
              <a:rPr lang="en-PH" baseline="0" dirty="0"/>
              <a:t> K administration, then we know that it is just deficiency of </a:t>
            </a:r>
            <a:r>
              <a:rPr lang="en-PH" baseline="0" dirty="0" err="1"/>
              <a:t>VitK</a:t>
            </a:r>
            <a:r>
              <a:rPr lang="en-PH" baseline="0" dirty="0"/>
              <a:t> that caused the prolonged PT.  If the PT does not improve, then it means that the liver is unable to convert </a:t>
            </a:r>
            <a:r>
              <a:rPr lang="en-PH" baseline="0" dirty="0" err="1"/>
              <a:t>VitK</a:t>
            </a:r>
            <a:r>
              <a:rPr lang="en-PH" baseline="0" dirty="0"/>
              <a:t> from inactive to active form and therefore, there is severe liver disease.</a:t>
            </a:r>
          </a:p>
          <a:p>
            <a:pPr marL="228600" indent="-228600">
              <a:buAutoNum type="arabicPeriod"/>
            </a:pPr>
            <a:r>
              <a:rPr lang="en-PH" baseline="0" dirty="0"/>
              <a:t> Blood glucose:  liver is the site of carbohydrate metabolism.  </a:t>
            </a:r>
          </a:p>
          <a:p>
            <a:pPr marL="228600" indent="-228600">
              <a:buAutoNum type="arabicPeriod"/>
            </a:pPr>
            <a:r>
              <a:rPr lang="en-PH" baseline="0" dirty="0"/>
              <a:t>Specific tests for non-viral infections:  toxoplasmosis, malaria, syphilis, tuberculosis</a:t>
            </a:r>
          </a:p>
          <a:p>
            <a:pPr marL="228600" indent="-228600">
              <a:buAutoNum type="arabicPeriod"/>
            </a:pPr>
            <a:r>
              <a:rPr lang="en-PH" baseline="0" dirty="0"/>
              <a:t>Urine test for reducing sugar:  If positive, consider </a:t>
            </a:r>
            <a:r>
              <a:rPr lang="en-PH" baseline="0" dirty="0" err="1"/>
              <a:t>galactosemia</a:t>
            </a:r>
            <a:r>
              <a:rPr lang="en-PH" baseline="0" dirty="0"/>
              <a:t> and change milk formula until results of NBS available</a:t>
            </a:r>
          </a:p>
          <a:p>
            <a:pPr marL="228600" indent="-228600">
              <a:buAutoNum type="arabicPeriod"/>
            </a:pPr>
            <a:r>
              <a:rPr lang="en-PH" baseline="0" dirty="0"/>
              <a:t>Urine and blood cultures to rule out infection/sepsis</a:t>
            </a:r>
            <a:endParaRPr lang="en-PH" dirty="0"/>
          </a:p>
        </p:txBody>
      </p:sp>
      <p:sp>
        <p:nvSpPr>
          <p:cNvPr id="4" name="Slide Number Placeholder 3"/>
          <p:cNvSpPr>
            <a:spLocks noGrp="1"/>
          </p:cNvSpPr>
          <p:nvPr>
            <p:ph type="sldNum" sz="quarter" idx="10"/>
          </p:nvPr>
        </p:nvSpPr>
        <p:spPr/>
        <p:txBody>
          <a:bodyPr/>
          <a:lstStyle/>
          <a:p>
            <a:fld id="{472204F0-446A-49B9-A455-D10365900C69}" type="slidenum">
              <a:rPr lang="en-PH" smtClean="0"/>
              <a:pPr/>
              <a:t>13</a:t>
            </a:fld>
            <a:endParaRPr lang="en-P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17" name="Footer Placeholder 16"/>
          <p:cNvSpPr>
            <a:spLocks noGrp="1"/>
          </p:cNvSpPr>
          <p:nvPr>
            <p:ph type="ftr" sz="quarter" idx="11"/>
          </p:nvPr>
        </p:nvSpPr>
        <p:spPr/>
        <p:txBody>
          <a:bodyPr/>
          <a:lstStyle/>
          <a:p>
            <a:endParaRPr lang="en-PH"/>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BB82393-6EB0-47E9-A7C8-A947548A35FB}" type="slidenum">
              <a:rPr lang="en-PH" smtClean="0"/>
              <a:pPr/>
              <a:t>‹#›</a:t>
            </a:fld>
            <a:endParaRPr lang="en-PH"/>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BB82393-6EB0-47E9-A7C8-A947548A35FB}" type="slidenum">
              <a:rPr lang="en-PH" smtClean="0"/>
              <a:pPr/>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BB82393-6EB0-47E9-A7C8-A947548A35FB}" type="slidenum">
              <a:rPr lang="en-PH" smtClean="0"/>
              <a:pPr/>
              <a:t>‹#›</a:t>
            </a:fld>
            <a:endParaRPr lang="en-P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BB82393-6EB0-47E9-A7C8-A947548A35FB}" type="slidenum">
              <a:rPr lang="en-PH" smtClean="0"/>
              <a:pPr/>
              <a:t>‹#›</a:t>
            </a:fld>
            <a:endParaRPr lang="en-PH"/>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5" name="Footer Placeholder 4"/>
          <p:cNvSpPr>
            <a:spLocks noGrp="1"/>
          </p:cNvSpPr>
          <p:nvPr>
            <p:ph type="ftr" sz="quarter" idx="11"/>
          </p:nvPr>
        </p:nvSpPr>
        <p:spPr>
          <a:xfrm>
            <a:off x="800100" y="6172200"/>
            <a:ext cx="4000500" cy="457200"/>
          </a:xfrm>
        </p:spPr>
        <p:txBody>
          <a:bodyPr/>
          <a:lstStyle/>
          <a:p>
            <a:endParaRPr lang="en-PH"/>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BB82393-6EB0-47E9-A7C8-A947548A35FB}" type="slidenum">
              <a:rPr lang="en-PH" smtClean="0"/>
              <a:pPr/>
              <a:t>‹#›</a:t>
            </a:fld>
            <a:endParaRPr lang="en-PH"/>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BBB82393-6EB0-47E9-A7C8-A947548A35FB}" type="slidenum">
              <a:rPr lang="en-PH" smtClean="0"/>
              <a:pPr/>
              <a:t>‹#›</a:t>
            </a:fld>
            <a:endParaRPr lang="en-PH"/>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BBB82393-6EB0-47E9-A7C8-A947548A35FB}" type="slidenum">
              <a:rPr lang="en-PH" smtClean="0"/>
              <a:pPr/>
              <a:t>‹#›</a:t>
            </a:fld>
            <a:endParaRPr lang="en-PH"/>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BBB82393-6EB0-47E9-A7C8-A947548A35FB}" type="slidenum">
              <a:rPr lang="en-PH" smtClean="0"/>
              <a:pPr/>
              <a:t>‹#›</a:t>
            </a:fld>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BBB82393-6EB0-47E9-A7C8-A947548A35FB}" type="slidenum">
              <a:rPr lang="en-PH" smtClean="0"/>
              <a:pPr/>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BBB82393-6EB0-47E9-A7C8-A947548A35FB}" type="slidenum">
              <a:rPr lang="en-PH" smtClean="0"/>
              <a:pPr/>
              <a:t>‹#›</a:t>
            </a:fld>
            <a:endParaRPr lang="en-PH"/>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FA8AED0-802F-49EE-9EC9-6D849996FB7F}" type="datetimeFigureOut">
              <a:rPr lang="en-PH" smtClean="0"/>
              <a:pPr/>
              <a:t>11/04/2020</a:t>
            </a:fld>
            <a:endParaRPr lang="en-PH"/>
          </a:p>
        </p:txBody>
      </p:sp>
      <p:sp>
        <p:nvSpPr>
          <p:cNvPr id="6" name="Footer Placeholder 5"/>
          <p:cNvSpPr>
            <a:spLocks noGrp="1"/>
          </p:cNvSpPr>
          <p:nvPr>
            <p:ph type="ftr" sz="quarter" idx="11"/>
          </p:nvPr>
        </p:nvSpPr>
        <p:spPr>
          <a:xfrm>
            <a:off x="914400" y="6172200"/>
            <a:ext cx="3886200" cy="457200"/>
          </a:xfrm>
        </p:spPr>
        <p:txBody>
          <a:bodyPr/>
          <a:lstStyle/>
          <a:p>
            <a:endParaRPr lang="en-PH"/>
          </a:p>
        </p:txBody>
      </p:sp>
      <p:sp>
        <p:nvSpPr>
          <p:cNvPr id="7" name="Slide Number Placeholder 6"/>
          <p:cNvSpPr>
            <a:spLocks noGrp="1"/>
          </p:cNvSpPr>
          <p:nvPr>
            <p:ph type="sldNum" sz="quarter" idx="12"/>
          </p:nvPr>
        </p:nvSpPr>
        <p:spPr>
          <a:xfrm>
            <a:off x="146304" y="6208776"/>
            <a:ext cx="457200" cy="457200"/>
          </a:xfrm>
        </p:spPr>
        <p:txBody>
          <a:bodyPr/>
          <a:lstStyle/>
          <a:p>
            <a:fld id="{BBB82393-6EB0-47E9-A7C8-A947548A35FB}" type="slidenum">
              <a:rPr lang="en-PH" smtClean="0"/>
              <a:pPr/>
              <a:t>‹#›</a:t>
            </a:fld>
            <a:endParaRPr lang="en-PH"/>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FA8AED0-802F-49EE-9EC9-6D849996FB7F}" type="datetimeFigureOut">
              <a:rPr lang="en-PH" smtClean="0"/>
              <a:pPr/>
              <a:t>11/04/2020</a:t>
            </a:fld>
            <a:endParaRPr lang="en-PH"/>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PH"/>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BB82393-6EB0-47E9-A7C8-A947548A35FB}" type="slidenum">
              <a:rPr lang="en-PH" smtClean="0"/>
              <a:pPr/>
              <a:t>‹#›</a:t>
            </a:fld>
            <a:endParaRPr lang="en-PH"/>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2133600"/>
          </a:xfrm>
        </p:spPr>
        <p:txBody>
          <a:bodyPr>
            <a:noAutofit/>
          </a:bodyPr>
          <a:lstStyle/>
          <a:p>
            <a:pPr algn="ctr"/>
            <a:r>
              <a:rPr lang="en-PH" sz="6000" dirty="0" err="1">
                <a:solidFill>
                  <a:schemeClr val="accent1"/>
                </a:solidFill>
                <a:latin typeface="Arial" pitchFamily="34" charset="0"/>
                <a:cs typeface="Arial" pitchFamily="34" charset="0"/>
              </a:rPr>
              <a:t>Cholestatic</a:t>
            </a:r>
            <a:r>
              <a:rPr lang="en-PH" sz="6000" dirty="0">
                <a:solidFill>
                  <a:schemeClr val="accent1"/>
                </a:solidFill>
                <a:latin typeface="Arial" pitchFamily="34" charset="0"/>
                <a:cs typeface="Arial" pitchFamily="34" charset="0"/>
              </a:rPr>
              <a:t> Jaundice In Infancy </a:t>
            </a:r>
            <a:endParaRPr lang="en-PH" sz="6000" dirty="0">
              <a:solidFill>
                <a:schemeClr val="accent1"/>
              </a:solidFill>
            </a:endParaRPr>
          </a:p>
        </p:txBody>
      </p:sp>
      <p:sp>
        <p:nvSpPr>
          <p:cNvPr id="3" name="Content Placeholder 2"/>
          <p:cNvSpPr>
            <a:spLocks noGrp="1"/>
          </p:cNvSpPr>
          <p:nvPr>
            <p:ph sz="quarter" idx="1"/>
          </p:nvPr>
        </p:nvSpPr>
        <p:spPr>
          <a:xfrm>
            <a:off x="1295400" y="3200400"/>
            <a:ext cx="6705600" cy="2133600"/>
          </a:xfrm>
        </p:spPr>
        <p:txBody>
          <a:bodyPr>
            <a:normAutofit fontScale="92500" lnSpcReduction="10000"/>
          </a:bodyPr>
          <a:lstStyle/>
          <a:p>
            <a:pPr marL="0" lvl="0" indent="0" algn="ctr">
              <a:buNone/>
              <a:defRPr/>
            </a:pPr>
            <a:r>
              <a:rPr lang="en-US" sz="2800" b="1" dirty="0" err="1">
                <a:latin typeface="Arial" pitchFamily="34" charset="0"/>
                <a:cs typeface="Arial" pitchFamily="34" charset="0"/>
              </a:rPr>
              <a:t>Germana</a:t>
            </a:r>
            <a:r>
              <a:rPr lang="en-US" sz="2800" b="1" dirty="0">
                <a:latin typeface="Arial" pitchFamily="34" charset="0"/>
                <a:cs typeface="Arial" pitchFamily="34" charset="0"/>
              </a:rPr>
              <a:t> </a:t>
            </a:r>
            <a:r>
              <a:rPr lang="en-US" sz="2800" b="1" dirty="0" err="1">
                <a:latin typeface="Arial" pitchFamily="34" charset="0"/>
                <a:cs typeface="Arial" pitchFamily="34" charset="0"/>
              </a:rPr>
              <a:t>Emerita</a:t>
            </a:r>
            <a:r>
              <a:rPr lang="en-US" sz="2800" b="1" dirty="0">
                <a:latin typeface="Arial" pitchFamily="34" charset="0"/>
                <a:cs typeface="Arial" pitchFamily="34" charset="0"/>
              </a:rPr>
              <a:t> V. Gregorio, MD, PhD</a:t>
            </a:r>
            <a:br>
              <a:rPr lang="en-US" sz="2800" b="1" dirty="0">
                <a:latin typeface="Arial" pitchFamily="34" charset="0"/>
                <a:cs typeface="Arial" pitchFamily="34" charset="0"/>
              </a:rPr>
            </a:br>
            <a:r>
              <a:rPr lang="en-US" sz="2800" b="1" dirty="0">
                <a:latin typeface="Arial" pitchFamily="34" charset="0"/>
                <a:cs typeface="Arial" pitchFamily="34" charset="0"/>
              </a:rPr>
              <a:t>Department of Pediatrics</a:t>
            </a:r>
            <a:br>
              <a:rPr lang="en-US" sz="2800" b="1" dirty="0">
                <a:latin typeface="Arial" pitchFamily="34" charset="0"/>
                <a:cs typeface="Arial" pitchFamily="34" charset="0"/>
              </a:rPr>
            </a:br>
            <a:r>
              <a:rPr lang="en-US" sz="2800" b="1" dirty="0">
                <a:latin typeface="Arial" pitchFamily="34" charset="0"/>
                <a:cs typeface="Arial" pitchFamily="34" charset="0"/>
              </a:rPr>
              <a:t>University of the Philippines Manila</a:t>
            </a:r>
          </a:p>
          <a:p>
            <a:pPr marL="0" lvl="0" indent="0" algn="ctr">
              <a:buNone/>
              <a:defRPr/>
            </a:pPr>
            <a:r>
              <a:rPr lang="en-US" sz="2800" b="1" dirty="0">
                <a:latin typeface="Arial" pitchFamily="34" charset="0"/>
                <a:cs typeface="Arial" pitchFamily="34" charset="0"/>
              </a:rPr>
              <a:t>College of Medicine Philippine General Hospital</a:t>
            </a:r>
          </a:p>
          <a:p>
            <a:endParaRPr lang="en-PH" dirty="0"/>
          </a:p>
        </p:txBody>
      </p:sp>
      <p:pic>
        <p:nvPicPr>
          <p:cNvPr id="4" name="Picture 5"/>
          <p:cNvPicPr>
            <a:picLocks noChangeAspect="1" noChangeArrowheads="1"/>
          </p:cNvPicPr>
          <p:nvPr/>
        </p:nvPicPr>
        <p:blipFill>
          <a:blip r:embed="rId3" cstate="print"/>
          <a:srcRect/>
          <a:stretch>
            <a:fillRect/>
          </a:stretch>
        </p:blipFill>
        <p:spPr bwMode="auto">
          <a:xfrm>
            <a:off x="3886200" y="5257800"/>
            <a:ext cx="1447800" cy="1295400"/>
          </a:xfrm>
          <a:prstGeom prst="rect">
            <a:avLst/>
          </a:prstGeom>
          <a:noFill/>
          <a:ln w="9525">
            <a:noFill/>
            <a:miter lim="800000"/>
            <a:headEnd/>
            <a:tailEnd/>
          </a:ln>
          <a:effectLst/>
        </p:spPr>
      </p:pic>
      <p:pic>
        <p:nvPicPr>
          <p:cNvPr id="5" name="Picture 4" descr="PGH logo.jpg"/>
          <p:cNvPicPr>
            <a:picLocks noChangeAspect="1"/>
          </p:cNvPicPr>
          <p:nvPr/>
        </p:nvPicPr>
        <p:blipFill>
          <a:blip r:embed="rId4" cstate="print"/>
          <a:stretch>
            <a:fillRect/>
          </a:stretch>
        </p:blipFill>
        <p:spPr>
          <a:xfrm>
            <a:off x="2133600" y="5181600"/>
            <a:ext cx="1371600" cy="1295400"/>
          </a:xfrm>
          <a:prstGeom prst="rect">
            <a:avLst/>
          </a:prstGeom>
        </p:spPr>
      </p:pic>
      <p:pic>
        <p:nvPicPr>
          <p:cNvPr id="6" name="Picture 5" descr="Pedia GIN logo.jpg"/>
          <p:cNvPicPr>
            <a:picLocks noChangeAspect="1"/>
          </p:cNvPicPr>
          <p:nvPr/>
        </p:nvPicPr>
        <p:blipFill>
          <a:blip r:embed="rId5" cstate="print"/>
          <a:stretch>
            <a:fillRect/>
          </a:stretch>
        </p:blipFill>
        <p:spPr>
          <a:xfrm>
            <a:off x="5562600" y="5181600"/>
            <a:ext cx="1524000" cy="1295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943600" cy="1066800"/>
          </a:xfrm>
        </p:spPr>
        <p:txBody>
          <a:bodyPr>
            <a:normAutofit fontScale="90000"/>
          </a:bodyPr>
          <a:lstStyle/>
          <a:p>
            <a:pPr algn="ctr"/>
            <a:br>
              <a:rPr lang="en-US" sz="3600" dirty="0">
                <a:solidFill>
                  <a:srgbClr val="FFFF99"/>
                </a:solidFill>
              </a:rPr>
            </a:br>
            <a:r>
              <a:rPr lang="en-US" sz="3100" b="1" dirty="0">
                <a:latin typeface="Arial" charset="0"/>
              </a:rPr>
              <a:t> </a:t>
            </a:r>
            <a:r>
              <a:rPr lang="en-US" sz="3600" b="1" dirty="0">
                <a:solidFill>
                  <a:schemeClr val="accent1"/>
                </a:solidFill>
                <a:latin typeface="Arial" charset="0"/>
              </a:rPr>
              <a:t>II.  Causes of CONJUGATED </a:t>
            </a:r>
            <a:r>
              <a:rPr lang="en-US" sz="3600" b="1" dirty="0" err="1">
                <a:solidFill>
                  <a:schemeClr val="accent1"/>
                </a:solidFill>
                <a:latin typeface="Arial" charset="0"/>
              </a:rPr>
              <a:t>Hyperbilirubinemia</a:t>
            </a:r>
            <a:endParaRPr lang="en-PH" sz="3600" b="1" dirty="0">
              <a:solidFill>
                <a:schemeClr val="accent1"/>
              </a:solidFill>
            </a:endParaRPr>
          </a:p>
        </p:txBody>
      </p:sp>
      <p:graphicFrame>
        <p:nvGraphicFramePr>
          <p:cNvPr id="4" name="Table 3"/>
          <p:cNvGraphicFramePr>
            <a:graphicFrameLocks noGrp="1"/>
          </p:cNvGraphicFramePr>
          <p:nvPr/>
        </p:nvGraphicFramePr>
        <p:xfrm>
          <a:off x="762000" y="1981200"/>
          <a:ext cx="7620000" cy="430846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448086">
                <a:tc>
                  <a:txBody>
                    <a:bodyPr/>
                    <a:lstStyle/>
                    <a:p>
                      <a:endParaRPr lang="en-PH" sz="1800" dirty="0">
                        <a:latin typeface="Arial" pitchFamily="34" charset="0"/>
                        <a:cs typeface="Arial" pitchFamily="34" charset="0"/>
                      </a:endParaRPr>
                    </a:p>
                  </a:txBody>
                  <a:tcPr/>
                </a:tc>
                <a:tc>
                  <a:txBody>
                    <a:bodyPr/>
                    <a:lstStyle/>
                    <a:p>
                      <a:pPr algn="ctr"/>
                      <a:r>
                        <a:rPr lang="en-PH" sz="2400" dirty="0">
                          <a:latin typeface="Arial" pitchFamily="34" charset="0"/>
                          <a:cs typeface="Arial" pitchFamily="34" charset="0"/>
                        </a:rPr>
                        <a:t>Causes</a:t>
                      </a:r>
                    </a:p>
                  </a:txBody>
                  <a:tcPr/>
                </a:tc>
                <a:extLst>
                  <a:ext uri="{0D108BD9-81ED-4DB2-BD59-A6C34878D82A}">
                    <a16:rowId xmlns:a16="http://schemas.microsoft.com/office/drawing/2014/main" val="10000"/>
                  </a:ext>
                </a:extLst>
              </a:tr>
              <a:tr h="627321">
                <a:tc>
                  <a:txBody>
                    <a:bodyPr/>
                    <a:lstStyle/>
                    <a:p>
                      <a:r>
                        <a:rPr kumimoji="0" lang="en-PH" sz="1800" kern="1200" dirty="0">
                          <a:solidFill>
                            <a:schemeClr val="dk1"/>
                          </a:solidFill>
                          <a:latin typeface="Arial" pitchFamily="34" charset="0"/>
                          <a:ea typeface="+mn-ea"/>
                          <a:cs typeface="Arial" pitchFamily="34" charset="0"/>
                        </a:rPr>
                        <a:t>I.  Infection </a:t>
                      </a:r>
                      <a:endParaRPr lang="en-PH" sz="18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TORCH</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Sepsis, UTI, Tuberculosis, Malaria, Syphilis</a:t>
                      </a:r>
                    </a:p>
                  </a:txBody>
                  <a:tcPr/>
                </a:tc>
                <a:extLst>
                  <a:ext uri="{0D108BD9-81ED-4DB2-BD59-A6C34878D82A}">
                    <a16:rowId xmlns:a16="http://schemas.microsoft.com/office/drawing/2014/main" val="10001"/>
                  </a:ext>
                </a:extLst>
              </a:tr>
              <a:tr h="1493520">
                <a:tc>
                  <a:txBody>
                    <a:bodyPr/>
                    <a:lstStyle/>
                    <a:p>
                      <a:r>
                        <a:rPr lang="en-PH" sz="1800" dirty="0">
                          <a:latin typeface="Arial" pitchFamily="34" charset="0"/>
                          <a:cs typeface="Arial" pitchFamily="34" charset="0"/>
                        </a:rPr>
                        <a:t>2.  Metabolic </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TPN-induced </a:t>
                      </a:r>
                      <a:r>
                        <a:rPr lang="en-PH" sz="1800" dirty="0" err="1">
                          <a:latin typeface="Arial" pitchFamily="34" charset="0"/>
                          <a:cs typeface="Arial" pitchFamily="34" charset="0"/>
                        </a:rPr>
                        <a:t>cholestasis</a:t>
                      </a:r>
                      <a:endParaRPr lang="en-PH" sz="1800" dirty="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Inborn Errors of Metabolism:   </a:t>
                      </a:r>
                      <a:r>
                        <a:rPr lang="en-PH" sz="1800" dirty="0" err="1">
                          <a:latin typeface="Arial" pitchFamily="34" charset="0"/>
                          <a:cs typeface="Arial" pitchFamily="34" charset="0"/>
                        </a:rPr>
                        <a:t>galactosemia</a:t>
                      </a:r>
                      <a:r>
                        <a:rPr lang="en-PH" sz="1800" dirty="0">
                          <a:latin typeface="Arial" pitchFamily="34" charset="0"/>
                          <a:cs typeface="Arial" pitchFamily="34" charset="0"/>
                        </a:rPr>
                        <a:t>, </a:t>
                      </a:r>
                      <a:r>
                        <a:rPr lang="en-PH" sz="1800" dirty="0" err="1">
                          <a:latin typeface="Arial" pitchFamily="34" charset="0"/>
                          <a:cs typeface="Arial" pitchFamily="34" charset="0"/>
                        </a:rPr>
                        <a:t>tyrosinemia</a:t>
                      </a:r>
                      <a:r>
                        <a:rPr lang="en-PH" sz="1800" dirty="0">
                          <a:latin typeface="Arial" pitchFamily="34" charset="0"/>
                          <a:cs typeface="Arial" pitchFamily="34" charset="0"/>
                        </a:rPr>
                        <a:t>, glycogen storage disease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Maternal Diabetes Mellitus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1800" dirty="0">
                          <a:latin typeface="Arial" pitchFamily="34" charset="0"/>
                          <a:cs typeface="Arial" pitchFamily="34" charset="0"/>
                        </a:rPr>
                        <a:t>  </a:t>
                      </a:r>
                      <a:r>
                        <a:rPr lang="en-PH" sz="1800" dirty="0" err="1">
                          <a:latin typeface="Arial" pitchFamily="34" charset="0"/>
                          <a:cs typeface="Arial" pitchFamily="34" charset="0"/>
                        </a:rPr>
                        <a:t>Hypopituitarism</a:t>
                      </a:r>
                      <a:endParaRPr lang="en-PH" sz="1800" dirty="0">
                        <a:latin typeface="Arial" pitchFamily="34" charset="0"/>
                        <a:cs typeface="Arial" pitchFamily="34" charset="0"/>
                      </a:endParaRPr>
                    </a:p>
                  </a:txBody>
                  <a:tcPr/>
                </a:tc>
                <a:extLst>
                  <a:ext uri="{0D108BD9-81ED-4DB2-BD59-A6C34878D82A}">
                    <a16:rowId xmlns:a16="http://schemas.microsoft.com/office/drawing/2014/main" val="10002"/>
                  </a:ext>
                </a:extLst>
              </a:tr>
              <a:tr h="950647">
                <a:tc>
                  <a:txBody>
                    <a:bodyPr/>
                    <a:lstStyle/>
                    <a:p>
                      <a:r>
                        <a:rPr lang="en-PH" sz="1800" dirty="0">
                          <a:latin typeface="Arial" pitchFamily="34" charset="0"/>
                          <a:cs typeface="Arial" pitchFamily="34" charset="0"/>
                        </a:rPr>
                        <a:t>3.  Genetic</a:t>
                      </a:r>
                    </a:p>
                  </a:txBody>
                  <a:tcPr/>
                </a:tc>
                <a:tc>
                  <a:txBody>
                    <a:bodyPr/>
                    <a:lstStyle/>
                    <a:p>
                      <a:pPr>
                        <a:buFont typeface="Arial" pitchFamily="34" charset="0"/>
                        <a:buChar char="•"/>
                      </a:pPr>
                      <a:r>
                        <a:rPr lang="en-PH" sz="1800" dirty="0">
                          <a:latin typeface="Arial" pitchFamily="34" charset="0"/>
                          <a:cs typeface="Arial" pitchFamily="34" charset="0"/>
                        </a:rPr>
                        <a:t>  Turner's Syndrome</a:t>
                      </a:r>
                    </a:p>
                    <a:p>
                      <a:pPr>
                        <a:buFont typeface="Arial" pitchFamily="34" charset="0"/>
                        <a:buChar char="•"/>
                      </a:pPr>
                      <a:r>
                        <a:rPr lang="en-PH" sz="1800" dirty="0">
                          <a:latin typeface="Arial" pitchFamily="34" charset="0"/>
                          <a:cs typeface="Arial" pitchFamily="34" charset="0"/>
                        </a:rPr>
                        <a:t>  </a:t>
                      </a:r>
                      <a:r>
                        <a:rPr lang="en-PH" sz="1800" dirty="0" err="1">
                          <a:latin typeface="Arial" pitchFamily="34" charset="0"/>
                          <a:cs typeface="Arial" pitchFamily="34" charset="0"/>
                        </a:rPr>
                        <a:t>Trisomy</a:t>
                      </a:r>
                      <a:r>
                        <a:rPr lang="en-PH" sz="1800" dirty="0">
                          <a:latin typeface="Arial" pitchFamily="34" charset="0"/>
                          <a:cs typeface="Arial" pitchFamily="34" charset="0"/>
                        </a:rPr>
                        <a:t> 18/</a:t>
                      </a:r>
                      <a:r>
                        <a:rPr lang="en-PH" sz="1800" dirty="0" err="1">
                          <a:latin typeface="Arial" pitchFamily="34" charset="0"/>
                          <a:cs typeface="Arial" pitchFamily="34" charset="0"/>
                        </a:rPr>
                        <a:t>Trisomy</a:t>
                      </a:r>
                      <a:r>
                        <a:rPr lang="en-PH" sz="1800" dirty="0">
                          <a:latin typeface="Arial" pitchFamily="34" charset="0"/>
                          <a:cs typeface="Arial" pitchFamily="34" charset="0"/>
                        </a:rPr>
                        <a:t> 21 (Down’s Syndrome)</a:t>
                      </a:r>
                    </a:p>
                    <a:p>
                      <a:pPr>
                        <a:buFont typeface="Arial" pitchFamily="34" charset="0"/>
                        <a:buChar char="•"/>
                      </a:pPr>
                      <a:r>
                        <a:rPr lang="en-PH" sz="1800" baseline="0" dirty="0">
                          <a:latin typeface="Arial" pitchFamily="34" charset="0"/>
                          <a:cs typeface="Arial" pitchFamily="34" charset="0"/>
                        </a:rPr>
                        <a:t>  Alpha one antitrypsin deficiency</a:t>
                      </a:r>
                      <a:endParaRPr lang="en-PH" sz="1800" dirty="0">
                        <a:latin typeface="Arial" pitchFamily="34" charset="0"/>
                        <a:cs typeface="Arial" pitchFamily="34" charset="0"/>
                      </a:endParaRPr>
                    </a:p>
                  </a:txBody>
                  <a:tcPr/>
                </a:tc>
                <a:extLst>
                  <a:ext uri="{0D108BD9-81ED-4DB2-BD59-A6C34878D82A}">
                    <a16:rowId xmlns:a16="http://schemas.microsoft.com/office/drawing/2014/main" val="10003"/>
                  </a:ext>
                </a:extLst>
              </a:tr>
              <a:tr h="767017">
                <a:tc>
                  <a:txBody>
                    <a:bodyPr/>
                    <a:lstStyle/>
                    <a:p>
                      <a:r>
                        <a:rPr lang="en-PH" sz="1800" dirty="0">
                          <a:latin typeface="Arial" pitchFamily="34" charset="0"/>
                          <a:cs typeface="Arial" pitchFamily="34" charset="0"/>
                        </a:rPr>
                        <a:t>4.  Drug</a:t>
                      </a:r>
                      <a:r>
                        <a:rPr lang="en-PH" sz="1800" baseline="0" dirty="0">
                          <a:latin typeface="Arial" pitchFamily="34" charset="0"/>
                          <a:cs typeface="Arial" pitchFamily="34" charset="0"/>
                        </a:rPr>
                        <a:t> Induced</a:t>
                      </a:r>
                      <a:endParaRPr lang="en-PH" sz="1800" dirty="0">
                        <a:latin typeface="Arial" pitchFamily="34" charset="0"/>
                        <a:cs typeface="Arial" pitchFamily="34" charset="0"/>
                      </a:endParaRPr>
                    </a:p>
                  </a:txBody>
                  <a:tcPr/>
                </a:tc>
                <a:tc>
                  <a:txBody>
                    <a:bodyPr/>
                    <a:lstStyle/>
                    <a:p>
                      <a:pPr>
                        <a:buFont typeface="Arial" pitchFamily="34" charset="0"/>
                        <a:buChar char="•"/>
                      </a:pPr>
                      <a:r>
                        <a:rPr lang="en-PH" sz="1800" dirty="0">
                          <a:latin typeface="Arial" pitchFamily="34" charset="0"/>
                          <a:cs typeface="Arial" pitchFamily="34" charset="0"/>
                        </a:rPr>
                        <a:t>  Antibiotics</a:t>
                      </a:r>
                    </a:p>
                    <a:p>
                      <a:pPr>
                        <a:buFont typeface="Arial" pitchFamily="34" charset="0"/>
                        <a:buChar char="•"/>
                      </a:pPr>
                      <a:r>
                        <a:rPr lang="en-PH" sz="1800" dirty="0">
                          <a:latin typeface="Arial" pitchFamily="34" charset="0"/>
                          <a:cs typeface="Arial" pitchFamily="34" charset="0"/>
                        </a:rPr>
                        <a:t>  Acetaminophen, Corticosteroids </a:t>
                      </a:r>
                    </a:p>
                  </a:txBody>
                  <a:tcPr/>
                </a:tc>
                <a:extLst>
                  <a:ext uri="{0D108BD9-81ED-4DB2-BD59-A6C34878D82A}">
                    <a16:rowId xmlns:a16="http://schemas.microsoft.com/office/drawing/2014/main" val="10004"/>
                  </a:ext>
                </a:extLst>
              </a:tr>
            </a:tbl>
          </a:graphicData>
        </a:graphic>
      </p:graphicFrame>
      <p:sp>
        <p:nvSpPr>
          <p:cNvPr id="6" name="Rectangle 5"/>
          <p:cNvSpPr/>
          <p:nvPr/>
        </p:nvSpPr>
        <p:spPr>
          <a:xfrm>
            <a:off x="762000" y="1371600"/>
            <a:ext cx="7162800" cy="461665"/>
          </a:xfrm>
          <a:prstGeom prst="rect">
            <a:avLst/>
          </a:prstGeom>
        </p:spPr>
        <p:txBody>
          <a:bodyPr wrap="square">
            <a:spAutoFit/>
          </a:bodyPr>
          <a:lstStyle/>
          <a:p>
            <a:r>
              <a:rPr lang="en-US" sz="2400" b="1" dirty="0">
                <a:solidFill>
                  <a:srgbClr val="C00000"/>
                </a:solidFill>
                <a:latin typeface="Arial" charset="0"/>
              </a:rPr>
              <a:t>A.  Decreased Excretion (</a:t>
            </a:r>
            <a:r>
              <a:rPr lang="en-US" sz="2400" b="1" dirty="0" err="1">
                <a:solidFill>
                  <a:srgbClr val="C00000"/>
                </a:solidFill>
                <a:latin typeface="Arial" charset="0"/>
              </a:rPr>
              <a:t>Intrahepatic</a:t>
            </a:r>
            <a:r>
              <a:rPr lang="en-US" sz="2400" b="1" dirty="0">
                <a:solidFill>
                  <a:srgbClr val="C00000"/>
                </a:solidFill>
                <a:latin typeface="Arial" charset="0"/>
              </a:rPr>
              <a:t> Disease) </a:t>
            </a:r>
            <a:endParaRPr lang="en-PH" sz="2400"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5791200" cy="1143000"/>
          </a:xfrm>
        </p:spPr>
        <p:txBody>
          <a:bodyPr>
            <a:normAutofit fontScale="90000"/>
          </a:bodyPr>
          <a:lstStyle/>
          <a:p>
            <a:pPr algn="ctr"/>
            <a:br>
              <a:rPr lang="en-US" sz="3600" dirty="0">
                <a:solidFill>
                  <a:srgbClr val="FFFF99"/>
                </a:solidFill>
              </a:rPr>
            </a:br>
            <a:r>
              <a:rPr lang="en-US" sz="3100" b="1" dirty="0">
                <a:latin typeface="Arial" charset="0"/>
              </a:rPr>
              <a:t> </a:t>
            </a:r>
            <a:r>
              <a:rPr lang="en-US" sz="3100" b="1" dirty="0">
                <a:solidFill>
                  <a:schemeClr val="accent1"/>
                </a:solidFill>
                <a:latin typeface="Arial" charset="0"/>
              </a:rPr>
              <a:t>II.  Causes of CONJUGATED </a:t>
            </a:r>
            <a:r>
              <a:rPr lang="en-US" sz="3100" b="1" dirty="0" err="1">
                <a:solidFill>
                  <a:schemeClr val="accent1"/>
                </a:solidFill>
                <a:latin typeface="Arial" charset="0"/>
              </a:rPr>
              <a:t>Hyperbilirubinemia</a:t>
            </a:r>
            <a:endParaRPr lang="en-PH" sz="3100" b="1" dirty="0">
              <a:solidFill>
                <a:schemeClr val="accent1"/>
              </a:solidFill>
            </a:endParaRPr>
          </a:p>
        </p:txBody>
      </p:sp>
      <p:graphicFrame>
        <p:nvGraphicFramePr>
          <p:cNvPr id="4" name="Table 3"/>
          <p:cNvGraphicFramePr>
            <a:graphicFrameLocks noGrp="1"/>
          </p:cNvGraphicFramePr>
          <p:nvPr/>
        </p:nvGraphicFramePr>
        <p:xfrm>
          <a:off x="1295400" y="2209800"/>
          <a:ext cx="6553200" cy="4175760"/>
        </p:xfrm>
        <a:graphic>
          <a:graphicData uri="http://schemas.openxmlformats.org/drawingml/2006/table">
            <a:tbl>
              <a:tblPr firstRow="1" bandRow="1">
                <a:tableStyleId>{5C22544A-7EE6-4342-B048-85BDC9FD1C3A}</a:tableStyleId>
              </a:tblPr>
              <a:tblGrid>
                <a:gridCol w="6553200">
                  <a:extLst>
                    <a:ext uri="{9D8B030D-6E8A-4147-A177-3AD203B41FA5}">
                      <a16:colId xmlns:a16="http://schemas.microsoft.com/office/drawing/2014/main" val="20000"/>
                    </a:ext>
                  </a:extLst>
                </a:gridCol>
              </a:tblGrid>
              <a:tr h="488314">
                <a:tc>
                  <a:txBody>
                    <a:bodyPr/>
                    <a:lstStyle/>
                    <a:p>
                      <a:pPr algn="ctr"/>
                      <a:r>
                        <a:rPr lang="en-PH" sz="2800" dirty="0">
                          <a:latin typeface="Arial" pitchFamily="34" charset="0"/>
                          <a:cs typeface="Arial" pitchFamily="34" charset="0"/>
                        </a:rPr>
                        <a:t>Causes</a:t>
                      </a:r>
                    </a:p>
                  </a:txBody>
                  <a:tcPr/>
                </a:tc>
                <a:extLst>
                  <a:ext uri="{0D108BD9-81ED-4DB2-BD59-A6C34878D82A}">
                    <a16:rowId xmlns:a16="http://schemas.microsoft.com/office/drawing/2014/main" val="10000"/>
                  </a:ext>
                </a:extLst>
              </a:tr>
              <a:tr h="3962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baseline="0" dirty="0">
                          <a:latin typeface="Arial" pitchFamily="34" charset="0"/>
                          <a:cs typeface="Arial" pitchFamily="34" charset="0"/>
                        </a:rPr>
                        <a:t>  </a:t>
                      </a:r>
                      <a:r>
                        <a:rPr lang="en-PH" sz="2400" dirty="0" err="1">
                          <a:latin typeface="Arial" pitchFamily="34" charset="0"/>
                          <a:cs typeface="Arial" pitchFamily="34" charset="0"/>
                        </a:rPr>
                        <a:t>Extrahepatic</a:t>
                      </a:r>
                      <a:r>
                        <a:rPr lang="en-PH" sz="2400" dirty="0">
                          <a:latin typeface="Arial" pitchFamily="34" charset="0"/>
                          <a:cs typeface="Arial" pitchFamily="34" charset="0"/>
                        </a:rPr>
                        <a:t> </a:t>
                      </a:r>
                      <a:r>
                        <a:rPr lang="en-PH" sz="2400" dirty="0" err="1">
                          <a:latin typeface="Arial" pitchFamily="34" charset="0"/>
                          <a:cs typeface="Arial" pitchFamily="34" charset="0"/>
                        </a:rPr>
                        <a:t>Biliary</a:t>
                      </a:r>
                      <a:r>
                        <a:rPr lang="en-PH" sz="2400" dirty="0">
                          <a:latin typeface="Arial" pitchFamily="34" charset="0"/>
                          <a:cs typeface="Arial" pitchFamily="34" charset="0"/>
                        </a:rPr>
                        <a:t> </a:t>
                      </a:r>
                      <a:r>
                        <a:rPr lang="en-PH" sz="2400" dirty="0" err="1">
                          <a:latin typeface="Arial" pitchFamily="34" charset="0"/>
                          <a:cs typeface="Arial" pitchFamily="34" charset="0"/>
                        </a:rPr>
                        <a:t>Atresia</a:t>
                      </a:r>
                      <a:endParaRPr lang="en-PH" sz="2400" dirty="0">
                        <a:latin typeface="Arial" pitchFamily="34" charset="0"/>
                        <a:cs typeface="Arial" pitchFamily="34" charset="0"/>
                      </a:endParaRPr>
                    </a:p>
                  </a:txBody>
                  <a:tcPr/>
                </a:tc>
                <a:extLst>
                  <a:ext uri="{0D108BD9-81ED-4DB2-BD59-A6C34878D82A}">
                    <a16:rowId xmlns:a16="http://schemas.microsoft.com/office/drawing/2014/main" val="10001"/>
                  </a:ext>
                </a:extLst>
              </a:tr>
              <a:tr h="3200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a:t>
                      </a:r>
                      <a:r>
                        <a:rPr lang="en-PH" sz="2400" dirty="0" err="1">
                          <a:latin typeface="Arial" pitchFamily="34" charset="0"/>
                          <a:cs typeface="Arial" pitchFamily="34" charset="0"/>
                        </a:rPr>
                        <a:t>Choledochal</a:t>
                      </a:r>
                      <a:r>
                        <a:rPr lang="en-PH" sz="2400" dirty="0">
                          <a:latin typeface="Arial" pitchFamily="34" charset="0"/>
                          <a:cs typeface="Arial" pitchFamily="34" charset="0"/>
                        </a:rPr>
                        <a:t> Cyst</a:t>
                      </a:r>
                    </a:p>
                  </a:txBody>
                  <a:tcPr/>
                </a:tc>
                <a:extLst>
                  <a:ext uri="{0D108BD9-81ED-4DB2-BD59-A6C34878D82A}">
                    <a16:rowId xmlns:a16="http://schemas.microsoft.com/office/drawing/2014/main" val="10002"/>
                  </a:ext>
                </a:extLst>
              </a:tr>
              <a:tr h="3200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a:t>
                      </a:r>
                      <a:r>
                        <a:rPr lang="en-PH" sz="2400" baseline="0" dirty="0">
                          <a:latin typeface="Arial" pitchFamily="34" charset="0"/>
                          <a:cs typeface="Arial" pitchFamily="34" charset="0"/>
                        </a:rPr>
                        <a:t>Neonatal </a:t>
                      </a:r>
                      <a:r>
                        <a:rPr lang="en-PH" sz="2400" baseline="0" dirty="0" err="1">
                          <a:latin typeface="Arial" pitchFamily="34" charset="0"/>
                          <a:cs typeface="Arial" pitchFamily="34" charset="0"/>
                        </a:rPr>
                        <a:t>Sclerosing</a:t>
                      </a:r>
                      <a:r>
                        <a:rPr lang="en-PH" sz="2400" baseline="0" dirty="0">
                          <a:latin typeface="Arial" pitchFamily="34" charset="0"/>
                          <a:cs typeface="Arial" pitchFamily="34" charset="0"/>
                        </a:rPr>
                        <a:t> </a:t>
                      </a:r>
                      <a:r>
                        <a:rPr lang="en-PH" sz="2400" baseline="0" dirty="0" err="1">
                          <a:latin typeface="Arial" pitchFamily="34" charset="0"/>
                          <a:cs typeface="Arial" pitchFamily="34" charset="0"/>
                        </a:rPr>
                        <a:t>Cholangitis</a:t>
                      </a:r>
                      <a:endParaRPr lang="en-PH" sz="2400" dirty="0">
                        <a:latin typeface="Arial" pitchFamily="34" charset="0"/>
                        <a:cs typeface="Arial" pitchFamily="34" charset="0"/>
                      </a:endParaRPr>
                    </a:p>
                  </a:txBody>
                  <a:tcPr/>
                </a:tc>
                <a:extLst>
                  <a:ext uri="{0D108BD9-81ED-4DB2-BD59-A6C34878D82A}">
                    <a16:rowId xmlns:a16="http://schemas.microsoft.com/office/drawing/2014/main" val="10003"/>
                  </a:ext>
                </a:extLst>
              </a:tr>
              <a:tr h="3200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a:t>
                      </a:r>
                      <a:r>
                        <a:rPr lang="en-PH" sz="2400" baseline="0" dirty="0">
                          <a:latin typeface="Arial" pitchFamily="34" charset="0"/>
                          <a:cs typeface="Arial" pitchFamily="34" charset="0"/>
                        </a:rPr>
                        <a:t>Paucity of </a:t>
                      </a:r>
                      <a:r>
                        <a:rPr lang="en-PH" sz="2400" baseline="0" dirty="0" err="1">
                          <a:latin typeface="Arial" pitchFamily="34" charset="0"/>
                          <a:cs typeface="Arial" pitchFamily="34" charset="0"/>
                        </a:rPr>
                        <a:t>Intrahepatic</a:t>
                      </a:r>
                      <a:r>
                        <a:rPr lang="en-PH" sz="2400" baseline="0" dirty="0">
                          <a:latin typeface="Arial" pitchFamily="34" charset="0"/>
                          <a:cs typeface="Arial" pitchFamily="34" charset="0"/>
                        </a:rPr>
                        <a:t> Bile Ducts (</a:t>
                      </a:r>
                      <a:r>
                        <a:rPr lang="en-PH" sz="2400" baseline="0" dirty="0" err="1">
                          <a:latin typeface="Arial" pitchFamily="34" charset="0"/>
                          <a:cs typeface="Arial" pitchFamily="34" charset="0"/>
                        </a:rPr>
                        <a:t>Alagille’s</a:t>
                      </a:r>
                      <a:r>
                        <a:rPr lang="en-PH" sz="2400" baseline="0" dirty="0">
                          <a:latin typeface="Arial" pitchFamily="34" charset="0"/>
                          <a:cs typeface="Arial" pitchFamily="34" charset="0"/>
                        </a:rPr>
                        <a:t> )</a:t>
                      </a:r>
                      <a:endParaRPr lang="en-PH" sz="2400" dirty="0">
                        <a:latin typeface="Arial" pitchFamily="34" charset="0"/>
                        <a:cs typeface="Arial" pitchFamily="34" charset="0"/>
                      </a:endParaRPr>
                    </a:p>
                  </a:txBody>
                  <a:tcPr/>
                </a:tc>
                <a:extLst>
                  <a:ext uri="{0D108BD9-81ED-4DB2-BD59-A6C34878D82A}">
                    <a16:rowId xmlns:a16="http://schemas.microsoft.com/office/drawing/2014/main" val="10004"/>
                  </a:ext>
                </a:extLst>
              </a:tr>
              <a:tr h="3962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baseline="0" dirty="0">
                          <a:latin typeface="Arial" pitchFamily="34" charset="0"/>
                          <a:cs typeface="Arial" pitchFamily="34" charset="0"/>
                        </a:rPr>
                        <a:t>  Bile Duct </a:t>
                      </a:r>
                      <a:r>
                        <a:rPr lang="en-PH" sz="2400" baseline="0" dirty="0" err="1">
                          <a:latin typeface="Arial" pitchFamily="34" charset="0"/>
                          <a:cs typeface="Arial" pitchFamily="34" charset="0"/>
                        </a:rPr>
                        <a:t>Stenosis</a:t>
                      </a:r>
                      <a:endParaRPr lang="en-PH" sz="2400" dirty="0">
                        <a:latin typeface="Arial" pitchFamily="34" charset="0"/>
                        <a:cs typeface="Arial" pitchFamily="34" charset="0"/>
                      </a:endParaRPr>
                    </a:p>
                  </a:txBody>
                  <a:tcPr/>
                </a:tc>
                <a:extLst>
                  <a:ext uri="{0D108BD9-81ED-4DB2-BD59-A6C34878D82A}">
                    <a16:rowId xmlns:a16="http://schemas.microsoft.com/office/drawing/2014/main" val="10005"/>
                  </a:ext>
                </a:extLst>
              </a:tr>
              <a:tr h="3962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a:t>
                      </a:r>
                      <a:r>
                        <a:rPr lang="en-PH" sz="2400" dirty="0" err="1">
                          <a:latin typeface="Arial" pitchFamily="34" charset="0"/>
                          <a:cs typeface="Arial" pitchFamily="34" charset="0"/>
                        </a:rPr>
                        <a:t>Inspissated</a:t>
                      </a:r>
                      <a:r>
                        <a:rPr lang="en-PH" sz="2400" dirty="0">
                          <a:latin typeface="Arial" pitchFamily="34" charset="0"/>
                          <a:cs typeface="Arial" pitchFamily="34" charset="0"/>
                        </a:rPr>
                        <a:t> Bile/Mucus Plug</a:t>
                      </a:r>
                    </a:p>
                  </a:txBody>
                  <a:tcPr/>
                </a:tc>
                <a:extLst>
                  <a:ext uri="{0D108BD9-81ED-4DB2-BD59-A6C34878D82A}">
                    <a16:rowId xmlns:a16="http://schemas.microsoft.com/office/drawing/2014/main" val="10006"/>
                  </a:ext>
                </a:extLst>
              </a:tr>
              <a:tr h="3962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Extrinsic</a:t>
                      </a:r>
                      <a:r>
                        <a:rPr lang="en-PH" sz="2400" baseline="0" dirty="0">
                          <a:latin typeface="Arial" pitchFamily="34" charset="0"/>
                          <a:cs typeface="Arial" pitchFamily="34" charset="0"/>
                        </a:rPr>
                        <a:t> Compression of Bile Ducts</a:t>
                      </a:r>
                      <a:endParaRPr lang="en-PH" sz="2400" dirty="0">
                        <a:latin typeface="Arial" pitchFamily="34" charset="0"/>
                        <a:cs typeface="Arial" pitchFamily="34" charset="0"/>
                      </a:endParaRPr>
                    </a:p>
                  </a:txBody>
                  <a:tcPr/>
                </a:tc>
                <a:extLst>
                  <a:ext uri="{0D108BD9-81ED-4DB2-BD59-A6C34878D82A}">
                    <a16:rowId xmlns:a16="http://schemas.microsoft.com/office/drawing/2014/main" val="10007"/>
                  </a:ext>
                </a:extLst>
              </a:tr>
              <a:tr h="396239">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PH" sz="2400" dirty="0">
                          <a:latin typeface="Arial" pitchFamily="34" charset="0"/>
                          <a:cs typeface="Arial" pitchFamily="34" charset="0"/>
                        </a:rPr>
                        <a:t>  Spontaneous Perforation of Bile Ducts</a:t>
                      </a:r>
                    </a:p>
                  </a:txBody>
                  <a:tcPr/>
                </a:tc>
                <a:extLst>
                  <a:ext uri="{0D108BD9-81ED-4DB2-BD59-A6C34878D82A}">
                    <a16:rowId xmlns:a16="http://schemas.microsoft.com/office/drawing/2014/main" val="10008"/>
                  </a:ext>
                </a:extLst>
              </a:tr>
            </a:tbl>
          </a:graphicData>
        </a:graphic>
      </p:graphicFrame>
      <p:sp>
        <p:nvSpPr>
          <p:cNvPr id="6" name="Rectangle 5"/>
          <p:cNvSpPr/>
          <p:nvPr/>
        </p:nvSpPr>
        <p:spPr>
          <a:xfrm>
            <a:off x="1219200" y="1219200"/>
            <a:ext cx="5943600" cy="830997"/>
          </a:xfrm>
          <a:prstGeom prst="rect">
            <a:avLst/>
          </a:prstGeom>
        </p:spPr>
        <p:txBody>
          <a:bodyPr wrap="square">
            <a:spAutoFit/>
          </a:bodyPr>
          <a:lstStyle/>
          <a:p>
            <a:r>
              <a:rPr lang="en-US" sz="2400" b="1" dirty="0">
                <a:solidFill>
                  <a:srgbClr val="C00000"/>
                </a:solidFill>
                <a:latin typeface="Arial" pitchFamily="34" charset="0"/>
                <a:cs typeface="Arial" pitchFamily="34" charset="0"/>
              </a:rPr>
              <a:t>B.  Impaired Excretion (</a:t>
            </a:r>
            <a:r>
              <a:rPr lang="en-US" sz="2400" b="1" dirty="0" err="1">
                <a:solidFill>
                  <a:srgbClr val="C00000"/>
                </a:solidFill>
                <a:latin typeface="Arial" pitchFamily="34" charset="0"/>
                <a:cs typeface="Arial" pitchFamily="34" charset="0"/>
              </a:rPr>
              <a:t>Extrahepatic</a:t>
            </a:r>
            <a:r>
              <a:rPr lang="en-US" sz="2400" b="1" dirty="0">
                <a:solidFill>
                  <a:srgbClr val="C00000"/>
                </a:solidFill>
                <a:latin typeface="Arial" pitchFamily="34" charset="0"/>
                <a:cs typeface="Arial" pitchFamily="34" charset="0"/>
              </a:rPr>
              <a:t> ± </a:t>
            </a:r>
            <a:r>
              <a:rPr lang="en-US" sz="2400" b="1" dirty="0" err="1">
                <a:solidFill>
                  <a:srgbClr val="C00000"/>
                </a:solidFill>
                <a:latin typeface="Arial" pitchFamily="34" charset="0"/>
                <a:cs typeface="Arial" pitchFamily="34" charset="0"/>
              </a:rPr>
              <a:t>Intrahepatic</a:t>
            </a:r>
            <a:r>
              <a:rPr lang="en-US" sz="2400" b="1" dirty="0">
                <a:solidFill>
                  <a:srgbClr val="C00000"/>
                </a:solidFill>
                <a:latin typeface="Arial" pitchFamily="34" charset="0"/>
                <a:cs typeface="Arial" pitchFamily="34" charset="0"/>
              </a:rPr>
              <a:t> Disease) </a:t>
            </a:r>
            <a:endParaRPr lang="en-PH" sz="2400" b="1" dirty="0">
              <a:solidFill>
                <a:srgbClr val="C00000"/>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3400" y="304800"/>
          <a:ext cx="82296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1219200"/>
          </a:xfrm>
        </p:spPr>
        <p:txBody>
          <a:bodyPr>
            <a:normAutofit fontScale="90000"/>
          </a:bodyPr>
          <a:lstStyle/>
          <a:p>
            <a:pPr algn="ctr"/>
            <a:br>
              <a:rPr lang="en-US" sz="3600" b="1" i="1" dirty="0">
                <a:solidFill>
                  <a:schemeClr val="bg1"/>
                </a:solidFill>
              </a:rPr>
            </a:br>
            <a:br>
              <a:rPr lang="en-US" sz="3600" b="1" i="1" dirty="0">
                <a:solidFill>
                  <a:schemeClr val="bg1"/>
                </a:solidFill>
              </a:rPr>
            </a:br>
            <a:r>
              <a:rPr lang="en-US" dirty="0">
                <a:latin typeface="Arial" charset="0"/>
              </a:rPr>
              <a:t> </a:t>
            </a:r>
            <a:r>
              <a:rPr lang="en-US" sz="4400" b="1" dirty="0">
                <a:solidFill>
                  <a:schemeClr val="accent1"/>
                </a:solidFill>
                <a:latin typeface="Arial" charset="0"/>
              </a:rPr>
              <a:t>Conjugated </a:t>
            </a:r>
            <a:r>
              <a:rPr lang="en-US" sz="4400" b="1" dirty="0" err="1">
                <a:solidFill>
                  <a:schemeClr val="accent1"/>
                </a:solidFill>
                <a:latin typeface="Arial" charset="0"/>
              </a:rPr>
              <a:t>Hyperbilirubinemia</a:t>
            </a:r>
            <a:br>
              <a:rPr lang="en-US" sz="4900" b="1" dirty="0">
                <a:solidFill>
                  <a:schemeClr val="accent1"/>
                </a:solidFill>
                <a:latin typeface="Arial" charset="0"/>
              </a:rPr>
            </a:br>
            <a:r>
              <a:rPr lang="en-US" sz="3600" b="1" i="1" dirty="0">
                <a:solidFill>
                  <a:schemeClr val="accent1"/>
                </a:solidFill>
              </a:rPr>
              <a:t>Urgent Investigations</a:t>
            </a:r>
            <a:endParaRPr lang="en-PH" sz="3600" b="1" dirty="0">
              <a:solidFill>
                <a:schemeClr val="accent1"/>
              </a:solidFill>
            </a:endParaRPr>
          </a:p>
        </p:txBody>
      </p:sp>
      <p:sp>
        <p:nvSpPr>
          <p:cNvPr id="3" name="Content Placeholder 2"/>
          <p:cNvSpPr>
            <a:spLocks noGrp="1"/>
          </p:cNvSpPr>
          <p:nvPr>
            <p:ph sz="quarter" idx="1"/>
          </p:nvPr>
        </p:nvSpPr>
        <p:spPr>
          <a:xfrm>
            <a:off x="609600" y="2133600"/>
            <a:ext cx="8305800" cy="3429000"/>
          </a:xfrm>
        </p:spPr>
        <p:txBody>
          <a:bodyPr>
            <a:noAutofit/>
          </a:bodyPr>
          <a:lstStyle/>
          <a:p>
            <a:r>
              <a:rPr lang="en-US" sz="3600" dirty="0">
                <a:latin typeface="Arial" charset="0"/>
              </a:rPr>
              <a:t>  </a:t>
            </a:r>
            <a:r>
              <a:rPr lang="en-US" sz="3600" dirty="0" err="1">
                <a:latin typeface="Arial" charset="0"/>
              </a:rPr>
              <a:t>Prothrombin</a:t>
            </a:r>
            <a:r>
              <a:rPr lang="en-US" sz="3600" dirty="0">
                <a:latin typeface="Arial" charset="0"/>
              </a:rPr>
              <a:t> time</a:t>
            </a:r>
          </a:p>
          <a:p>
            <a:r>
              <a:rPr lang="en-US" sz="3600" dirty="0">
                <a:latin typeface="Arial" charset="0"/>
              </a:rPr>
              <a:t>  Blood Glucose</a:t>
            </a:r>
          </a:p>
          <a:p>
            <a:r>
              <a:rPr lang="en-US" sz="3600" dirty="0">
                <a:latin typeface="Arial" charset="0"/>
              </a:rPr>
              <a:t>  Specific tests for non-viral infections</a:t>
            </a:r>
          </a:p>
          <a:p>
            <a:r>
              <a:rPr lang="en-US" sz="3600" dirty="0">
                <a:latin typeface="Arial" charset="0"/>
              </a:rPr>
              <a:t>  Urine test for reducing sugars</a:t>
            </a:r>
          </a:p>
          <a:p>
            <a:r>
              <a:rPr lang="en-US" sz="3600" dirty="0">
                <a:latin typeface="Arial" charset="0"/>
              </a:rPr>
              <a:t>  Blood and urine cultures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371600"/>
          </a:xfrm>
        </p:spPr>
        <p:txBody>
          <a:bodyPr>
            <a:normAutofit fontScale="90000"/>
          </a:bodyPr>
          <a:lstStyle/>
          <a:p>
            <a:pPr algn="ctr"/>
            <a:br>
              <a:rPr lang="en-US" sz="3600" b="1" i="1" dirty="0">
                <a:solidFill>
                  <a:schemeClr val="bg1"/>
                </a:solidFill>
              </a:rPr>
            </a:br>
            <a:br>
              <a:rPr lang="en-US" sz="3600" b="1" i="1" dirty="0">
                <a:solidFill>
                  <a:schemeClr val="bg1"/>
                </a:solidFill>
              </a:rPr>
            </a:br>
            <a:r>
              <a:rPr lang="en-US" dirty="0">
                <a:latin typeface="Arial" charset="0"/>
              </a:rPr>
              <a:t> </a:t>
            </a:r>
            <a:r>
              <a:rPr lang="en-US" b="1" dirty="0">
                <a:solidFill>
                  <a:schemeClr val="accent1"/>
                </a:solidFill>
                <a:latin typeface="Arial" charset="0"/>
              </a:rPr>
              <a:t>Conjugated </a:t>
            </a:r>
            <a:r>
              <a:rPr lang="en-US" b="1" dirty="0" err="1">
                <a:solidFill>
                  <a:schemeClr val="accent1"/>
                </a:solidFill>
                <a:latin typeface="Arial" charset="0"/>
              </a:rPr>
              <a:t>Hyperbilirubinemia</a:t>
            </a:r>
            <a:br>
              <a:rPr lang="en-US" b="1" dirty="0">
                <a:solidFill>
                  <a:schemeClr val="accent1"/>
                </a:solidFill>
                <a:latin typeface="Arial" charset="0"/>
              </a:rPr>
            </a:br>
            <a:r>
              <a:rPr lang="en-US" sz="3600" b="1" i="1" dirty="0">
                <a:solidFill>
                  <a:schemeClr val="accent1"/>
                </a:solidFill>
              </a:rPr>
              <a:t>Subsequent Investigations</a:t>
            </a:r>
            <a:endParaRPr lang="en-PH" sz="3600" b="1" dirty="0">
              <a:solidFill>
                <a:schemeClr val="accent1"/>
              </a:solidFill>
            </a:endParaRPr>
          </a:p>
        </p:txBody>
      </p:sp>
      <p:sp>
        <p:nvSpPr>
          <p:cNvPr id="3" name="Content Placeholder 2"/>
          <p:cNvSpPr>
            <a:spLocks noGrp="1"/>
          </p:cNvSpPr>
          <p:nvPr>
            <p:ph sz="quarter" idx="1"/>
          </p:nvPr>
        </p:nvSpPr>
        <p:spPr>
          <a:xfrm>
            <a:off x="1066800" y="2133600"/>
            <a:ext cx="7162800" cy="3429000"/>
          </a:xfrm>
        </p:spPr>
        <p:txBody>
          <a:bodyPr>
            <a:noAutofit/>
          </a:bodyPr>
          <a:lstStyle/>
          <a:p>
            <a:r>
              <a:rPr lang="en-US" sz="3200" dirty="0">
                <a:latin typeface="Arial" charset="0"/>
              </a:rPr>
              <a:t>  Stool appearance</a:t>
            </a:r>
          </a:p>
          <a:p>
            <a:r>
              <a:rPr lang="en-US" sz="3200" dirty="0">
                <a:latin typeface="Arial" charset="0"/>
              </a:rPr>
              <a:t>  Urine color</a:t>
            </a:r>
          </a:p>
          <a:p>
            <a:r>
              <a:rPr lang="en-US" sz="3200" dirty="0">
                <a:latin typeface="Arial" charset="0"/>
              </a:rPr>
              <a:t>  Ultrasound of the </a:t>
            </a:r>
            <a:r>
              <a:rPr lang="en-US" sz="3200" dirty="0" err="1">
                <a:latin typeface="Arial" charset="0"/>
              </a:rPr>
              <a:t>hepatobiliary</a:t>
            </a:r>
            <a:r>
              <a:rPr lang="en-US" sz="3200" dirty="0">
                <a:latin typeface="Arial" charset="0"/>
              </a:rPr>
              <a:t> tree</a:t>
            </a:r>
          </a:p>
          <a:p>
            <a:r>
              <a:rPr lang="en-US" sz="3200" dirty="0">
                <a:latin typeface="Arial" charset="0"/>
              </a:rPr>
              <a:t>  Liver biopsy</a:t>
            </a:r>
          </a:p>
          <a:p>
            <a:r>
              <a:rPr lang="en-US" sz="3200" dirty="0">
                <a:latin typeface="Arial" charset="0"/>
              </a:rPr>
              <a:t>  +/- </a:t>
            </a:r>
            <a:r>
              <a:rPr lang="en-US" sz="3200" baseline="30000" dirty="0">
                <a:latin typeface="Arial" charset="0"/>
              </a:rPr>
              <a:t>99</a:t>
            </a:r>
            <a:r>
              <a:rPr lang="en-US" sz="3200" dirty="0">
                <a:latin typeface="Arial" charset="0"/>
              </a:rPr>
              <a:t>Tc </a:t>
            </a:r>
            <a:r>
              <a:rPr lang="en-US" sz="3200" dirty="0" err="1">
                <a:latin typeface="Arial" charset="0"/>
              </a:rPr>
              <a:t>hepatobiliary</a:t>
            </a:r>
            <a:r>
              <a:rPr lang="en-US" sz="3200" dirty="0">
                <a:latin typeface="Arial" charset="0"/>
              </a:rPr>
              <a:t> scan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ool color.jpg"/>
          <p:cNvPicPr>
            <a:picLocks noChangeAspect="1"/>
          </p:cNvPicPr>
          <p:nvPr/>
        </p:nvPicPr>
        <p:blipFill>
          <a:blip r:embed="rId2" cstate="print"/>
          <a:stretch>
            <a:fillRect/>
          </a:stretch>
        </p:blipFill>
        <p:spPr>
          <a:xfrm>
            <a:off x="304800" y="838200"/>
            <a:ext cx="8629650" cy="54673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1143000"/>
          </a:xfrm>
        </p:spPr>
        <p:txBody>
          <a:bodyPr>
            <a:normAutofit fontScale="90000"/>
          </a:bodyPr>
          <a:lstStyle/>
          <a:p>
            <a:r>
              <a:rPr lang="en-US" b="1" dirty="0">
                <a:solidFill>
                  <a:schemeClr val="accent1"/>
                </a:solidFill>
                <a:latin typeface="Arial" pitchFamily="34" charset="0"/>
                <a:cs typeface="Arial" pitchFamily="34" charset="0"/>
              </a:rPr>
              <a:t>Diagnostic tests for possible obstructive jaundice</a:t>
            </a:r>
            <a:endParaRPr lang="en-PH" dirty="0">
              <a:solidFill>
                <a:schemeClr val="accent1"/>
              </a:solidFill>
              <a:latin typeface="Arial" pitchFamily="34" charset="0"/>
              <a:cs typeface="Arial" pitchFamily="34" charset="0"/>
            </a:endParaRPr>
          </a:p>
        </p:txBody>
      </p:sp>
      <p:graphicFrame>
        <p:nvGraphicFramePr>
          <p:cNvPr id="4" name="Table 3"/>
          <p:cNvGraphicFramePr>
            <a:graphicFrameLocks noGrp="1"/>
          </p:cNvGraphicFramePr>
          <p:nvPr/>
        </p:nvGraphicFramePr>
        <p:xfrm>
          <a:off x="1219200" y="1981200"/>
          <a:ext cx="6477000" cy="3200400"/>
        </p:xfrm>
        <a:graphic>
          <a:graphicData uri="http://schemas.openxmlformats.org/drawingml/2006/table">
            <a:tbl>
              <a:tblPr firstRow="1" bandRow="1">
                <a:tableStyleId>{5C22544A-7EE6-4342-B048-85BDC9FD1C3A}</a:tableStyleId>
              </a:tblPr>
              <a:tblGrid>
                <a:gridCol w="1619250">
                  <a:extLst>
                    <a:ext uri="{9D8B030D-6E8A-4147-A177-3AD203B41FA5}">
                      <a16:colId xmlns:a16="http://schemas.microsoft.com/office/drawing/2014/main" val="20000"/>
                    </a:ext>
                  </a:extLst>
                </a:gridCol>
                <a:gridCol w="1619250">
                  <a:extLst>
                    <a:ext uri="{9D8B030D-6E8A-4147-A177-3AD203B41FA5}">
                      <a16:colId xmlns:a16="http://schemas.microsoft.com/office/drawing/2014/main" val="20001"/>
                    </a:ext>
                  </a:extLst>
                </a:gridCol>
                <a:gridCol w="1619250">
                  <a:extLst>
                    <a:ext uri="{9D8B030D-6E8A-4147-A177-3AD203B41FA5}">
                      <a16:colId xmlns:a16="http://schemas.microsoft.com/office/drawing/2014/main" val="20002"/>
                    </a:ext>
                  </a:extLst>
                </a:gridCol>
                <a:gridCol w="1619250">
                  <a:extLst>
                    <a:ext uri="{9D8B030D-6E8A-4147-A177-3AD203B41FA5}">
                      <a16:colId xmlns:a16="http://schemas.microsoft.com/office/drawing/2014/main" val="20003"/>
                    </a:ext>
                  </a:extLst>
                </a:gridCol>
              </a:tblGrid>
              <a:tr h="685800">
                <a:tc>
                  <a:txBody>
                    <a:bodyPr/>
                    <a:lstStyle/>
                    <a:p>
                      <a:endParaRPr lang="en-PH"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PH" sz="1800" dirty="0">
                          <a:latin typeface="Times New Roman" pitchFamily="18" charset="0"/>
                          <a:cs typeface="Times New Roman" pitchFamily="18" charset="0"/>
                        </a:rPr>
                        <a:t>Sensitivity (%)</a:t>
                      </a:r>
                      <a:endParaRPr lang="en-PH" dirty="0"/>
                    </a:p>
                  </a:txBody>
                  <a:tcPr/>
                </a:tc>
                <a:tc>
                  <a:txBody>
                    <a:bodyPr/>
                    <a:lstStyle/>
                    <a:p>
                      <a:pPr algn="ctr"/>
                      <a:r>
                        <a:rPr lang="en-PH" sz="1800" dirty="0">
                          <a:latin typeface="Times New Roman" pitchFamily="18" charset="0"/>
                          <a:cs typeface="Times New Roman" pitchFamily="18" charset="0"/>
                        </a:rPr>
                        <a:t>Specificity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PH" sz="1800" dirty="0">
                          <a:latin typeface="Times New Roman" pitchFamily="18" charset="0"/>
                          <a:cs typeface="Times New Roman" pitchFamily="18" charset="0"/>
                        </a:rPr>
                        <a:t>LR</a:t>
                      </a:r>
                      <a:endParaRPr lang="en-PH" dirty="0"/>
                    </a:p>
                  </a:txBody>
                  <a:tcPr/>
                </a:tc>
                <a:extLst>
                  <a:ext uri="{0D108BD9-81ED-4DB2-BD59-A6C34878D82A}">
                    <a16:rowId xmlns:a16="http://schemas.microsoft.com/office/drawing/2014/main" val="10000"/>
                  </a:ext>
                </a:extLst>
              </a:tr>
              <a:tr h="370840">
                <a:tc>
                  <a:txBody>
                    <a:bodyPr/>
                    <a:lstStyle/>
                    <a:p>
                      <a:r>
                        <a:rPr lang="en-PH" sz="2000" dirty="0">
                          <a:latin typeface="Times New Roman" pitchFamily="18" charset="0"/>
                          <a:cs typeface="Times New Roman" pitchFamily="18" charset="0"/>
                        </a:rPr>
                        <a:t>Ultrasound</a:t>
                      </a:r>
                    </a:p>
                  </a:txBody>
                  <a:tcPr/>
                </a:tc>
                <a:tc>
                  <a:txBody>
                    <a:bodyPr/>
                    <a:lstStyle/>
                    <a:p>
                      <a:pPr algn="ctr"/>
                      <a:r>
                        <a:rPr lang="en-PH" sz="2000" dirty="0">
                          <a:latin typeface="Times New Roman" pitchFamily="18" charset="0"/>
                          <a:cs typeface="Times New Roman" pitchFamily="18" charset="0"/>
                        </a:rPr>
                        <a:t>73-100</a:t>
                      </a:r>
                    </a:p>
                  </a:txBody>
                  <a:tcPr/>
                </a:tc>
                <a:tc>
                  <a:txBody>
                    <a:bodyPr/>
                    <a:lstStyle/>
                    <a:p>
                      <a:pPr algn="ctr"/>
                      <a:r>
                        <a:rPr lang="en-PH" sz="2000" dirty="0">
                          <a:latin typeface="Times New Roman" pitchFamily="18" charset="0"/>
                          <a:cs typeface="Times New Roman" pitchFamily="18" charset="0"/>
                        </a:rPr>
                        <a:t>67-100</a:t>
                      </a:r>
                    </a:p>
                  </a:txBody>
                  <a:tcPr/>
                </a:tc>
                <a:tc>
                  <a:txBody>
                    <a:bodyPr/>
                    <a:lstStyle/>
                    <a:p>
                      <a:pPr algn="ctr"/>
                      <a:r>
                        <a:rPr lang="en-PH" sz="2000" dirty="0">
                          <a:latin typeface="Times New Roman" pitchFamily="18" charset="0"/>
                          <a:cs typeface="Times New Roman" pitchFamily="18" charset="0"/>
                        </a:rPr>
                        <a:t>2.2 – </a:t>
                      </a:r>
                      <a:r>
                        <a:rPr lang="el-GR" sz="2000" dirty="0">
                          <a:latin typeface="Times New Roman" pitchFamily="18" charset="0"/>
                          <a:cs typeface="Times New Roman" pitchFamily="18" charset="0"/>
                        </a:rPr>
                        <a:t>α</a:t>
                      </a:r>
                      <a:endParaRPr lang="en-PH" sz="20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r>
                        <a:rPr lang="en-PH" sz="2000" dirty="0">
                          <a:latin typeface="Times New Roman" pitchFamily="18" charset="0"/>
                          <a:cs typeface="Times New Roman" pitchFamily="18" charset="0"/>
                        </a:rPr>
                        <a:t>Radionuclide scan</a:t>
                      </a:r>
                    </a:p>
                  </a:txBody>
                  <a:tcPr/>
                </a:tc>
                <a:tc>
                  <a:txBody>
                    <a:bodyPr/>
                    <a:lstStyle/>
                    <a:p>
                      <a:pPr algn="ctr"/>
                      <a:r>
                        <a:rPr lang="en-PH" sz="2000" dirty="0">
                          <a:latin typeface="Times New Roman" pitchFamily="18" charset="0"/>
                          <a:cs typeface="Times New Roman" pitchFamily="18" charset="0"/>
                        </a:rPr>
                        <a:t>83-100</a:t>
                      </a:r>
                    </a:p>
                  </a:txBody>
                  <a:tcPr/>
                </a:tc>
                <a:tc>
                  <a:txBody>
                    <a:bodyPr/>
                    <a:lstStyle/>
                    <a:p>
                      <a:pPr algn="ctr"/>
                      <a:r>
                        <a:rPr lang="en-PH" sz="2000" dirty="0">
                          <a:latin typeface="Times New Roman" pitchFamily="18" charset="0"/>
                          <a:cs typeface="Times New Roman" pitchFamily="18" charset="0"/>
                        </a:rPr>
                        <a:t>33-100</a:t>
                      </a:r>
                    </a:p>
                  </a:txBody>
                  <a:tcPr/>
                </a:tc>
                <a:tc>
                  <a:txBody>
                    <a:bodyPr/>
                    <a:lstStyle/>
                    <a:p>
                      <a:pPr algn="ctr"/>
                      <a:r>
                        <a:rPr lang="en-PH" sz="2000" dirty="0">
                          <a:latin typeface="Times New Roman" pitchFamily="18" charset="0"/>
                          <a:cs typeface="Times New Roman" pitchFamily="18" charset="0"/>
                        </a:rPr>
                        <a:t>1.3 – </a:t>
                      </a:r>
                      <a:r>
                        <a:rPr lang="el-GR" sz="2000" dirty="0">
                          <a:latin typeface="Times New Roman" pitchFamily="18" charset="0"/>
                          <a:cs typeface="Times New Roman" pitchFamily="18" charset="0"/>
                        </a:rPr>
                        <a:t>α</a:t>
                      </a:r>
                      <a:endParaRPr lang="en-PH" sz="20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70840">
                <a:tc>
                  <a:txBody>
                    <a:bodyPr/>
                    <a:lstStyle/>
                    <a:p>
                      <a:r>
                        <a:rPr lang="en-PH" sz="2000" dirty="0">
                          <a:latin typeface="Times New Roman" pitchFamily="18" charset="0"/>
                          <a:cs typeface="Times New Roman" pitchFamily="18" charset="0"/>
                        </a:rPr>
                        <a:t>Duodenal aspirate</a:t>
                      </a:r>
                    </a:p>
                  </a:txBody>
                  <a:tcPr/>
                </a:tc>
                <a:tc>
                  <a:txBody>
                    <a:bodyPr/>
                    <a:lstStyle/>
                    <a:p>
                      <a:pPr algn="ctr"/>
                      <a:r>
                        <a:rPr lang="en-PH" sz="2000" dirty="0">
                          <a:latin typeface="Times New Roman" pitchFamily="18" charset="0"/>
                          <a:cs typeface="Times New Roman" pitchFamily="18" charset="0"/>
                        </a:rPr>
                        <a:t>91-100</a:t>
                      </a:r>
                    </a:p>
                  </a:txBody>
                  <a:tcPr/>
                </a:tc>
                <a:tc>
                  <a:txBody>
                    <a:bodyPr/>
                    <a:lstStyle/>
                    <a:p>
                      <a:pPr algn="ctr"/>
                      <a:r>
                        <a:rPr lang="en-PH" sz="2000" dirty="0">
                          <a:latin typeface="Times New Roman" pitchFamily="18" charset="0"/>
                          <a:cs typeface="Times New Roman" pitchFamily="18" charset="0"/>
                        </a:rPr>
                        <a:t>43-100</a:t>
                      </a:r>
                    </a:p>
                  </a:txBody>
                  <a:tcPr/>
                </a:tc>
                <a:tc>
                  <a:txBody>
                    <a:bodyPr/>
                    <a:lstStyle/>
                    <a:p>
                      <a:pPr algn="ctr"/>
                      <a:r>
                        <a:rPr lang="en-PH" sz="2000" dirty="0">
                          <a:latin typeface="Times New Roman" pitchFamily="18" charset="0"/>
                          <a:cs typeface="Times New Roman" pitchFamily="18" charset="0"/>
                        </a:rPr>
                        <a:t>1.6 -  </a:t>
                      </a:r>
                      <a:r>
                        <a:rPr lang="el-GR" sz="2000" dirty="0">
                          <a:latin typeface="Times New Roman" pitchFamily="18" charset="0"/>
                          <a:cs typeface="Times New Roman" pitchFamily="18" charset="0"/>
                        </a:rPr>
                        <a:t>α</a:t>
                      </a:r>
                      <a:endParaRPr lang="en-PH" sz="20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716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2000" dirty="0" err="1">
                          <a:latin typeface="Times New Roman" pitchFamily="18" charset="0"/>
                          <a:cs typeface="Times New Roman" pitchFamily="18" charset="0"/>
                        </a:rPr>
                        <a:t>Percutaneous</a:t>
                      </a:r>
                      <a:r>
                        <a:rPr lang="en-PH" sz="2000" dirty="0">
                          <a:latin typeface="Times New Roman" pitchFamily="18" charset="0"/>
                          <a:cs typeface="Times New Roman" pitchFamily="18" charset="0"/>
                        </a:rPr>
                        <a:t> liver biopsy</a:t>
                      </a:r>
                    </a:p>
                  </a:txBody>
                  <a:tcPr/>
                </a:tc>
                <a:tc>
                  <a:txBody>
                    <a:bodyPr/>
                    <a:lstStyle/>
                    <a:p>
                      <a:pPr algn="ctr"/>
                      <a:r>
                        <a:rPr lang="en-PH" sz="2000" dirty="0">
                          <a:latin typeface="Times New Roman" pitchFamily="18" charset="0"/>
                          <a:cs typeface="Times New Roman" pitchFamily="18" charset="0"/>
                        </a:rPr>
                        <a:t>89-99</a:t>
                      </a:r>
                    </a:p>
                  </a:txBody>
                  <a:tcPr/>
                </a:tc>
                <a:tc>
                  <a:txBody>
                    <a:bodyPr/>
                    <a:lstStyle/>
                    <a:p>
                      <a:pPr algn="ctr"/>
                      <a:r>
                        <a:rPr lang="en-PH" sz="2000" dirty="0">
                          <a:latin typeface="Times New Roman" pitchFamily="18" charset="0"/>
                          <a:cs typeface="Times New Roman" pitchFamily="18" charset="0"/>
                        </a:rPr>
                        <a:t>82-98</a:t>
                      </a:r>
                    </a:p>
                  </a:txBody>
                  <a:tcPr/>
                </a:tc>
                <a:tc>
                  <a:txBody>
                    <a:bodyPr/>
                    <a:lstStyle/>
                    <a:p>
                      <a:pPr algn="ctr"/>
                      <a:r>
                        <a:rPr lang="en-PH" sz="2000" dirty="0">
                          <a:latin typeface="Times New Roman" pitchFamily="18" charset="0"/>
                          <a:cs typeface="Times New Roman" pitchFamily="18" charset="0"/>
                        </a:rPr>
                        <a:t>5 - 50</a:t>
                      </a:r>
                    </a:p>
                  </a:txBody>
                  <a:tcPr/>
                </a:tc>
                <a:extLst>
                  <a:ext uri="{0D108BD9-81ED-4DB2-BD59-A6C34878D82A}">
                    <a16:rowId xmlns:a16="http://schemas.microsoft.com/office/drawing/2014/main" val="10004"/>
                  </a:ext>
                </a:extLst>
              </a:tr>
            </a:tbl>
          </a:graphicData>
        </a:graphic>
      </p:graphicFrame>
      <p:sp>
        <p:nvSpPr>
          <p:cNvPr id="6" name="Rectangle 5"/>
          <p:cNvSpPr/>
          <p:nvPr/>
        </p:nvSpPr>
        <p:spPr>
          <a:xfrm>
            <a:off x="5867400" y="5943600"/>
            <a:ext cx="2601994" cy="369332"/>
          </a:xfrm>
          <a:prstGeom prst="rect">
            <a:avLst/>
          </a:prstGeom>
        </p:spPr>
        <p:txBody>
          <a:bodyPr wrap="none">
            <a:spAutoFit/>
          </a:bodyPr>
          <a:lstStyle/>
          <a:p>
            <a:r>
              <a:rPr lang="en-US" b="1" i="1" dirty="0">
                <a:latin typeface="Times New Roman" pitchFamily="18" charset="0"/>
                <a:cs typeface="Times New Roman" pitchFamily="18" charset="0"/>
              </a:rPr>
              <a:t>Moyer  et al, JPGN, 2004</a:t>
            </a:r>
          </a:p>
        </p:txBody>
      </p:sp>
      <p:sp>
        <p:nvSpPr>
          <p:cNvPr id="7" name="Rectangle 6"/>
          <p:cNvSpPr/>
          <p:nvPr/>
        </p:nvSpPr>
        <p:spPr>
          <a:xfrm>
            <a:off x="1219200" y="5334000"/>
            <a:ext cx="3777637" cy="369332"/>
          </a:xfrm>
          <a:prstGeom prst="rect">
            <a:avLst/>
          </a:prstGeom>
        </p:spPr>
        <p:txBody>
          <a:bodyPr wrap="none">
            <a:spAutoFit/>
          </a:bodyPr>
          <a:lstStyle/>
          <a:p>
            <a:r>
              <a:rPr lang="en-US" b="1" dirty="0">
                <a:latin typeface="Times New Roman" pitchFamily="18" charset="0"/>
                <a:cs typeface="Times New Roman" pitchFamily="18" charset="0"/>
              </a:rPr>
              <a:t>LR – likelihood ratio for obstruction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610600" cy="1447800"/>
          </a:xfrm>
        </p:spPr>
        <p:txBody>
          <a:bodyPr>
            <a:normAutofit fontScale="90000"/>
          </a:bodyPr>
          <a:lstStyle/>
          <a:p>
            <a:pPr eaLnBrk="0" hangingPunct="0"/>
            <a:r>
              <a:rPr lang="en-US" sz="3100" b="1" dirty="0">
                <a:solidFill>
                  <a:schemeClr val="accent1"/>
                </a:solidFill>
                <a:latin typeface="Arial" pitchFamily="34" charset="0"/>
                <a:cs typeface="Arial" pitchFamily="34" charset="0"/>
              </a:rPr>
              <a:t>Liver biopsy results of 376 </a:t>
            </a:r>
            <a:r>
              <a:rPr lang="en-US" sz="3100" b="1" dirty="0" err="1">
                <a:solidFill>
                  <a:schemeClr val="accent1"/>
                </a:solidFill>
                <a:latin typeface="Arial" pitchFamily="34" charset="0"/>
                <a:cs typeface="Arial" pitchFamily="34" charset="0"/>
              </a:rPr>
              <a:t>cholestatic</a:t>
            </a:r>
            <a:r>
              <a:rPr lang="en-US" sz="3100" b="1" dirty="0">
                <a:solidFill>
                  <a:schemeClr val="accent1"/>
                </a:solidFill>
                <a:latin typeface="Arial" pitchFamily="34" charset="0"/>
                <a:cs typeface="Arial" pitchFamily="34" charset="0"/>
              </a:rPr>
              <a:t> jaundice</a:t>
            </a:r>
            <a:br>
              <a:rPr lang="en-US" sz="3100" b="1" dirty="0">
                <a:solidFill>
                  <a:schemeClr val="accent1"/>
                </a:solidFill>
                <a:latin typeface="Arial" pitchFamily="34" charset="0"/>
                <a:cs typeface="Arial" pitchFamily="34" charset="0"/>
              </a:rPr>
            </a:br>
            <a:r>
              <a:rPr lang="en-US" sz="3100" b="1" i="1" dirty="0">
                <a:solidFill>
                  <a:schemeClr val="accent1"/>
                </a:solidFill>
                <a:latin typeface="Arial" pitchFamily="34" charset="0"/>
                <a:cs typeface="Arial" pitchFamily="34" charset="0"/>
              </a:rPr>
              <a:t>Section of Pediatric Gastroenterology, </a:t>
            </a:r>
            <a:br>
              <a:rPr lang="en-US" sz="3100" b="1" i="1" dirty="0">
                <a:solidFill>
                  <a:schemeClr val="accent1"/>
                </a:solidFill>
                <a:latin typeface="Arial" pitchFamily="34" charset="0"/>
                <a:cs typeface="Arial" pitchFamily="34" charset="0"/>
              </a:rPr>
            </a:br>
            <a:r>
              <a:rPr lang="en-US" sz="3100" b="1" i="1" dirty="0">
                <a:solidFill>
                  <a:schemeClr val="accent1"/>
                </a:solidFill>
                <a:latin typeface="Arial" pitchFamily="34" charset="0"/>
                <a:cs typeface="Arial" pitchFamily="34" charset="0"/>
              </a:rPr>
              <a:t>UP-Philippine General  Hospital,  2004-2010</a:t>
            </a:r>
            <a:endParaRPr lang="en-PH" sz="3200" dirty="0"/>
          </a:p>
        </p:txBody>
      </p:sp>
      <p:graphicFrame>
        <p:nvGraphicFramePr>
          <p:cNvPr id="4" name="Content Placeholder 3"/>
          <p:cNvGraphicFramePr>
            <a:graphicFrameLocks noGrp="1"/>
          </p:cNvGraphicFramePr>
          <p:nvPr>
            <p:ph sz="quarter" idx="1"/>
          </p:nvPr>
        </p:nvGraphicFramePr>
        <p:xfrm>
          <a:off x="914400" y="2362200"/>
          <a:ext cx="7924800" cy="2667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876300">
                <a:tc>
                  <a:txBody>
                    <a:bodyPr/>
                    <a:lstStyle/>
                    <a:p>
                      <a:endParaRPr lang="en-PH" sz="3200" dirty="0">
                        <a:latin typeface="Arial" pitchFamily="34" charset="0"/>
                        <a:cs typeface="Arial" pitchFamily="34" charset="0"/>
                      </a:endParaRPr>
                    </a:p>
                  </a:txBody>
                  <a:tcPr/>
                </a:tc>
                <a:tc>
                  <a:txBody>
                    <a:bodyPr/>
                    <a:lstStyle/>
                    <a:p>
                      <a:pPr algn="ctr"/>
                      <a:r>
                        <a:rPr lang="en-PH" sz="3200" dirty="0">
                          <a:latin typeface="Arial" pitchFamily="34" charset="0"/>
                          <a:cs typeface="Arial" pitchFamily="34" charset="0"/>
                        </a:rPr>
                        <a:t>n</a:t>
                      </a:r>
                      <a:r>
                        <a:rPr lang="en-PH" sz="3200" baseline="0" dirty="0">
                          <a:latin typeface="Arial" pitchFamily="34" charset="0"/>
                          <a:cs typeface="Arial" pitchFamily="34" charset="0"/>
                        </a:rPr>
                        <a:t> (%)</a:t>
                      </a:r>
                      <a:endParaRPr lang="en-PH" sz="3200" dirty="0">
                        <a:latin typeface="Arial" pitchFamily="34" charset="0"/>
                        <a:cs typeface="Arial" pitchFamily="34" charset="0"/>
                      </a:endParaRPr>
                    </a:p>
                  </a:txBody>
                  <a:tcPr/>
                </a:tc>
                <a:extLst>
                  <a:ext uri="{0D108BD9-81ED-4DB2-BD59-A6C34878D82A}">
                    <a16:rowId xmlns:a16="http://schemas.microsoft.com/office/drawing/2014/main" val="10000"/>
                  </a:ext>
                </a:extLst>
              </a:tr>
              <a:tr h="571500">
                <a:tc>
                  <a:txBody>
                    <a:bodyPr/>
                    <a:lstStyle/>
                    <a:p>
                      <a:r>
                        <a:rPr lang="en-PH" sz="3200" dirty="0">
                          <a:latin typeface="Arial" pitchFamily="34" charset="0"/>
                          <a:cs typeface="Arial" pitchFamily="34" charset="0"/>
                        </a:rPr>
                        <a:t>Neonatal hepatitis</a:t>
                      </a:r>
                    </a:p>
                  </a:txBody>
                  <a:tcPr/>
                </a:tc>
                <a:tc>
                  <a:txBody>
                    <a:bodyPr/>
                    <a:lstStyle/>
                    <a:p>
                      <a:pPr algn="ctr"/>
                      <a:r>
                        <a:rPr lang="en-PH" sz="3200" dirty="0">
                          <a:latin typeface="Arial" pitchFamily="34" charset="0"/>
                          <a:cs typeface="Arial" pitchFamily="34" charset="0"/>
                        </a:rPr>
                        <a:t>231 (61)</a:t>
                      </a:r>
                    </a:p>
                  </a:txBody>
                  <a:tcPr/>
                </a:tc>
                <a:extLst>
                  <a:ext uri="{0D108BD9-81ED-4DB2-BD59-A6C34878D82A}">
                    <a16:rowId xmlns:a16="http://schemas.microsoft.com/office/drawing/2014/main" val="10001"/>
                  </a:ext>
                </a:extLst>
              </a:tr>
              <a:tr h="601980">
                <a:tc>
                  <a:txBody>
                    <a:bodyPr/>
                    <a:lstStyle/>
                    <a:p>
                      <a:r>
                        <a:rPr lang="en-PH" sz="3200" dirty="0" err="1">
                          <a:latin typeface="Arial" pitchFamily="34" charset="0"/>
                          <a:cs typeface="Arial" pitchFamily="34" charset="0"/>
                        </a:rPr>
                        <a:t>Extrahepatic</a:t>
                      </a:r>
                      <a:r>
                        <a:rPr lang="en-PH" sz="3200" baseline="0" dirty="0">
                          <a:latin typeface="Arial" pitchFamily="34" charset="0"/>
                          <a:cs typeface="Arial" pitchFamily="34" charset="0"/>
                        </a:rPr>
                        <a:t> </a:t>
                      </a:r>
                      <a:r>
                        <a:rPr lang="en-PH" sz="3200" baseline="0" dirty="0" err="1">
                          <a:latin typeface="Arial" pitchFamily="34" charset="0"/>
                          <a:cs typeface="Arial" pitchFamily="34" charset="0"/>
                        </a:rPr>
                        <a:t>biliary</a:t>
                      </a:r>
                      <a:r>
                        <a:rPr lang="en-PH" sz="3200" baseline="0" dirty="0">
                          <a:latin typeface="Arial" pitchFamily="34" charset="0"/>
                          <a:cs typeface="Arial" pitchFamily="34" charset="0"/>
                        </a:rPr>
                        <a:t> </a:t>
                      </a:r>
                      <a:r>
                        <a:rPr lang="en-PH" sz="3200" baseline="0" dirty="0" err="1">
                          <a:latin typeface="Arial" pitchFamily="34" charset="0"/>
                          <a:cs typeface="Arial" pitchFamily="34" charset="0"/>
                        </a:rPr>
                        <a:t>atresia</a:t>
                      </a:r>
                      <a:endParaRPr lang="en-PH" sz="3200" dirty="0">
                        <a:latin typeface="Arial" pitchFamily="34" charset="0"/>
                        <a:cs typeface="Arial" pitchFamily="34" charset="0"/>
                      </a:endParaRPr>
                    </a:p>
                  </a:txBody>
                  <a:tcPr/>
                </a:tc>
                <a:tc>
                  <a:txBody>
                    <a:bodyPr/>
                    <a:lstStyle/>
                    <a:p>
                      <a:pPr algn="ctr"/>
                      <a:r>
                        <a:rPr lang="en-PH" sz="3200" dirty="0">
                          <a:latin typeface="Arial" pitchFamily="34" charset="0"/>
                          <a:cs typeface="Arial" pitchFamily="34" charset="0"/>
                        </a:rPr>
                        <a:t>136</a:t>
                      </a:r>
                      <a:r>
                        <a:rPr lang="en-PH" sz="3200" baseline="0" dirty="0">
                          <a:latin typeface="Arial" pitchFamily="34" charset="0"/>
                          <a:cs typeface="Arial" pitchFamily="34" charset="0"/>
                        </a:rPr>
                        <a:t> </a:t>
                      </a:r>
                      <a:r>
                        <a:rPr lang="en-PH" sz="3200" dirty="0">
                          <a:latin typeface="Arial" pitchFamily="34" charset="0"/>
                          <a:cs typeface="Arial" pitchFamily="34" charset="0"/>
                        </a:rPr>
                        <a:t>(36)</a:t>
                      </a:r>
                    </a:p>
                  </a:txBody>
                  <a:tcPr/>
                </a:tc>
                <a:extLst>
                  <a:ext uri="{0D108BD9-81ED-4DB2-BD59-A6C34878D82A}">
                    <a16:rowId xmlns:a16="http://schemas.microsoft.com/office/drawing/2014/main" val="10002"/>
                  </a:ext>
                </a:extLst>
              </a:tr>
              <a:tr h="609600">
                <a:tc>
                  <a:txBody>
                    <a:bodyPr/>
                    <a:lstStyle/>
                    <a:p>
                      <a:r>
                        <a:rPr lang="en-PH" sz="3200" dirty="0">
                          <a:latin typeface="Arial" pitchFamily="34" charset="0"/>
                          <a:cs typeface="Arial" pitchFamily="34" charset="0"/>
                        </a:rPr>
                        <a:t>Miscellaneous</a:t>
                      </a:r>
                    </a:p>
                  </a:txBody>
                  <a:tcPr/>
                </a:tc>
                <a:tc>
                  <a:txBody>
                    <a:bodyPr/>
                    <a:lstStyle/>
                    <a:p>
                      <a:pPr algn="ctr"/>
                      <a:r>
                        <a:rPr lang="en-PH" sz="3200" dirty="0">
                          <a:latin typeface="Arial" pitchFamily="34" charset="0"/>
                          <a:cs typeface="Arial" pitchFamily="34" charset="0"/>
                        </a:rPr>
                        <a:t>    9 (7)</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914400" y="5791200"/>
            <a:ext cx="7772400" cy="369332"/>
          </a:xfrm>
          <a:prstGeom prst="rect">
            <a:avLst/>
          </a:prstGeom>
        </p:spPr>
        <p:txBody>
          <a:bodyPr wrap="square">
            <a:spAutoFit/>
          </a:bodyPr>
          <a:lstStyle/>
          <a:p>
            <a:pPr lvl="0" fontAlgn="base">
              <a:spcBef>
                <a:spcPct val="0"/>
              </a:spcBef>
              <a:spcAft>
                <a:spcPct val="0"/>
              </a:spcAft>
            </a:pPr>
            <a:r>
              <a:rPr lang="en-US" b="1" dirty="0" err="1">
                <a:latin typeface="Arial" pitchFamily="34" charset="0"/>
                <a:ea typeface="Calibri" pitchFamily="34" charset="0"/>
                <a:cs typeface="Arial" pitchFamily="34" charset="0"/>
              </a:rPr>
              <a:t>Vitug</a:t>
            </a:r>
            <a:r>
              <a:rPr lang="en-US" b="1" dirty="0">
                <a:latin typeface="Arial" pitchFamily="34" charset="0"/>
                <a:ea typeface="Calibri" pitchFamily="34" charset="0"/>
                <a:cs typeface="Arial" pitchFamily="34" charset="0"/>
              </a:rPr>
              <a:t> JD, Avila JMC, Gregorio GV. </a:t>
            </a:r>
            <a:r>
              <a:rPr lang="en-US" b="1" i="1" dirty="0" err="1">
                <a:latin typeface="Arial" pitchFamily="34" charset="0"/>
                <a:ea typeface="Calibri" pitchFamily="34" charset="0"/>
                <a:cs typeface="Arial" pitchFamily="34" charset="0"/>
              </a:rPr>
              <a:t>Acta</a:t>
            </a:r>
            <a:r>
              <a:rPr lang="en-US" b="1" i="1" dirty="0">
                <a:latin typeface="Arial" pitchFamily="34" charset="0"/>
                <a:ea typeface="Calibri" pitchFamily="34" charset="0"/>
                <a:cs typeface="Arial" pitchFamily="34" charset="0"/>
              </a:rPr>
              <a:t> </a:t>
            </a:r>
            <a:r>
              <a:rPr lang="en-US" b="1" i="1" dirty="0" err="1">
                <a:latin typeface="Arial" pitchFamily="34" charset="0"/>
                <a:ea typeface="Calibri" pitchFamily="34" charset="0"/>
                <a:cs typeface="Arial" pitchFamily="34" charset="0"/>
              </a:rPr>
              <a:t>Medica</a:t>
            </a:r>
            <a:r>
              <a:rPr lang="en-US" b="1" i="1" dirty="0">
                <a:latin typeface="Arial" pitchFamily="34" charset="0"/>
                <a:ea typeface="Calibri" pitchFamily="34" charset="0"/>
                <a:cs typeface="Arial" pitchFamily="34" charset="0"/>
              </a:rPr>
              <a:t> </a:t>
            </a:r>
            <a:r>
              <a:rPr lang="en-US" b="1" i="1" dirty="0" err="1">
                <a:latin typeface="Arial" pitchFamily="34" charset="0"/>
                <a:ea typeface="Calibri" pitchFamily="34" charset="0"/>
                <a:cs typeface="Arial" pitchFamily="34" charset="0"/>
              </a:rPr>
              <a:t>Philippina</a:t>
            </a:r>
            <a:r>
              <a:rPr lang="en-US" b="1" dirty="0">
                <a:latin typeface="Arial" pitchFamily="34" charset="0"/>
                <a:ea typeface="Calibri" pitchFamily="34" charset="0"/>
                <a:cs typeface="Arial" pitchFamily="34" charset="0"/>
              </a:rPr>
              <a:t> 2015; 49:4</a:t>
            </a:r>
            <a:endParaRPr lang="en-US" b="1"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86543" y="457200"/>
            <a:ext cx="7507055" cy="769441"/>
          </a:xfrm>
          <a:prstGeom prst="rect">
            <a:avLst/>
          </a:prstGeom>
          <a:noFill/>
          <a:ln w="9525">
            <a:noFill/>
            <a:miter lim="800000"/>
            <a:headEnd/>
            <a:tailEnd/>
          </a:ln>
          <a:effectLst/>
        </p:spPr>
        <p:txBody>
          <a:bodyPr wrap="none">
            <a:spAutoFit/>
          </a:bodyPr>
          <a:lstStyle/>
          <a:p>
            <a:pPr algn="ctr" eaLnBrk="0" hangingPunct="0"/>
            <a:r>
              <a:rPr lang="en-US" sz="4400" b="1" dirty="0" err="1">
                <a:solidFill>
                  <a:schemeClr val="accent1"/>
                </a:solidFill>
                <a:latin typeface="Arial" pitchFamily="34" charset="0"/>
                <a:cs typeface="Arial" pitchFamily="34" charset="0"/>
              </a:rPr>
              <a:t>Extrahepatic</a:t>
            </a:r>
            <a:r>
              <a:rPr lang="en-US" sz="4400" b="1" dirty="0">
                <a:solidFill>
                  <a:schemeClr val="accent1"/>
                </a:solidFill>
                <a:latin typeface="Arial" pitchFamily="34" charset="0"/>
                <a:cs typeface="Arial" pitchFamily="34" charset="0"/>
              </a:rPr>
              <a:t> </a:t>
            </a:r>
            <a:r>
              <a:rPr lang="en-US" sz="4400" b="1" dirty="0" err="1">
                <a:solidFill>
                  <a:schemeClr val="accent1"/>
                </a:solidFill>
                <a:latin typeface="Arial" pitchFamily="34" charset="0"/>
                <a:cs typeface="Arial" pitchFamily="34" charset="0"/>
              </a:rPr>
              <a:t>Biliary</a:t>
            </a:r>
            <a:r>
              <a:rPr lang="en-US" sz="4400" b="1" dirty="0">
                <a:solidFill>
                  <a:schemeClr val="accent1"/>
                </a:solidFill>
                <a:latin typeface="Arial" pitchFamily="34" charset="0"/>
                <a:cs typeface="Arial" pitchFamily="34" charset="0"/>
              </a:rPr>
              <a:t> </a:t>
            </a:r>
            <a:r>
              <a:rPr lang="en-US" sz="4400" b="1" dirty="0" err="1">
                <a:solidFill>
                  <a:schemeClr val="accent1"/>
                </a:solidFill>
                <a:latin typeface="Arial" pitchFamily="34" charset="0"/>
                <a:cs typeface="Arial" pitchFamily="34" charset="0"/>
              </a:rPr>
              <a:t>Atresia</a:t>
            </a:r>
            <a:endParaRPr lang="en-US" sz="3600" b="1" dirty="0">
              <a:solidFill>
                <a:schemeClr val="accent1"/>
              </a:solidFill>
              <a:latin typeface="Arial" pitchFamily="34" charset="0"/>
              <a:cs typeface="Arial" pitchFamily="34" charset="0"/>
            </a:endParaRPr>
          </a:p>
        </p:txBody>
      </p:sp>
      <p:sp>
        <p:nvSpPr>
          <p:cNvPr id="32771" name="Text Box 3"/>
          <p:cNvSpPr txBox="1">
            <a:spLocks noChangeArrowheads="1"/>
          </p:cNvSpPr>
          <p:nvPr/>
        </p:nvSpPr>
        <p:spPr bwMode="auto">
          <a:xfrm>
            <a:off x="3403600" y="1127125"/>
            <a:ext cx="2330450" cy="701675"/>
          </a:xfrm>
          <a:prstGeom prst="rect">
            <a:avLst/>
          </a:prstGeom>
          <a:noFill/>
          <a:ln w="9525">
            <a:noFill/>
            <a:miter lim="800000"/>
            <a:headEnd/>
            <a:tailEnd/>
          </a:ln>
          <a:effectLst/>
        </p:spPr>
        <p:txBody>
          <a:bodyPr wrap="none">
            <a:spAutoFit/>
          </a:bodyPr>
          <a:lstStyle/>
          <a:p>
            <a:pPr algn="ctr" eaLnBrk="0" hangingPunct="0"/>
            <a:r>
              <a:rPr lang="en-US" sz="4000" b="1" i="1">
                <a:solidFill>
                  <a:schemeClr val="bg1"/>
                </a:solidFill>
                <a:latin typeface="Times New Roman" pitchFamily="18" charset="0"/>
              </a:rPr>
              <a:t>Definition</a:t>
            </a:r>
            <a:endParaRPr lang="en-US" sz="3200" b="1" i="1">
              <a:solidFill>
                <a:schemeClr val="bg1"/>
              </a:solidFill>
              <a:latin typeface="Times New Roman" pitchFamily="18" charset="0"/>
            </a:endParaRPr>
          </a:p>
        </p:txBody>
      </p:sp>
      <p:sp>
        <p:nvSpPr>
          <p:cNvPr id="32774" name="Text Box 6"/>
          <p:cNvSpPr txBox="1">
            <a:spLocks noChangeArrowheads="1"/>
          </p:cNvSpPr>
          <p:nvPr/>
        </p:nvSpPr>
        <p:spPr bwMode="auto">
          <a:xfrm>
            <a:off x="990600" y="2286000"/>
            <a:ext cx="7086600" cy="2062103"/>
          </a:xfrm>
          <a:prstGeom prst="rect">
            <a:avLst/>
          </a:prstGeom>
          <a:noFill/>
          <a:ln w="9525">
            <a:noFill/>
            <a:miter lim="800000"/>
            <a:headEnd/>
            <a:tailEnd/>
          </a:ln>
          <a:effectLst/>
        </p:spPr>
        <p:txBody>
          <a:bodyPr wrap="square">
            <a:spAutoFit/>
          </a:bodyPr>
          <a:lstStyle/>
          <a:p>
            <a:pPr marL="282575" indent="-282575" eaLnBrk="0" hangingPunct="0">
              <a:buClr>
                <a:schemeClr val="accent1"/>
              </a:buClr>
              <a:buFont typeface="Arial" pitchFamily="34" charset="0"/>
              <a:buChar char="•"/>
            </a:pPr>
            <a:r>
              <a:rPr lang="en-US" sz="3200" dirty="0">
                <a:latin typeface="Arial" pitchFamily="34" charset="0"/>
                <a:cs typeface="Arial" pitchFamily="34" charset="0"/>
              </a:rPr>
              <a:t>Complete obliteration or destruction of the hepatic or common bile duct</a:t>
            </a:r>
          </a:p>
          <a:p>
            <a:pPr marL="282575" indent="-282575" eaLnBrk="0" hangingPunct="0">
              <a:buClr>
                <a:schemeClr val="accent1"/>
              </a:buClr>
            </a:pPr>
            <a:endParaRPr lang="en-US" sz="3200" dirty="0">
              <a:latin typeface="Arial" pitchFamily="34" charset="0"/>
              <a:cs typeface="Arial" pitchFamily="34" charset="0"/>
            </a:endParaRPr>
          </a:p>
          <a:p>
            <a:pPr marL="282575" indent="-282575" eaLnBrk="0" hangingPunct="0">
              <a:buClr>
                <a:schemeClr val="accent1"/>
              </a:buClr>
              <a:buFont typeface="Arial" pitchFamily="34" charset="0"/>
              <a:buChar char="•"/>
            </a:pPr>
            <a:r>
              <a:rPr lang="en-US" sz="3200" dirty="0">
                <a:latin typeface="Arial" pitchFamily="34" charset="0"/>
                <a:cs typeface="Arial" pitchFamily="34" charset="0"/>
              </a:rPr>
              <a:t>Disorder unique to infancy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808947" y="250825"/>
            <a:ext cx="7507056" cy="769441"/>
          </a:xfrm>
          <a:prstGeom prst="rect">
            <a:avLst/>
          </a:prstGeom>
          <a:noFill/>
          <a:ln w="9525">
            <a:noFill/>
            <a:miter lim="800000"/>
            <a:headEnd/>
            <a:tailEnd/>
          </a:ln>
          <a:effectLst/>
        </p:spPr>
        <p:txBody>
          <a:bodyPr wrap="none">
            <a:spAutoFit/>
          </a:bodyPr>
          <a:lstStyle/>
          <a:p>
            <a:pPr algn="ctr" eaLnBrk="0" hangingPunct="0"/>
            <a:r>
              <a:rPr lang="en-US" sz="4400" b="1" dirty="0" err="1">
                <a:solidFill>
                  <a:schemeClr val="accent1"/>
                </a:solidFill>
                <a:latin typeface="Arial" pitchFamily="34" charset="0"/>
                <a:cs typeface="Arial" pitchFamily="34" charset="0"/>
              </a:rPr>
              <a:t>Extrahepatic</a:t>
            </a:r>
            <a:r>
              <a:rPr lang="en-US" sz="4400" b="1" dirty="0">
                <a:solidFill>
                  <a:schemeClr val="accent1"/>
                </a:solidFill>
                <a:latin typeface="Arial" pitchFamily="34" charset="0"/>
                <a:cs typeface="Arial" pitchFamily="34" charset="0"/>
              </a:rPr>
              <a:t> </a:t>
            </a:r>
            <a:r>
              <a:rPr lang="en-US" sz="4400" b="1" dirty="0" err="1">
                <a:solidFill>
                  <a:schemeClr val="accent1"/>
                </a:solidFill>
                <a:latin typeface="Arial" pitchFamily="34" charset="0"/>
                <a:cs typeface="Arial" pitchFamily="34" charset="0"/>
              </a:rPr>
              <a:t>Biliary</a:t>
            </a:r>
            <a:r>
              <a:rPr lang="en-US" sz="4400" b="1" dirty="0">
                <a:solidFill>
                  <a:schemeClr val="accent1"/>
                </a:solidFill>
                <a:latin typeface="Arial" pitchFamily="34" charset="0"/>
                <a:cs typeface="Arial" pitchFamily="34" charset="0"/>
              </a:rPr>
              <a:t> </a:t>
            </a:r>
            <a:r>
              <a:rPr lang="en-US" sz="4400" b="1" dirty="0" err="1">
                <a:solidFill>
                  <a:schemeClr val="accent1"/>
                </a:solidFill>
                <a:latin typeface="Arial" pitchFamily="34" charset="0"/>
                <a:cs typeface="Arial" pitchFamily="34" charset="0"/>
              </a:rPr>
              <a:t>Atresia</a:t>
            </a:r>
            <a:endParaRPr lang="en-US" sz="3600" b="1" dirty="0">
              <a:solidFill>
                <a:schemeClr val="accent1"/>
              </a:solidFill>
              <a:latin typeface="Arial" pitchFamily="34" charset="0"/>
              <a:cs typeface="Arial" pitchFamily="34" charset="0"/>
            </a:endParaRPr>
          </a:p>
        </p:txBody>
      </p:sp>
      <p:sp>
        <p:nvSpPr>
          <p:cNvPr id="33798" name="Text Box 6"/>
          <p:cNvSpPr txBox="1">
            <a:spLocks noChangeArrowheads="1"/>
          </p:cNvSpPr>
          <p:nvPr/>
        </p:nvSpPr>
        <p:spPr bwMode="auto">
          <a:xfrm>
            <a:off x="1295400" y="1447800"/>
            <a:ext cx="7010400" cy="4524315"/>
          </a:xfrm>
          <a:prstGeom prst="rect">
            <a:avLst/>
          </a:prstGeom>
          <a:noFill/>
          <a:ln w="9525">
            <a:noFill/>
            <a:miter lim="800000"/>
            <a:headEnd/>
            <a:tailEnd/>
          </a:ln>
          <a:effectLst/>
        </p:spPr>
        <p:txBody>
          <a:bodyPr wrap="square">
            <a:spAutoFit/>
          </a:bodyPr>
          <a:lstStyle/>
          <a:p>
            <a:pPr marL="282575" indent="-282575" eaLnBrk="0" hangingPunct="0">
              <a:buClr>
                <a:schemeClr val="accent1"/>
              </a:buClr>
              <a:buFont typeface="Arial" pitchFamily="34" charset="0"/>
              <a:buChar char="•"/>
            </a:pPr>
            <a:r>
              <a:rPr lang="en-US" sz="3200" dirty="0">
                <a:latin typeface="Arial" pitchFamily="34" charset="0"/>
                <a:cs typeface="Arial" pitchFamily="34" charset="0"/>
              </a:rPr>
              <a:t>Age (? birth) related</a:t>
            </a:r>
          </a:p>
          <a:p>
            <a:pPr marL="282575" indent="-282575" eaLnBrk="0" hangingPunct="0">
              <a:buClr>
                <a:schemeClr val="accent1"/>
              </a:buClr>
            </a:pPr>
            <a:endParaRPr lang="en-US" sz="3200" dirty="0">
              <a:latin typeface="Arial" pitchFamily="34" charset="0"/>
              <a:cs typeface="Arial" pitchFamily="34" charset="0"/>
            </a:endParaRPr>
          </a:p>
          <a:p>
            <a:pPr marL="282575" indent="-282575" eaLnBrk="0" hangingPunct="0">
              <a:buClr>
                <a:schemeClr val="accent1"/>
              </a:buClr>
              <a:buFont typeface="Arial" pitchFamily="34" charset="0"/>
              <a:buChar char="•"/>
            </a:pPr>
            <a:r>
              <a:rPr lang="en-US" sz="3200" dirty="0">
                <a:latin typeface="Arial" pitchFamily="34" charset="0"/>
                <a:cs typeface="Arial" pitchFamily="34" charset="0"/>
              </a:rPr>
              <a:t>Normal </a:t>
            </a:r>
            <a:r>
              <a:rPr lang="en-US" sz="3200" dirty="0" err="1">
                <a:latin typeface="Arial" pitchFamily="34" charset="0"/>
                <a:cs typeface="Arial" pitchFamily="34" charset="0"/>
              </a:rPr>
              <a:t>birthweight</a:t>
            </a:r>
            <a:r>
              <a:rPr lang="en-US" sz="3200" dirty="0">
                <a:latin typeface="Arial" pitchFamily="34" charset="0"/>
                <a:cs typeface="Arial" pitchFamily="34" charset="0"/>
              </a:rPr>
              <a:t> distribution</a:t>
            </a:r>
          </a:p>
          <a:p>
            <a:pPr marL="282575" indent="-282575" eaLnBrk="0" hangingPunct="0">
              <a:buClr>
                <a:schemeClr val="accent1"/>
              </a:buClr>
            </a:pPr>
            <a:endParaRPr lang="en-US" sz="3200" dirty="0">
              <a:latin typeface="Arial" pitchFamily="34" charset="0"/>
              <a:cs typeface="Arial" pitchFamily="34" charset="0"/>
            </a:endParaRPr>
          </a:p>
          <a:p>
            <a:pPr marL="282575" indent="-282575" eaLnBrk="0" hangingPunct="0">
              <a:buClr>
                <a:schemeClr val="accent1"/>
              </a:buClr>
              <a:buFont typeface="Arial" pitchFamily="34" charset="0"/>
              <a:buChar char="•"/>
            </a:pPr>
            <a:r>
              <a:rPr lang="en-US" sz="3200" dirty="0">
                <a:latin typeface="Arial" pitchFamily="34" charset="0"/>
                <a:cs typeface="Arial" pitchFamily="34" charset="0"/>
              </a:rPr>
              <a:t>10% prematurity</a:t>
            </a:r>
          </a:p>
          <a:p>
            <a:pPr marL="282575" indent="-282575" eaLnBrk="0" hangingPunct="0">
              <a:buClr>
                <a:schemeClr val="accent1"/>
              </a:buClr>
            </a:pPr>
            <a:endParaRPr lang="en-US" sz="3200" dirty="0">
              <a:latin typeface="Arial" pitchFamily="34" charset="0"/>
              <a:cs typeface="Arial" pitchFamily="34" charset="0"/>
            </a:endParaRPr>
          </a:p>
          <a:p>
            <a:pPr marL="282575" indent="-282575" eaLnBrk="0" hangingPunct="0">
              <a:buClr>
                <a:schemeClr val="accent1"/>
              </a:buClr>
              <a:buFont typeface="Arial" pitchFamily="34" charset="0"/>
              <a:buChar char="•"/>
            </a:pPr>
            <a:r>
              <a:rPr lang="en-US" sz="3200" dirty="0">
                <a:latin typeface="Arial" pitchFamily="34" charset="0"/>
                <a:cs typeface="Arial" pitchFamily="34" charset="0"/>
              </a:rPr>
              <a:t> Male : female ratio of 0.8</a:t>
            </a:r>
          </a:p>
          <a:p>
            <a:pPr marL="282575" indent="-282575" eaLnBrk="0" hangingPunct="0">
              <a:buClr>
                <a:schemeClr val="accent1"/>
              </a:buClr>
            </a:pPr>
            <a:endParaRPr lang="en-US" sz="3200" dirty="0">
              <a:latin typeface="Arial" pitchFamily="34" charset="0"/>
              <a:cs typeface="Arial" pitchFamily="34" charset="0"/>
            </a:endParaRPr>
          </a:p>
          <a:p>
            <a:pPr marL="282575" indent="-282575" eaLnBrk="0" hangingPunct="0">
              <a:buClr>
                <a:schemeClr val="accent1"/>
              </a:buClr>
              <a:buFont typeface="Arial" pitchFamily="34" charset="0"/>
              <a:buChar char="•"/>
            </a:pPr>
            <a:r>
              <a:rPr lang="en-US" sz="3200" dirty="0">
                <a:latin typeface="Arial" pitchFamily="34" charset="0"/>
                <a:cs typeface="Arial" pitchFamily="34" charset="0"/>
              </a:rPr>
              <a:t> 20 -25% anomalies in other organs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PH" sz="5400" dirty="0">
                <a:solidFill>
                  <a:schemeClr val="accent1"/>
                </a:solidFill>
                <a:latin typeface="Arial" pitchFamily="34" charset="0"/>
                <a:cs typeface="Arial" pitchFamily="34" charset="0"/>
              </a:rPr>
              <a:t>Objectives</a:t>
            </a:r>
          </a:p>
        </p:txBody>
      </p:sp>
      <p:sp>
        <p:nvSpPr>
          <p:cNvPr id="3" name="Content Placeholder 2"/>
          <p:cNvSpPr>
            <a:spLocks noGrp="1"/>
          </p:cNvSpPr>
          <p:nvPr>
            <p:ph sz="quarter" idx="1"/>
          </p:nvPr>
        </p:nvSpPr>
        <p:spPr>
          <a:xfrm>
            <a:off x="609600" y="1676400"/>
            <a:ext cx="7772400" cy="4572000"/>
          </a:xfrm>
        </p:spPr>
        <p:txBody>
          <a:bodyPr>
            <a:normAutofit fontScale="77500" lnSpcReduction="20000"/>
          </a:bodyPr>
          <a:lstStyle/>
          <a:p>
            <a:pPr eaLnBrk="0" hangingPunct="0"/>
            <a:r>
              <a:rPr lang="en-US" sz="2800" b="1" dirty="0">
                <a:latin typeface="Arial" pitchFamily="34" charset="0"/>
                <a:cs typeface="Arial" pitchFamily="34" charset="0"/>
              </a:rPr>
              <a:t>Define and recognize the clinical features of jaundice</a:t>
            </a:r>
          </a:p>
          <a:p>
            <a:pPr eaLnBrk="0" hangingPunct="0">
              <a:buFontTx/>
              <a:buChar char="•"/>
            </a:pPr>
            <a:endParaRPr lang="en-US" sz="2800" b="1" dirty="0">
              <a:latin typeface="Arial" pitchFamily="34" charset="0"/>
              <a:cs typeface="Arial" pitchFamily="34" charset="0"/>
            </a:endParaRPr>
          </a:p>
          <a:p>
            <a:pPr eaLnBrk="0" hangingPunct="0"/>
            <a:r>
              <a:rPr lang="en-US" sz="2800" b="1" dirty="0">
                <a:latin typeface="Arial" pitchFamily="34" charset="0"/>
                <a:cs typeface="Arial" pitchFamily="34" charset="0"/>
              </a:rPr>
              <a:t>Differentiate the two types and causes of </a:t>
            </a:r>
            <a:r>
              <a:rPr lang="en-US" sz="2800" b="1" dirty="0" err="1">
                <a:latin typeface="Arial" pitchFamily="34" charset="0"/>
                <a:cs typeface="Arial" pitchFamily="34" charset="0"/>
              </a:rPr>
              <a:t>hyperbilirubinemia</a:t>
            </a:r>
            <a:endParaRPr lang="en-US" sz="2800" b="1" dirty="0">
              <a:latin typeface="Arial" pitchFamily="34" charset="0"/>
              <a:cs typeface="Arial" pitchFamily="34" charset="0"/>
            </a:endParaRPr>
          </a:p>
          <a:p>
            <a:pPr eaLnBrk="0" hangingPunct="0"/>
            <a:endParaRPr lang="en-US" sz="2800" b="1" dirty="0">
              <a:latin typeface="Arial" pitchFamily="34" charset="0"/>
              <a:cs typeface="Arial" pitchFamily="34" charset="0"/>
            </a:endParaRPr>
          </a:p>
          <a:p>
            <a:pPr eaLnBrk="0" hangingPunct="0"/>
            <a:r>
              <a:rPr lang="en-US" sz="2800" b="1" dirty="0">
                <a:latin typeface="Arial" pitchFamily="34" charset="0"/>
                <a:cs typeface="Arial" pitchFamily="34" charset="0"/>
              </a:rPr>
              <a:t>Differentiate between obstructive and non-obstructive  jaundice in terms of clinical and  histological features and imaging studies</a:t>
            </a:r>
          </a:p>
          <a:p>
            <a:pPr eaLnBrk="0" hangingPunct="0"/>
            <a:endParaRPr lang="en-US" sz="2800" b="1" dirty="0">
              <a:latin typeface="Arial" pitchFamily="34" charset="0"/>
              <a:cs typeface="Arial" pitchFamily="34" charset="0"/>
            </a:endParaRPr>
          </a:p>
          <a:p>
            <a:pPr eaLnBrk="0" hangingPunct="0"/>
            <a:r>
              <a:rPr lang="en-US" sz="2800" b="1" dirty="0">
                <a:latin typeface="Arial" pitchFamily="34" charset="0"/>
                <a:cs typeface="Arial" pitchFamily="34" charset="0"/>
              </a:rPr>
              <a:t>Identify the disorders causing </a:t>
            </a:r>
            <a:r>
              <a:rPr lang="en-US" sz="2800" b="1" dirty="0" err="1">
                <a:latin typeface="Arial" pitchFamily="34" charset="0"/>
                <a:cs typeface="Arial" pitchFamily="34" charset="0"/>
              </a:rPr>
              <a:t>cholestasis</a:t>
            </a:r>
            <a:r>
              <a:rPr lang="en-US" sz="2800" b="1" dirty="0">
                <a:latin typeface="Arial" pitchFamily="34" charset="0"/>
                <a:cs typeface="Arial" pitchFamily="34" charset="0"/>
              </a:rPr>
              <a:t> that requires urgent surgical intervention</a:t>
            </a:r>
          </a:p>
          <a:p>
            <a:pPr eaLnBrk="0" hangingPunct="0">
              <a:buFontTx/>
              <a:buChar char="•"/>
            </a:pPr>
            <a:endParaRPr lang="en-US" sz="2800" b="1" dirty="0">
              <a:latin typeface="Arial" pitchFamily="34" charset="0"/>
              <a:cs typeface="Arial" pitchFamily="34" charset="0"/>
            </a:endParaRPr>
          </a:p>
          <a:p>
            <a:pPr eaLnBrk="0" hangingPunct="0"/>
            <a:r>
              <a:rPr lang="en-US" sz="2800" b="1" dirty="0">
                <a:latin typeface="Arial" pitchFamily="34" charset="0"/>
                <a:cs typeface="Arial" pitchFamily="34" charset="0"/>
              </a:rPr>
              <a:t>Discuss the consequences when there is impairment in bile flow</a:t>
            </a:r>
          </a:p>
          <a:p>
            <a:endParaRPr lang="en-PH"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143000"/>
          </a:xfrm>
        </p:spPr>
        <p:txBody>
          <a:bodyPr>
            <a:noAutofit/>
          </a:bodyPr>
          <a:lstStyle/>
          <a:p>
            <a:pPr algn="ctr"/>
            <a:r>
              <a:rPr lang="en-US" dirty="0" err="1">
                <a:solidFill>
                  <a:schemeClr val="accent1"/>
                </a:solidFill>
                <a:latin typeface="Arial" pitchFamily="34" charset="0"/>
                <a:cs typeface="Arial" pitchFamily="34" charset="0"/>
              </a:rPr>
              <a:t>Extrahepatic</a:t>
            </a:r>
            <a:r>
              <a:rPr lang="en-US" dirty="0">
                <a:solidFill>
                  <a:schemeClr val="accent1"/>
                </a:solidFill>
                <a:latin typeface="Arial" pitchFamily="34" charset="0"/>
                <a:cs typeface="Arial" pitchFamily="34" charset="0"/>
              </a:rPr>
              <a:t> </a:t>
            </a:r>
            <a:r>
              <a:rPr lang="en-US" dirty="0" err="1">
                <a:solidFill>
                  <a:schemeClr val="accent1"/>
                </a:solidFill>
                <a:latin typeface="Arial" pitchFamily="34" charset="0"/>
                <a:cs typeface="Arial" pitchFamily="34" charset="0"/>
              </a:rPr>
              <a:t>Biliary</a:t>
            </a:r>
            <a:r>
              <a:rPr lang="en-US" dirty="0">
                <a:solidFill>
                  <a:schemeClr val="accent1"/>
                </a:solidFill>
                <a:latin typeface="Arial" pitchFamily="34" charset="0"/>
                <a:cs typeface="Arial" pitchFamily="34" charset="0"/>
              </a:rPr>
              <a:t> </a:t>
            </a:r>
            <a:r>
              <a:rPr lang="en-US" dirty="0" err="1">
                <a:solidFill>
                  <a:schemeClr val="accent1"/>
                </a:solidFill>
                <a:latin typeface="Arial" pitchFamily="34" charset="0"/>
                <a:cs typeface="Arial" pitchFamily="34" charset="0"/>
              </a:rPr>
              <a:t>Atresia</a:t>
            </a:r>
            <a:br>
              <a:rPr lang="en-US" dirty="0">
                <a:solidFill>
                  <a:schemeClr val="accent1"/>
                </a:solidFill>
                <a:latin typeface="Arial" pitchFamily="34" charset="0"/>
                <a:cs typeface="Arial" pitchFamily="34" charset="0"/>
              </a:rPr>
            </a:br>
            <a:r>
              <a:rPr lang="en-US" b="1" i="1" dirty="0">
                <a:solidFill>
                  <a:schemeClr val="accent1"/>
                </a:solidFill>
                <a:latin typeface="Arial" pitchFamily="34" charset="0"/>
                <a:cs typeface="Arial" pitchFamily="34" charset="0"/>
              </a:rPr>
              <a:t> </a:t>
            </a:r>
            <a:r>
              <a:rPr lang="en-US" sz="3200" b="1" i="1" dirty="0">
                <a:solidFill>
                  <a:schemeClr val="accent1"/>
                </a:solidFill>
                <a:latin typeface="Arial" pitchFamily="34" charset="0"/>
                <a:cs typeface="Arial" pitchFamily="34" charset="0"/>
              </a:rPr>
              <a:t>Factors Influencing Prognosis</a:t>
            </a:r>
            <a:endParaRPr lang="en-PH" sz="3200" dirty="0">
              <a:solidFill>
                <a:schemeClr val="accent1"/>
              </a:solidFill>
              <a:latin typeface="Arial" pitchFamily="34" charset="0"/>
              <a:cs typeface="Arial" pitchFamily="34" charset="0"/>
            </a:endParaRPr>
          </a:p>
        </p:txBody>
      </p:sp>
      <p:sp>
        <p:nvSpPr>
          <p:cNvPr id="3" name="Rectangle 2"/>
          <p:cNvSpPr/>
          <p:nvPr/>
        </p:nvSpPr>
        <p:spPr>
          <a:xfrm>
            <a:off x="762000" y="2057400"/>
            <a:ext cx="7848600" cy="3970318"/>
          </a:xfrm>
          <a:prstGeom prst="rect">
            <a:avLst/>
          </a:prstGeom>
        </p:spPr>
        <p:txBody>
          <a:bodyPr wrap="square">
            <a:spAutoFit/>
          </a:bodyPr>
          <a:lstStyle/>
          <a:p>
            <a:pPr marL="282575" indent="-282575" eaLnBrk="0" hangingPunct="0"/>
            <a:r>
              <a:rPr lang="en-US" sz="2800" dirty="0">
                <a:latin typeface="Arial" pitchFamily="34" charset="0"/>
                <a:cs typeface="Arial" pitchFamily="34" charset="0"/>
              </a:rPr>
              <a:t>1.  Age at surgery - persistence of bile ducts at </a:t>
            </a:r>
            <a:r>
              <a:rPr lang="en-US" sz="2800" dirty="0" err="1">
                <a:latin typeface="Arial" pitchFamily="34" charset="0"/>
                <a:cs typeface="Arial" pitchFamily="34" charset="0"/>
              </a:rPr>
              <a:t>porta</a:t>
            </a:r>
            <a:r>
              <a:rPr lang="en-US" sz="2800" dirty="0">
                <a:latin typeface="Arial" pitchFamily="34" charset="0"/>
                <a:cs typeface="Arial" pitchFamily="34" charset="0"/>
              </a:rPr>
              <a:t> </a:t>
            </a:r>
            <a:r>
              <a:rPr lang="en-US" sz="2800" dirty="0" err="1">
                <a:latin typeface="Arial" pitchFamily="34" charset="0"/>
                <a:cs typeface="Arial" pitchFamily="34" charset="0"/>
              </a:rPr>
              <a:t>hepatis</a:t>
            </a:r>
            <a:endParaRPr lang="en-US" sz="2800" dirty="0">
              <a:latin typeface="Arial" pitchFamily="34" charset="0"/>
              <a:cs typeface="Arial" pitchFamily="34" charset="0"/>
            </a:endParaRPr>
          </a:p>
          <a:p>
            <a:pPr marL="282575" indent="-282575" eaLnBrk="0" hangingPunct="0"/>
            <a:endParaRPr lang="en-US" sz="2800" dirty="0">
              <a:latin typeface="Arial" pitchFamily="34" charset="0"/>
              <a:cs typeface="Arial" pitchFamily="34" charset="0"/>
            </a:endParaRPr>
          </a:p>
          <a:p>
            <a:pPr marL="282575" indent="-282575" eaLnBrk="0" hangingPunct="0"/>
            <a:r>
              <a:rPr lang="en-US" sz="2800" dirty="0">
                <a:latin typeface="Arial" pitchFamily="34" charset="0"/>
                <a:cs typeface="Arial" pitchFamily="34" charset="0"/>
              </a:rPr>
              <a:t>2. Experience of surgeon and </a:t>
            </a:r>
            <a:r>
              <a:rPr lang="en-US" sz="2800" dirty="0" err="1">
                <a:latin typeface="Arial" pitchFamily="34" charset="0"/>
                <a:cs typeface="Arial" pitchFamily="34" charset="0"/>
              </a:rPr>
              <a:t>perioperative</a:t>
            </a:r>
            <a:r>
              <a:rPr lang="en-US" sz="2800" dirty="0">
                <a:latin typeface="Arial" pitchFamily="34" charset="0"/>
                <a:cs typeface="Arial" pitchFamily="34" charset="0"/>
              </a:rPr>
              <a:t> team</a:t>
            </a:r>
          </a:p>
          <a:p>
            <a:pPr marL="282575" indent="-282575" eaLnBrk="0" hangingPunct="0"/>
            <a:endParaRPr lang="en-US" sz="2800" dirty="0">
              <a:latin typeface="Arial" pitchFamily="34" charset="0"/>
              <a:cs typeface="Arial" pitchFamily="34" charset="0"/>
            </a:endParaRPr>
          </a:p>
          <a:p>
            <a:pPr marL="282575" indent="-282575" eaLnBrk="0" hangingPunct="0"/>
            <a:r>
              <a:rPr lang="en-US" sz="2800" dirty="0">
                <a:latin typeface="Arial" pitchFamily="34" charset="0"/>
                <a:cs typeface="Arial" pitchFamily="34" charset="0"/>
              </a:rPr>
              <a:t>3. Ascending </a:t>
            </a:r>
            <a:r>
              <a:rPr lang="en-US" sz="2800" dirty="0" err="1">
                <a:latin typeface="Arial" pitchFamily="34" charset="0"/>
                <a:cs typeface="Arial" pitchFamily="34" charset="0"/>
              </a:rPr>
              <a:t>cholangitis</a:t>
            </a:r>
            <a:r>
              <a:rPr lang="en-US" sz="2800" dirty="0">
                <a:latin typeface="Arial" pitchFamily="34" charset="0"/>
                <a:cs typeface="Arial" pitchFamily="34" charset="0"/>
              </a:rPr>
              <a:t> following surgery</a:t>
            </a:r>
          </a:p>
          <a:p>
            <a:pPr marL="282575" indent="-282575" eaLnBrk="0" hangingPunct="0"/>
            <a:endParaRPr lang="en-US" sz="2800" dirty="0">
              <a:latin typeface="Arial" pitchFamily="34" charset="0"/>
              <a:cs typeface="Arial" pitchFamily="34" charset="0"/>
            </a:endParaRPr>
          </a:p>
          <a:p>
            <a:pPr marL="282575" indent="-282575" eaLnBrk="0" hangingPunct="0"/>
            <a:r>
              <a:rPr lang="en-US" sz="2800" dirty="0">
                <a:latin typeface="Arial" pitchFamily="34" charset="0"/>
                <a:cs typeface="Arial" pitchFamily="34" charset="0"/>
              </a:rPr>
              <a:t>4. Severity of liver damage at the time of surgery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72400" cy="1828800"/>
          </a:xfrm>
        </p:spPr>
        <p:txBody>
          <a:bodyPr>
            <a:noAutofit/>
          </a:bodyPr>
          <a:lstStyle/>
          <a:p>
            <a:pPr algn="ctr" eaLnBrk="0" hangingPunct="0"/>
            <a:r>
              <a:rPr lang="en-US" dirty="0" err="1">
                <a:solidFill>
                  <a:schemeClr val="accent1"/>
                </a:solidFill>
                <a:latin typeface="Arial" pitchFamily="34" charset="0"/>
                <a:cs typeface="Arial" pitchFamily="34" charset="0"/>
              </a:rPr>
              <a:t>Extrahepatic</a:t>
            </a:r>
            <a:r>
              <a:rPr lang="en-US" dirty="0">
                <a:solidFill>
                  <a:schemeClr val="accent1"/>
                </a:solidFill>
                <a:latin typeface="Arial" pitchFamily="34" charset="0"/>
                <a:cs typeface="Arial" pitchFamily="34" charset="0"/>
              </a:rPr>
              <a:t> </a:t>
            </a:r>
            <a:r>
              <a:rPr lang="en-US" dirty="0" err="1">
                <a:solidFill>
                  <a:schemeClr val="accent1"/>
                </a:solidFill>
                <a:latin typeface="Arial" pitchFamily="34" charset="0"/>
                <a:cs typeface="Arial" pitchFamily="34" charset="0"/>
              </a:rPr>
              <a:t>Biliary</a:t>
            </a:r>
            <a:r>
              <a:rPr lang="en-US" dirty="0">
                <a:solidFill>
                  <a:schemeClr val="accent1"/>
                </a:solidFill>
                <a:latin typeface="Arial" pitchFamily="34" charset="0"/>
                <a:cs typeface="Arial" pitchFamily="34" charset="0"/>
              </a:rPr>
              <a:t> </a:t>
            </a:r>
            <a:r>
              <a:rPr lang="en-US" dirty="0" err="1">
                <a:solidFill>
                  <a:schemeClr val="accent1"/>
                </a:solidFill>
                <a:latin typeface="Arial" pitchFamily="34" charset="0"/>
                <a:cs typeface="Arial" pitchFamily="34" charset="0"/>
              </a:rPr>
              <a:t>Atresia</a:t>
            </a:r>
            <a:br>
              <a:rPr lang="en-US" dirty="0">
                <a:solidFill>
                  <a:schemeClr val="accent1"/>
                </a:solidFill>
                <a:latin typeface="Arial" pitchFamily="34" charset="0"/>
                <a:cs typeface="Arial" pitchFamily="34" charset="0"/>
              </a:rPr>
            </a:br>
            <a:r>
              <a:rPr lang="en-US" sz="2800" b="1" dirty="0">
                <a:solidFill>
                  <a:schemeClr val="accent1"/>
                </a:solidFill>
                <a:latin typeface="Arial" pitchFamily="34" charset="0"/>
                <a:cs typeface="Arial" pitchFamily="34" charset="0"/>
              </a:rPr>
              <a:t>349 children -  1985  to 2002</a:t>
            </a:r>
            <a:br>
              <a:rPr lang="en-US" sz="2800" b="1" dirty="0">
                <a:solidFill>
                  <a:schemeClr val="accent1"/>
                </a:solidFill>
                <a:latin typeface="Arial" pitchFamily="34" charset="0"/>
                <a:cs typeface="Arial" pitchFamily="34" charset="0"/>
              </a:rPr>
            </a:br>
            <a:r>
              <a:rPr lang="en-US" sz="2800" b="1" dirty="0">
                <a:solidFill>
                  <a:schemeClr val="accent1"/>
                </a:solidFill>
                <a:latin typeface="Arial" pitchFamily="34" charset="0"/>
                <a:cs typeface="Arial" pitchFamily="34" charset="0"/>
              </a:rPr>
              <a:t>Age at surgery &amp; survival with native liver</a:t>
            </a:r>
            <a:endParaRPr lang="en-PH" sz="3200" dirty="0">
              <a:solidFill>
                <a:schemeClr val="accent1"/>
              </a:solidFill>
              <a:latin typeface="Arial" pitchFamily="34" charset="0"/>
              <a:cs typeface="Arial" pitchFamily="34" charset="0"/>
            </a:endParaRPr>
          </a:p>
        </p:txBody>
      </p:sp>
      <p:graphicFrame>
        <p:nvGraphicFramePr>
          <p:cNvPr id="4" name="Table 3"/>
          <p:cNvGraphicFramePr>
            <a:graphicFrameLocks noGrp="1"/>
          </p:cNvGraphicFramePr>
          <p:nvPr/>
        </p:nvGraphicFramePr>
        <p:xfrm>
          <a:off x="1524000" y="2971800"/>
          <a:ext cx="6172200" cy="2214880"/>
        </p:xfrm>
        <a:graphic>
          <a:graphicData uri="http://schemas.openxmlformats.org/drawingml/2006/table">
            <a:tbl>
              <a:tblPr firstRow="1" bandRow="1">
                <a:tableStyleId>{5C22544A-7EE6-4342-B048-85BDC9FD1C3A}</a:tableStyleId>
              </a:tblPr>
              <a:tblGrid>
                <a:gridCol w="260985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1285875">
                  <a:extLst>
                    <a:ext uri="{9D8B030D-6E8A-4147-A177-3AD203B41FA5}">
                      <a16:colId xmlns:a16="http://schemas.microsoft.com/office/drawing/2014/main" val="20002"/>
                    </a:ext>
                  </a:extLst>
                </a:gridCol>
                <a:gridCol w="1590675">
                  <a:extLst>
                    <a:ext uri="{9D8B030D-6E8A-4147-A177-3AD203B41FA5}">
                      <a16:colId xmlns:a16="http://schemas.microsoft.com/office/drawing/2014/main" val="20003"/>
                    </a:ext>
                  </a:extLst>
                </a:gridCol>
              </a:tblGrid>
              <a:tr h="370840">
                <a:tc gridSpan="4">
                  <a:txBody>
                    <a:bodyPr/>
                    <a:lstStyle/>
                    <a:p>
                      <a:pPr algn="l"/>
                      <a:r>
                        <a:rPr lang="en-PH" sz="2400" dirty="0">
                          <a:latin typeface="Arial" pitchFamily="34" charset="0"/>
                          <a:cs typeface="Arial" pitchFamily="34" charset="0"/>
                        </a:rPr>
                        <a:t>                                               Survival rate</a:t>
                      </a:r>
                      <a:endParaRPr lang="en-PH" sz="2400" dirty="0">
                        <a:solidFill>
                          <a:schemeClr val="bg1"/>
                        </a:solidFill>
                        <a:latin typeface="Arial" pitchFamily="34" charset="0"/>
                        <a:cs typeface="Arial" pitchFamily="34" charset="0"/>
                      </a:endParaRPr>
                    </a:p>
                  </a:txBody>
                  <a:tcPr marL="0" marR="0" marT="0" marB="0"/>
                </a:tc>
                <a:tc hMerge="1">
                  <a:txBody>
                    <a:bodyPr/>
                    <a:lstStyle/>
                    <a:p>
                      <a:pPr algn="ctr"/>
                      <a:endParaRPr lang="en-PH" dirty="0">
                        <a:solidFill>
                          <a:schemeClr val="bg1"/>
                        </a:solidFill>
                        <a:latin typeface="Times New Roman" pitchFamily="18" charset="0"/>
                        <a:cs typeface="Times New Roman" pitchFamily="18" charset="0"/>
                      </a:endParaRPr>
                    </a:p>
                  </a:txBody>
                  <a:tcPr>
                    <a:solidFill>
                      <a:srgbClr val="0070C0"/>
                    </a:solidFill>
                  </a:tcPr>
                </a:tc>
                <a:tc hMerge="1">
                  <a:txBody>
                    <a:bodyPr/>
                    <a:lstStyle/>
                    <a:p>
                      <a:pPr algn="ctr"/>
                      <a:endParaRPr lang="en-PH" sz="2400" dirty="0">
                        <a:solidFill>
                          <a:schemeClr val="bg1"/>
                        </a:solidFill>
                        <a:latin typeface="Times New Roman" pitchFamily="18" charset="0"/>
                        <a:cs typeface="Times New Roman" pitchFamily="18" charset="0"/>
                      </a:endParaRPr>
                    </a:p>
                  </a:txBody>
                  <a:tcPr marL="0" marR="0" marT="0" marB="0">
                    <a:solidFill>
                      <a:srgbClr val="0070C0"/>
                    </a:solidFill>
                  </a:tcPr>
                </a:tc>
                <a:tc hMerge="1">
                  <a:txBody>
                    <a:bodyPr/>
                    <a:lstStyle/>
                    <a:p>
                      <a:pPr algn="ctr"/>
                      <a:endParaRPr lang="en-PH" dirty="0">
                        <a:solidFill>
                          <a:schemeClr val="bg1"/>
                        </a:solidFill>
                        <a:latin typeface="Times New Roman" pitchFamily="18" charset="0"/>
                        <a:cs typeface="Times New Roman" pitchFamily="18" charset="0"/>
                      </a:endParaRPr>
                    </a:p>
                  </a:txBody>
                  <a:tcPr>
                    <a:solidFill>
                      <a:srgbClr val="0070C0"/>
                    </a:solidFill>
                  </a:tcPr>
                </a:tc>
                <a:extLst>
                  <a:ext uri="{0D108BD9-81ED-4DB2-BD59-A6C34878D82A}">
                    <a16:rowId xmlns:a16="http://schemas.microsoft.com/office/drawing/2014/main" val="10000"/>
                  </a:ext>
                </a:extLst>
              </a:tr>
              <a:tr h="370840">
                <a:tc>
                  <a:txBody>
                    <a:bodyPr/>
                    <a:lstStyle/>
                    <a:p>
                      <a:pPr algn="ctr"/>
                      <a:r>
                        <a:rPr lang="en-PH" sz="2400" dirty="0">
                          <a:latin typeface="Arial" pitchFamily="34" charset="0"/>
                          <a:cs typeface="Arial" pitchFamily="34" charset="0"/>
                        </a:rPr>
                        <a:t>Age at operation (days)</a:t>
                      </a:r>
                      <a:endParaRPr lang="en-PH" sz="2400" dirty="0">
                        <a:solidFill>
                          <a:schemeClr val="bg1"/>
                        </a:solidFill>
                        <a:latin typeface="Arial" pitchFamily="34" charset="0"/>
                        <a:cs typeface="Arial" pitchFamily="34" charset="0"/>
                      </a:endParaRPr>
                    </a:p>
                  </a:txBody>
                  <a:tcPr marL="0" marR="0" marT="0" marB="0"/>
                </a:tc>
                <a:tc>
                  <a:txBody>
                    <a:bodyPr/>
                    <a:lstStyle/>
                    <a:p>
                      <a:pPr algn="ctr"/>
                      <a:r>
                        <a:rPr lang="en-PH" sz="2400" dirty="0">
                          <a:latin typeface="Arial" pitchFamily="34" charset="0"/>
                          <a:cs typeface="Arial" pitchFamily="34" charset="0"/>
                        </a:rPr>
                        <a:t>n</a:t>
                      </a:r>
                      <a:endParaRPr lang="en-PH" sz="2400" dirty="0">
                        <a:solidFill>
                          <a:schemeClr val="bg1"/>
                        </a:solidFill>
                        <a:latin typeface="Arial" pitchFamily="34" charset="0"/>
                        <a:cs typeface="Arial" pitchFamily="34" charset="0"/>
                      </a:endParaRPr>
                    </a:p>
                  </a:txBody>
                  <a:tcPr marL="0" marR="0" marT="0" marB="0"/>
                </a:tc>
                <a:tc>
                  <a:txBody>
                    <a:bodyPr/>
                    <a:lstStyle/>
                    <a:p>
                      <a:pPr algn="ctr"/>
                      <a:r>
                        <a:rPr lang="en-PH" sz="2400" dirty="0">
                          <a:latin typeface="Arial" pitchFamily="34" charset="0"/>
                          <a:cs typeface="Arial" pitchFamily="34" charset="0"/>
                        </a:rPr>
                        <a:t>2-yr  </a:t>
                      </a:r>
                      <a:endParaRPr lang="en-PH" sz="2400" dirty="0">
                        <a:solidFill>
                          <a:schemeClr val="bg1"/>
                        </a:solidFill>
                        <a:latin typeface="Arial" pitchFamily="34" charset="0"/>
                        <a:cs typeface="Arial" pitchFamily="34" charset="0"/>
                      </a:endParaRPr>
                    </a:p>
                  </a:txBody>
                  <a:tcPr marL="0" marR="0" marT="0" marB="0"/>
                </a:tc>
                <a:tc>
                  <a:txBody>
                    <a:bodyPr/>
                    <a:lstStyle/>
                    <a:p>
                      <a:pPr algn="ctr"/>
                      <a:r>
                        <a:rPr lang="en-PH" sz="2400" dirty="0">
                          <a:latin typeface="Arial" pitchFamily="34" charset="0"/>
                          <a:cs typeface="Arial" pitchFamily="34" charset="0"/>
                        </a:rPr>
                        <a:t>10-yr </a:t>
                      </a:r>
                      <a:endParaRPr lang="en-PH" sz="2400" dirty="0">
                        <a:solidFill>
                          <a:schemeClr val="bg1"/>
                        </a:solidFill>
                        <a:latin typeface="Arial" pitchFamily="34" charset="0"/>
                        <a:cs typeface="Arial" pitchFamily="34" charset="0"/>
                      </a:endParaRPr>
                    </a:p>
                  </a:txBody>
                  <a:tcPr marL="0" marR="0" marT="0" marB="0"/>
                </a:tc>
                <a:extLst>
                  <a:ext uri="{0D108BD9-81ED-4DB2-BD59-A6C34878D82A}">
                    <a16:rowId xmlns:a16="http://schemas.microsoft.com/office/drawing/2014/main" val="10001"/>
                  </a:ext>
                </a:extLst>
              </a:tr>
              <a:tr h="370840">
                <a:tc>
                  <a:txBody>
                    <a:bodyPr/>
                    <a:lstStyle/>
                    <a:p>
                      <a:pPr algn="ctr"/>
                      <a:r>
                        <a:rPr lang="en-PH" sz="2400" dirty="0">
                          <a:latin typeface="Arial" pitchFamily="34" charset="0"/>
                          <a:cs typeface="Arial" pitchFamily="34" charset="0"/>
                        </a:rPr>
                        <a:t>≤ 30  </a:t>
                      </a:r>
                    </a:p>
                  </a:txBody>
                  <a:tcPr marL="0" marR="0" marT="0" marB="0"/>
                </a:tc>
                <a:tc>
                  <a:txBody>
                    <a:bodyPr/>
                    <a:lstStyle/>
                    <a:p>
                      <a:pPr algn="ctr"/>
                      <a:r>
                        <a:rPr lang="en-PH" sz="2400" dirty="0">
                          <a:latin typeface="Arial" pitchFamily="34" charset="0"/>
                          <a:cs typeface="Arial" pitchFamily="34" charset="0"/>
                        </a:rPr>
                        <a:t>24</a:t>
                      </a:r>
                    </a:p>
                  </a:txBody>
                  <a:tcPr marL="0" marR="0" marT="0" marB="0"/>
                </a:tc>
                <a:tc>
                  <a:txBody>
                    <a:bodyPr/>
                    <a:lstStyle/>
                    <a:p>
                      <a:pPr algn="ctr"/>
                      <a:r>
                        <a:rPr lang="en-PH" sz="2400" dirty="0">
                          <a:latin typeface="Arial" pitchFamily="34" charset="0"/>
                          <a:cs typeface="Arial" pitchFamily="34" charset="0"/>
                        </a:rPr>
                        <a:t>65</a:t>
                      </a:r>
                    </a:p>
                  </a:txBody>
                  <a:tcPr marL="0" marR="0" marT="0" marB="0"/>
                </a:tc>
                <a:tc>
                  <a:txBody>
                    <a:bodyPr/>
                    <a:lstStyle/>
                    <a:p>
                      <a:pPr algn="ctr"/>
                      <a:r>
                        <a:rPr lang="en-PH" sz="2400" dirty="0">
                          <a:latin typeface="Arial" pitchFamily="34" charset="0"/>
                          <a:cs typeface="Arial" pitchFamily="34" charset="0"/>
                        </a:rPr>
                        <a:t>49</a:t>
                      </a:r>
                    </a:p>
                  </a:txBody>
                  <a:tcPr marL="0" marR="0" marT="0" marB="0"/>
                </a:tc>
                <a:extLst>
                  <a:ext uri="{0D108BD9-81ED-4DB2-BD59-A6C34878D82A}">
                    <a16:rowId xmlns:a16="http://schemas.microsoft.com/office/drawing/2014/main" val="10002"/>
                  </a:ext>
                </a:extLst>
              </a:tr>
              <a:tr h="370840">
                <a:tc>
                  <a:txBody>
                    <a:bodyPr/>
                    <a:lstStyle/>
                    <a:p>
                      <a:pPr algn="ctr"/>
                      <a:r>
                        <a:rPr lang="en-PH" sz="2400" dirty="0">
                          <a:latin typeface="Arial" pitchFamily="34" charset="0"/>
                          <a:cs typeface="Arial" pitchFamily="34" charset="0"/>
                        </a:rPr>
                        <a:t>31-90  </a:t>
                      </a:r>
                    </a:p>
                  </a:txBody>
                  <a:tcPr marL="0" marR="0" marT="0" marB="0"/>
                </a:tc>
                <a:tc>
                  <a:txBody>
                    <a:bodyPr/>
                    <a:lstStyle/>
                    <a:p>
                      <a:pPr algn="ctr"/>
                      <a:r>
                        <a:rPr lang="en-PH" sz="2400" dirty="0">
                          <a:latin typeface="Arial" pitchFamily="34" charset="0"/>
                          <a:cs typeface="Arial" pitchFamily="34" charset="0"/>
                        </a:rPr>
                        <a:t>276</a:t>
                      </a:r>
                    </a:p>
                  </a:txBody>
                  <a:tcPr marL="0" marR="0" marT="0" marB="0"/>
                </a:tc>
                <a:tc>
                  <a:txBody>
                    <a:bodyPr/>
                    <a:lstStyle/>
                    <a:p>
                      <a:pPr algn="ctr"/>
                      <a:r>
                        <a:rPr lang="en-PH" sz="2400" dirty="0">
                          <a:latin typeface="Arial" pitchFamily="34" charset="0"/>
                          <a:cs typeface="Arial" pitchFamily="34" charset="0"/>
                        </a:rPr>
                        <a:t>40</a:t>
                      </a:r>
                    </a:p>
                  </a:txBody>
                  <a:tcPr marL="0" marR="0" marT="0" marB="0"/>
                </a:tc>
                <a:tc>
                  <a:txBody>
                    <a:bodyPr/>
                    <a:lstStyle/>
                    <a:p>
                      <a:pPr algn="ctr"/>
                      <a:r>
                        <a:rPr lang="en-PH" sz="2400" dirty="0">
                          <a:latin typeface="Arial" pitchFamily="34" charset="0"/>
                          <a:cs typeface="Arial" pitchFamily="34" charset="0"/>
                        </a:rPr>
                        <a:t>25</a:t>
                      </a:r>
                    </a:p>
                  </a:txBody>
                  <a:tcPr marL="0" marR="0" marT="0" marB="0"/>
                </a:tc>
                <a:extLst>
                  <a:ext uri="{0D108BD9-81ED-4DB2-BD59-A6C34878D82A}">
                    <a16:rowId xmlns:a16="http://schemas.microsoft.com/office/drawing/2014/main" val="10003"/>
                  </a:ext>
                </a:extLst>
              </a:tr>
              <a:tr h="370840">
                <a:tc>
                  <a:txBody>
                    <a:bodyPr/>
                    <a:lstStyle/>
                    <a:p>
                      <a:pPr algn="ctr"/>
                      <a:r>
                        <a:rPr lang="en-PH" sz="2400" dirty="0">
                          <a:latin typeface="Arial" pitchFamily="34" charset="0"/>
                          <a:cs typeface="Arial" pitchFamily="34" charset="0"/>
                        </a:rPr>
                        <a:t>&gt;90 </a:t>
                      </a:r>
                    </a:p>
                  </a:txBody>
                  <a:tcPr marL="0" marR="0" marT="0" marB="0"/>
                </a:tc>
                <a:tc>
                  <a:txBody>
                    <a:bodyPr/>
                    <a:lstStyle/>
                    <a:p>
                      <a:pPr algn="ctr"/>
                      <a:r>
                        <a:rPr lang="en-PH" sz="2400" dirty="0">
                          <a:latin typeface="Arial" pitchFamily="34" charset="0"/>
                          <a:cs typeface="Arial" pitchFamily="34" charset="0"/>
                        </a:rPr>
                        <a:t>49</a:t>
                      </a:r>
                    </a:p>
                  </a:txBody>
                  <a:tcPr marL="0" marR="0" marT="0" marB="0"/>
                </a:tc>
                <a:tc>
                  <a:txBody>
                    <a:bodyPr/>
                    <a:lstStyle/>
                    <a:p>
                      <a:pPr algn="ctr"/>
                      <a:r>
                        <a:rPr lang="en-PH" sz="2400" dirty="0">
                          <a:latin typeface="Arial" pitchFamily="34" charset="0"/>
                          <a:cs typeface="Arial" pitchFamily="34" charset="0"/>
                        </a:rPr>
                        <a:t>30</a:t>
                      </a:r>
                    </a:p>
                  </a:txBody>
                  <a:tcPr marL="0" marR="0" marT="0" marB="0"/>
                </a:tc>
                <a:tc>
                  <a:txBody>
                    <a:bodyPr/>
                    <a:lstStyle/>
                    <a:p>
                      <a:pPr algn="ctr"/>
                      <a:r>
                        <a:rPr lang="en-PH" sz="2400" dirty="0">
                          <a:latin typeface="Arial" pitchFamily="34" charset="0"/>
                          <a:cs typeface="Arial" pitchFamily="34" charset="0"/>
                        </a:rPr>
                        <a:t>15</a:t>
                      </a:r>
                    </a:p>
                  </a:txBody>
                  <a:tcPr marL="0" marR="0" marT="0" marB="0"/>
                </a:tc>
                <a:extLst>
                  <a:ext uri="{0D108BD9-81ED-4DB2-BD59-A6C34878D82A}">
                    <a16:rowId xmlns:a16="http://schemas.microsoft.com/office/drawing/2014/main" val="10004"/>
                  </a:ext>
                </a:extLst>
              </a:tr>
            </a:tbl>
          </a:graphicData>
        </a:graphic>
      </p:graphicFrame>
      <p:sp>
        <p:nvSpPr>
          <p:cNvPr id="6" name="Rectangle 5"/>
          <p:cNvSpPr/>
          <p:nvPr/>
        </p:nvSpPr>
        <p:spPr>
          <a:xfrm>
            <a:off x="4876800" y="5791200"/>
            <a:ext cx="3441968" cy="369332"/>
          </a:xfrm>
          <a:prstGeom prst="rect">
            <a:avLst/>
          </a:prstGeom>
        </p:spPr>
        <p:txBody>
          <a:bodyPr wrap="none">
            <a:spAutoFit/>
          </a:bodyPr>
          <a:lstStyle/>
          <a:p>
            <a:r>
              <a:rPr lang="en-US" b="1" i="1" dirty="0">
                <a:solidFill>
                  <a:schemeClr val="accent1"/>
                </a:solidFill>
                <a:latin typeface="Times New Roman" pitchFamily="18" charset="0"/>
                <a:cs typeface="Times New Roman" pitchFamily="18" charset="0"/>
              </a:rPr>
              <a:t>Schreiber  et al, J Pediatrics, 2007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772400" cy="1189038"/>
          </a:xfrm>
        </p:spPr>
        <p:txBody>
          <a:bodyPr>
            <a:noAutofit/>
          </a:bodyPr>
          <a:lstStyle/>
          <a:p>
            <a:pPr algn="ctr"/>
            <a:r>
              <a:rPr lang="en-US" sz="4400" b="1" dirty="0" err="1">
                <a:solidFill>
                  <a:schemeClr val="accent1"/>
                </a:solidFill>
                <a:latin typeface="Arial" pitchFamily="34" charset="0"/>
                <a:cs typeface="Arial" pitchFamily="34" charset="0"/>
              </a:rPr>
              <a:t>Cholestatic</a:t>
            </a:r>
            <a:r>
              <a:rPr lang="en-US" sz="4400" b="1" dirty="0">
                <a:solidFill>
                  <a:schemeClr val="accent1"/>
                </a:solidFill>
                <a:latin typeface="Arial" pitchFamily="34" charset="0"/>
                <a:cs typeface="Arial" pitchFamily="34" charset="0"/>
              </a:rPr>
              <a:t> jaundice</a:t>
            </a:r>
            <a:br>
              <a:rPr lang="en-US" sz="4400" b="1" dirty="0">
                <a:solidFill>
                  <a:schemeClr val="accent1"/>
                </a:solidFill>
                <a:latin typeface="Arial" pitchFamily="34" charset="0"/>
                <a:cs typeface="Arial" pitchFamily="34" charset="0"/>
              </a:rPr>
            </a:br>
            <a:r>
              <a:rPr lang="en-US" sz="4400" b="1" i="1" dirty="0">
                <a:solidFill>
                  <a:schemeClr val="accent1"/>
                </a:solidFill>
                <a:latin typeface="Arial" pitchFamily="34" charset="0"/>
                <a:cs typeface="Arial" pitchFamily="34" charset="0"/>
              </a:rPr>
              <a:t>Clinical consequences</a:t>
            </a:r>
            <a:endParaRPr lang="en-PH" sz="4400" dirty="0">
              <a:solidFill>
                <a:schemeClr val="accent1"/>
              </a:solidFill>
              <a:latin typeface="Arial" pitchFamily="34" charset="0"/>
              <a:cs typeface="Arial" pitchFamily="34" charset="0"/>
            </a:endParaRPr>
          </a:p>
        </p:txBody>
      </p:sp>
      <p:sp>
        <p:nvSpPr>
          <p:cNvPr id="3" name="Rectangle 2"/>
          <p:cNvSpPr/>
          <p:nvPr/>
        </p:nvSpPr>
        <p:spPr>
          <a:xfrm>
            <a:off x="1066800" y="2133600"/>
            <a:ext cx="7391400" cy="3970318"/>
          </a:xfrm>
          <a:prstGeom prst="rect">
            <a:avLst/>
          </a:prstGeom>
        </p:spPr>
        <p:txBody>
          <a:bodyPr wrap="square">
            <a:spAutoFit/>
          </a:bodyPr>
          <a:lstStyle/>
          <a:p>
            <a:pPr marL="282575" indent="-282575" eaLnBrk="0" hangingPunct="0"/>
            <a:r>
              <a:rPr lang="en-US" sz="3600" dirty="0">
                <a:latin typeface="Arial" pitchFamily="34" charset="0"/>
                <a:cs typeface="Arial" pitchFamily="34" charset="0"/>
              </a:rPr>
              <a:t>1. Failure of excretion of </a:t>
            </a:r>
            <a:r>
              <a:rPr lang="en-US" sz="3600" dirty="0" err="1">
                <a:latin typeface="Arial" pitchFamily="34" charset="0"/>
                <a:cs typeface="Arial" pitchFamily="34" charset="0"/>
              </a:rPr>
              <a:t>bilirubin</a:t>
            </a:r>
            <a:r>
              <a:rPr lang="en-US" sz="3600" dirty="0">
                <a:latin typeface="Arial" pitchFamily="34" charset="0"/>
                <a:cs typeface="Arial" pitchFamily="34" charset="0"/>
              </a:rPr>
              <a:t>, bile salts and cholesterol</a:t>
            </a:r>
          </a:p>
          <a:p>
            <a:pPr marL="282575" indent="-282575" eaLnBrk="0" hangingPunct="0"/>
            <a:endParaRPr lang="en-US" sz="3600" dirty="0">
              <a:latin typeface="Arial" pitchFamily="34" charset="0"/>
              <a:cs typeface="Arial" pitchFamily="34" charset="0"/>
            </a:endParaRPr>
          </a:p>
          <a:p>
            <a:pPr marL="282575" indent="-282575" eaLnBrk="0" hangingPunct="0"/>
            <a:r>
              <a:rPr lang="en-US" sz="3600" dirty="0">
                <a:latin typeface="Arial" pitchFamily="34" charset="0"/>
                <a:cs typeface="Arial" pitchFamily="34" charset="0"/>
              </a:rPr>
              <a:t>2. </a:t>
            </a:r>
            <a:r>
              <a:rPr lang="en-US" sz="3600" dirty="0" err="1">
                <a:latin typeface="Arial" pitchFamily="34" charset="0"/>
                <a:cs typeface="Arial" pitchFamily="34" charset="0"/>
              </a:rPr>
              <a:t>Malabsorption</a:t>
            </a:r>
            <a:r>
              <a:rPr lang="en-US" sz="3600" dirty="0">
                <a:latin typeface="Arial" pitchFamily="34" charset="0"/>
                <a:cs typeface="Arial" pitchFamily="34" charset="0"/>
              </a:rPr>
              <a:t> of fats and fat soluble vitamins</a:t>
            </a:r>
          </a:p>
          <a:p>
            <a:pPr marL="282575" indent="-282575" eaLnBrk="0" hangingPunct="0"/>
            <a:endParaRPr lang="en-US" sz="3600" dirty="0">
              <a:latin typeface="Arial" pitchFamily="34" charset="0"/>
              <a:cs typeface="Arial" pitchFamily="34" charset="0"/>
            </a:endParaRPr>
          </a:p>
          <a:p>
            <a:pPr marL="282575" indent="-282575" eaLnBrk="0" hangingPunct="0"/>
            <a:r>
              <a:rPr lang="en-US" sz="3600" dirty="0">
                <a:latin typeface="Arial" pitchFamily="34" charset="0"/>
                <a:cs typeface="Arial" pitchFamily="34" charset="0"/>
              </a:rPr>
              <a:t>3. </a:t>
            </a:r>
            <a:r>
              <a:rPr lang="en-US" sz="3600" dirty="0" err="1">
                <a:latin typeface="Arial" pitchFamily="34" charset="0"/>
                <a:cs typeface="Arial" pitchFamily="34" charset="0"/>
              </a:rPr>
              <a:t>Hepatocellular</a:t>
            </a:r>
            <a:r>
              <a:rPr lang="en-US" sz="3600" dirty="0">
                <a:latin typeface="Arial" pitchFamily="34" charset="0"/>
                <a:cs typeface="Arial" pitchFamily="34" charset="0"/>
              </a:rPr>
              <a:t> dysfunction</a:t>
            </a:r>
            <a:endParaRPr lang="en-PH" sz="36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447800" y="381000"/>
            <a:ext cx="6324600" cy="1323439"/>
          </a:xfrm>
          <a:prstGeom prst="rect">
            <a:avLst/>
          </a:prstGeom>
          <a:noFill/>
          <a:ln w="9525">
            <a:noFill/>
            <a:miter lim="800000"/>
            <a:headEnd/>
            <a:tailEnd/>
          </a:ln>
          <a:effectLst/>
        </p:spPr>
        <p:txBody>
          <a:bodyPr wrap="square">
            <a:spAutoFit/>
          </a:bodyPr>
          <a:lstStyle/>
          <a:p>
            <a:pPr algn="ctr" eaLnBrk="0" hangingPunct="0"/>
            <a:r>
              <a:rPr lang="en-US" sz="4000" dirty="0">
                <a:solidFill>
                  <a:schemeClr val="accent1"/>
                </a:solidFill>
                <a:latin typeface="Arial" pitchFamily="34" charset="0"/>
                <a:cs typeface="Arial" pitchFamily="34" charset="0"/>
              </a:rPr>
              <a:t>Treatment of </a:t>
            </a:r>
            <a:r>
              <a:rPr lang="en-US" sz="4000" dirty="0" err="1">
                <a:solidFill>
                  <a:schemeClr val="accent1"/>
                </a:solidFill>
                <a:latin typeface="Arial" pitchFamily="34" charset="0"/>
                <a:cs typeface="Arial" pitchFamily="34" charset="0"/>
              </a:rPr>
              <a:t>Cholestasis</a:t>
            </a:r>
            <a:endParaRPr lang="en-US" sz="4000" dirty="0">
              <a:solidFill>
                <a:schemeClr val="accent1"/>
              </a:solidFill>
              <a:latin typeface="Arial" pitchFamily="34" charset="0"/>
              <a:cs typeface="Arial" pitchFamily="34" charset="0"/>
            </a:endParaRPr>
          </a:p>
          <a:p>
            <a:pPr algn="ctr" eaLnBrk="0" hangingPunct="0"/>
            <a:endParaRPr lang="en-US" sz="4000" dirty="0">
              <a:solidFill>
                <a:schemeClr val="accent1"/>
              </a:solidFill>
              <a:latin typeface="Arial" pitchFamily="34" charset="0"/>
              <a:cs typeface="Arial" pitchFamily="34" charset="0"/>
            </a:endParaRPr>
          </a:p>
        </p:txBody>
      </p:sp>
      <p:sp>
        <p:nvSpPr>
          <p:cNvPr id="7" name="Rectangle 6"/>
          <p:cNvSpPr/>
          <p:nvPr/>
        </p:nvSpPr>
        <p:spPr>
          <a:xfrm>
            <a:off x="1752600" y="1066800"/>
            <a:ext cx="5737469" cy="523220"/>
          </a:xfrm>
          <a:prstGeom prst="rect">
            <a:avLst/>
          </a:prstGeom>
        </p:spPr>
        <p:txBody>
          <a:bodyPr wrap="none">
            <a:spAutoFit/>
          </a:bodyPr>
          <a:lstStyle/>
          <a:p>
            <a:pPr algn="ctr" eaLnBrk="0" hangingPunct="0"/>
            <a:r>
              <a:rPr lang="en-US" sz="2800" b="1" i="1" dirty="0">
                <a:solidFill>
                  <a:schemeClr val="accent1"/>
                </a:solidFill>
                <a:latin typeface="Arial" pitchFamily="34" charset="0"/>
                <a:cs typeface="Arial" pitchFamily="34" charset="0"/>
              </a:rPr>
              <a:t>Jaundice, </a:t>
            </a:r>
            <a:r>
              <a:rPr lang="en-US" sz="2800" b="1" i="1" dirty="0" err="1">
                <a:solidFill>
                  <a:schemeClr val="accent1"/>
                </a:solidFill>
                <a:latin typeface="Arial" pitchFamily="34" charset="0"/>
                <a:cs typeface="Arial" pitchFamily="34" charset="0"/>
              </a:rPr>
              <a:t>Pruritus</a:t>
            </a:r>
            <a:r>
              <a:rPr lang="en-US" sz="2800" b="1" i="1" dirty="0">
                <a:solidFill>
                  <a:schemeClr val="accent1"/>
                </a:solidFill>
                <a:latin typeface="Arial" pitchFamily="34" charset="0"/>
                <a:cs typeface="Arial" pitchFamily="34" charset="0"/>
              </a:rPr>
              <a:t>, </a:t>
            </a:r>
            <a:r>
              <a:rPr lang="en-US" sz="2800" b="1" i="1" dirty="0" err="1">
                <a:solidFill>
                  <a:schemeClr val="accent1"/>
                </a:solidFill>
                <a:latin typeface="Arial" pitchFamily="34" charset="0"/>
                <a:cs typeface="Arial" pitchFamily="34" charset="0"/>
              </a:rPr>
              <a:t>Xanthelasma</a:t>
            </a:r>
            <a:endParaRPr lang="en-US" sz="2800" b="1" i="1" dirty="0">
              <a:solidFill>
                <a:schemeClr val="accent1"/>
              </a:solidFill>
              <a:latin typeface="Arial" pitchFamily="34" charset="0"/>
              <a:cs typeface="Arial" pitchFamily="34" charset="0"/>
            </a:endParaRPr>
          </a:p>
        </p:txBody>
      </p:sp>
      <p:graphicFrame>
        <p:nvGraphicFramePr>
          <p:cNvPr id="8" name="Table 7"/>
          <p:cNvGraphicFramePr>
            <a:graphicFrameLocks noGrp="1"/>
          </p:cNvGraphicFramePr>
          <p:nvPr/>
        </p:nvGraphicFramePr>
        <p:xfrm>
          <a:off x="1219200" y="2057400"/>
          <a:ext cx="6934200" cy="338328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endParaRPr lang="en-PH" sz="3200" dirty="0">
                        <a:latin typeface="Arial" pitchFamily="34" charset="0"/>
                        <a:cs typeface="Arial" pitchFamily="34" charset="0"/>
                      </a:endParaRPr>
                    </a:p>
                  </a:txBody>
                  <a:tcPr/>
                </a:tc>
                <a:tc>
                  <a:txBody>
                    <a:bodyPr/>
                    <a:lstStyle/>
                    <a:p>
                      <a:r>
                        <a:rPr lang="en-PH" sz="3200" dirty="0">
                          <a:latin typeface="Arial" pitchFamily="34" charset="0"/>
                          <a:cs typeface="Arial" pitchFamily="34" charset="0"/>
                        </a:rPr>
                        <a:t>Daily</a:t>
                      </a:r>
                      <a:r>
                        <a:rPr lang="en-PH" sz="3200" baseline="0" dirty="0">
                          <a:latin typeface="Arial" pitchFamily="34" charset="0"/>
                          <a:cs typeface="Arial" pitchFamily="34" charset="0"/>
                        </a:rPr>
                        <a:t> </a:t>
                      </a:r>
                      <a:r>
                        <a:rPr lang="en-PH" sz="3200" dirty="0">
                          <a:latin typeface="Arial" pitchFamily="34" charset="0"/>
                          <a:cs typeface="Arial" pitchFamily="34" charset="0"/>
                        </a:rPr>
                        <a:t>Dose</a:t>
                      </a:r>
                    </a:p>
                  </a:txBody>
                  <a:tcPr/>
                </a:tc>
                <a:extLst>
                  <a:ext uri="{0D108BD9-81ED-4DB2-BD59-A6C34878D82A}">
                    <a16:rowId xmlns:a16="http://schemas.microsoft.com/office/drawing/2014/main" val="10000"/>
                  </a:ext>
                </a:extLst>
              </a:tr>
              <a:tr h="370840">
                <a:tc>
                  <a:txBody>
                    <a:bodyPr/>
                    <a:lstStyle/>
                    <a:p>
                      <a:r>
                        <a:rPr lang="en-PH" sz="3200" dirty="0" err="1">
                          <a:latin typeface="Arial" pitchFamily="34" charset="0"/>
                          <a:cs typeface="Arial" pitchFamily="34" charset="0"/>
                        </a:rPr>
                        <a:t>Cholestyramine</a:t>
                      </a:r>
                      <a:endParaRPr lang="en-PH" sz="3200" dirty="0">
                        <a:latin typeface="Arial" pitchFamily="34" charset="0"/>
                        <a:cs typeface="Arial" pitchFamily="34" charset="0"/>
                      </a:endParaRPr>
                    </a:p>
                  </a:txBody>
                  <a:tcPr/>
                </a:tc>
                <a:tc>
                  <a:txBody>
                    <a:bodyPr/>
                    <a:lstStyle/>
                    <a:p>
                      <a:r>
                        <a:rPr lang="en-PH" sz="3200" dirty="0">
                          <a:latin typeface="Arial" pitchFamily="34" charset="0"/>
                          <a:cs typeface="Arial" pitchFamily="34" charset="0"/>
                        </a:rPr>
                        <a:t>4 to 16 grams</a:t>
                      </a:r>
                    </a:p>
                  </a:txBody>
                  <a:tcPr/>
                </a:tc>
                <a:extLst>
                  <a:ext uri="{0D108BD9-81ED-4DB2-BD59-A6C34878D82A}">
                    <a16:rowId xmlns:a16="http://schemas.microsoft.com/office/drawing/2014/main" val="10001"/>
                  </a:ext>
                </a:extLst>
              </a:tr>
              <a:tr h="370840">
                <a:tc>
                  <a:txBody>
                    <a:bodyPr/>
                    <a:lstStyle/>
                    <a:p>
                      <a:r>
                        <a:rPr lang="en-PH" sz="3200" dirty="0">
                          <a:latin typeface="Arial" pitchFamily="34" charset="0"/>
                          <a:cs typeface="Arial" pitchFamily="34" charset="0"/>
                        </a:rPr>
                        <a:t>Phenobarbital</a:t>
                      </a:r>
                    </a:p>
                  </a:txBody>
                  <a:tcPr/>
                </a:tc>
                <a:tc>
                  <a:txBody>
                    <a:bodyPr/>
                    <a:lstStyle/>
                    <a:p>
                      <a:r>
                        <a:rPr lang="en-PH" sz="3200" dirty="0">
                          <a:latin typeface="Arial" pitchFamily="34" charset="0"/>
                          <a:cs typeface="Arial" pitchFamily="34" charset="0"/>
                        </a:rPr>
                        <a:t>5 to 10 mg/kg</a:t>
                      </a:r>
                    </a:p>
                  </a:txBody>
                  <a:tcPr/>
                </a:tc>
                <a:extLst>
                  <a:ext uri="{0D108BD9-81ED-4DB2-BD59-A6C34878D82A}">
                    <a16:rowId xmlns:a16="http://schemas.microsoft.com/office/drawing/2014/main" val="10002"/>
                  </a:ext>
                </a:extLst>
              </a:tr>
              <a:tr h="370840">
                <a:tc>
                  <a:txBody>
                    <a:bodyPr/>
                    <a:lstStyle/>
                    <a:p>
                      <a:r>
                        <a:rPr lang="en-PH" sz="3200" dirty="0" err="1">
                          <a:latin typeface="Arial" pitchFamily="34" charset="0"/>
                          <a:cs typeface="Arial" pitchFamily="34" charset="0"/>
                        </a:rPr>
                        <a:t>Ursodeoxycholic</a:t>
                      </a:r>
                      <a:r>
                        <a:rPr lang="en-PH" sz="3200" dirty="0">
                          <a:latin typeface="Arial" pitchFamily="34" charset="0"/>
                          <a:cs typeface="Arial" pitchFamily="34" charset="0"/>
                        </a:rPr>
                        <a:t> Acid</a:t>
                      </a:r>
                    </a:p>
                  </a:txBody>
                  <a:tcPr/>
                </a:tc>
                <a:tc>
                  <a:txBody>
                    <a:bodyPr/>
                    <a:lstStyle/>
                    <a:p>
                      <a:r>
                        <a:rPr lang="en-PH" sz="3200" dirty="0">
                          <a:latin typeface="Arial" pitchFamily="34" charset="0"/>
                          <a:cs typeface="Arial" pitchFamily="34" charset="0"/>
                        </a:rPr>
                        <a:t>15 to 45 mg/kg</a:t>
                      </a:r>
                    </a:p>
                  </a:txBody>
                  <a:tcPr/>
                </a:tc>
                <a:extLst>
                  <a:ext uri="{0D108BD9-81ED-4DB2-BD59-A6C34878D82A}">
                    <a16:rowId xmlns:a16="http://schemas.microsoft.com/office/drawing/2014/main" val="10003"/>
                  </a:ext>
                </a:extLst>
              </a:tr>
              <a:tr h="370840">
                <a:tc>
                  <a:txBody>
                    <a:bodyPr/>
                    <a:lstStyle/>
                    <a:p>
                      <a:r>
                        <a:rPr lang="en-PH" sz="3200" dirty="0" err="1">
                          <a:latin typeface="Arial" pitchFamily="34" charset="0"/>
                          <a:cs typeface="Arial" pitchFamily="34" charset="0"/>
                        </a:rPr>
                        <a:t>Rifampicin</a:t>
                      </a:r>
                      <a:endParaRPr lang="en-PH" sz="3200" dirty="0">
                        <a:latin typeface="Arial" pitchFamily="34" charset="0"/>
                        <a:cs typeface="Arial" pitchFamily="34" charset="0"/>
                      </a:endParaRPr>
                    </a:p>
                  </a:txBody>
                  <a:tcPr/>
                </a:tc>
                <a:tc>
                  <a:txBody>
                    <a:bodyPr/>
                    <a:lstStyle/>
                    <a:p>
                      <a:r>
                        <a:rPr lang="en-PH" sz="3200" dirty="0">
                          <a:latin typeface="Arial" pitchFamily="34" charset="0"/>
                          <a:cs typeface="Arial" pitchFamily="34" charset="0"/>
                        </a:rPr>
                        <a:t>5 to 10 mg/kg</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143000" y="381000"/>
            <a:ext cx="6477000" cy="1138773"/>
          </a:xfrm>
          <a:prstGeom prst="rect">
            <a:avLst/>
          </a:prstGeom>
          <a:noFill/>
          <a:ln w="9525">
            <a:noFill/>
            <a:miter lim="800000"/>
            <a:headEnd/>
            <a:tailEnd/>
          </a:ln>
          <a:effectLst/>
        </p:spPr>
        <p:txBody>
          <a:bodyPr wrap="square">
            <a:spAutoFit/>
          </a:bodyPr>
          <a:lstStyle/>
          <a:p>
            <a:pPr algn="ctr" eaLnBrk="0" hangingPunct="0"/>
            <a:r>
              <a:rPr lang="en-US" sz="3600" b="1" dirty="0">
                <a:solidFill>
                  <a:schemeClr val="accent1"/>
                </a:solidFill>
                <a:latin typeface="Arial" pitchFamily="34" charset="0"/>
                <a:cs typeface="Arial" pitchFamily="34" charset="0"/>
              </a:rPr>
              <a:t>Treatment of </a:t>
            </a:r>
            <a:r>
              <a:rPr lang="en-US" sz="3600" b="1" dirty="0" err="1">
                <a:solidFill>
                  <a:schemeClr val="accent1"/>
                </a:solidFill>
                <a:latin typeface="Arial" pitchFamily="34" charset="0"/>
                <a:cs typeface="Arial" pitchFamily="34" charset="0"/>
              </a:rPr>
              <a:t>Cholestasis</a:t>
            </a:r>
            <a:endParaRPr lang="en-US" sz="3600" b="1" dirty="0">
              <a:solidFill>
                <a:schemeClr val="accent1"/>
              </a:solidFill>
              <a:latin typeface="Arial" pitchFamily="34" charset="0"/>
              <a:cs typeface="Arial" pitchFamily="34" charset="0"/>
            </a:endParaRPr>
          </a:p>
          <a:p>
            <a:pPr algn="ctr" eaLnBrk="0" hangingPunct="0"/>
            <a:r>
              <a:rPr lang="en-US" sz="3200" i="1" dirty="0">
                <a:solidFill>
                  <a:schemeClr val="accent1"/>
                </a:solidFill>
                <a:latin typeface="Arial" pitchFamily="34" charset="0"/>
                <a:cs typeface="Arial" pitchFamily="34" charset="0"/>
              </a:rPr>
              <a:t>Vitamin Supplementation</a:t>
            </a:r>
          </a:p>
        </p:txBody>
      </p:sp>
      <p:graphicFrame>
        <p:nvGraphicFramePr>
          <p:cNvPr id="4" name="Table 3"/>
          <p:cNvGraphicFramePr>
            <a:graphicFrameLocks noGrp="1"/>
          </p:cNvGraphicFramePr>
          <p:nvPr/>
        </p:nvGraphicFramePr>
        <p:xfrm>
          <a:off x="1600200" y="1981200"/>
          <a:ext cx="6096000" cy="307848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746760">
                <a:tc>
                  <a:txBody>
                    <a:bodyPr/>
                    <a:lstStyle/>
                    <a:p>
                      <a:pPr algn="ctr"/>
                      <a:r>
                        <a:rPr lang="en-PH" sz="3200" dirty="0">
                          <a:latin typeface="Arial" pitchFamily="34" charset="0"/>
                          <a:cs typeface="Arial" pitchFamily="34" charset="0"/>
                        </a:rPr>
                        <a:t>Vitamin</a:t>
                      </a:r>
                    </a:p>
                  </a:txBody>
                  <a:tcPr/>
                </a:tc>
                <a:tc>
                  <a:txBody>
                    <a:bodyPr/>
                    <a:lstStyle/>
                    <a:p>
                      <a:pPr algn="ctr"/>
                      <a:r>
                        <a:rPr lang="en-PH" sz="2800" dirty="0">
                          <a:latin typeface="Arial" pitchFamily="34" charset="0"/>
                          <a:cs typeface="Arial" pitchFamily="34" charset="0"/>
                        </a:rPr>
                        <a:t>Daily Doses</a:t>
                      </a:r>
                    </a:p>
                  </a:txBody>
                  <a:tcPr/>
                </a:tc>
                <a:extLst>
                  <a:ext uri="{0D108BD9-81ED-4DB2-BD59-A6C34878D82A}">
                    <a16:rowId xmlns:a16="http://schemas.microsoft.com/office/drawing/2014/main" val="10000"/>
                  </a:ext>
                </a:extLst>
              </a:tr>
              <a:tr h="548640">
                <a:tc>
                  <a:txBody>
                    <a:bodyPr/>
                    <a:lstStyle/>
                    <a:p>
                      <a:pPr algn="ctr"/>
                      <a:r>
                        <a:rPr lang="en-US" sz="3200" dirty="0">
                          <a:latin typeface="Arial" pitchFamily="34" charset="0"/>
                          <a:cs typeface="Arial" pitchFamily="34" charset="0"/>
                        </a:rPr>
                        <a:t>A</a:t>
                      </a:r>
                      <a:endParaRPr lang="en-PH" sz="3200" dirty="0"/>
                    </a:p>
                  </a:txBody>
                  <a:tcPr/>
                </a:tc>
                <a:tc>
                  <a:txBody>
                    <a:bodyPr/>
                    <a:lstStyle/>
                    <a:p>
                      <a:r>
                        <a:rPr lang="en-US" sz="3200" dirty="0">
                          <a:latin typeface="Arial" pitchFamily="34" charset="0"/>
                          <a:cs typeface="Arial" pitchFamily="34" charset="0"/>
                        </a:rPr>
                        <a:t>2500 to 25,000 IU</a:t>
                      </a:r>
                      <a:endParaRPr lang="en-PH" sz="3200" dirty="0"/>
                    </a:p>
                  </a:txBody>
                  <a:tcPr/>
                </a:tc>
                <a:extLst>
                  <a:ext uri="{0D108BD9-81ED-4DB2-BD59-A6C34878D82A}">
                    <a16:rowId xmlns:a16="http://schemas.microsoft.com/office/drawing/2014/main" val="10001"/>
                  </a:ext>
                </a:extLst>
              </a:tr>
              <a:tr h="502920">
                <a:tc>
                  <a:txBody>
                    <a:bodyPr/>
                    <a:lstStyle/>
                    <a:p>
                      <a:pPr algn="ctr"/>
                      <a:r>
                        <a:rPr lang="en-US" sz="3200" dirty="0">
                          <a:latin typeface="Arial" pitchFamily="34" charset="0"/>
                          <a:cs typeface="Arial" pitchFamily="34" charset="0"/>
                        </a:rPr>
                        <a:t>D</a:t>
                      </a:r>
                      <a:endParaRPr lang="en-PH" sz="3200" dirty="0"/>
                    </a:p>
                  </a:txBody>
                  <a:tcPr/>
                </a:tc>
                <a:tc>
                  <a:txBody>
                    <a:bodyPr/>
                    <a:lstStyle/>
                    <a:p>
                      <a:r>
                        <a:rPr lang="en-US" sz="3200" dirty="0">
                          <a:latin typeface="Arial" pitchFamily="34" charset="0"/>
                          <a:cs typeface="Arial" pitchFamily="34" charset="0"/>
                        </a:rPr>
                        <a:t>400 to 1200 IU</a:t>
                      </a:r>
                      <a:endParaRPr lang="en-PH" sz="3200" dirty="0"/>
                    </a:p>
                  </a:txBody>
                  <a:tcPr/>
                </a:tc>
                <a:extLst>
                  <a:ext uri="{0D108BD9-81ED-4DB2-BD59-A6C34878D82A}">
                    <a16:rowId xmlns:a16="http://schemas.microsoft.com/office/drawing/2014/main" val="10002"/>
                  </a:ext>
                </a:extLst>
              </a:tr>
              <a:tr h="533400">
                <a:tc>
                  <a:txBody>
                    <a:bodyPr/>
                    <a:lstStyle/>
                    <a:p>
                      <a:pPr algn="ctr"/>
                      <a:r>
                        <a:rPr lang="en-US" sz="3200" dirty="0">
                          <a:latin typeface="Arial" pitchFamily="34" charset="0"/>
                          <a:cs typeface="Arial" pitchFamily="34" charset="0"/>
                        </a:rPr>
                        <a:t>E</a:t>
                      </a:r>
                      <a:endParaRPr lang="en-PH" sz="3200" dirty="0"/>
                    </a:p>
                  </a:txBody>
                  <a:tcPr/>
                </a:tc>
                <a:tc>
                  <a:txBody>
                    <a:bodyPr/>
                    <a:lstStyle/>
                    <a:p>
                      <a:r>
                        <a:rPr lang="en-US" sz="3200" dirty="0">
                          <a:latin typeface="Arial" pitchFamily="34" charset="0"/>
                          <a:cs typeface="Arial" pitchFamily="34" charset="0"/>
                        </a:rPr>
                        <a:t>15 mg to 200mg/kg</a:t>
                      </a:r>
                      <a:endParaRPr lang="en-PH" sz="3200" dirty="0"/>
                    </a:p>
                  </a:txBody>
                  <a:tcPr/>
                </a:tc>
                <a:extLst>
                  <a:ext uri="{0D108BD9-81ED-4DB2-BD59-A6C34878D82A}">
                    <a16:rowId xmlns:a16="http://schemas.microsoft.com/office/drawing/2014/main" val="10003"/>
                  </a:ext>
                </a:extLst>
              </a:tr>
              <a:tr h="594360">
                <a:tc>
                  <a:txBody>
                    <a:bodyPr/>
                    <a:lstStyle/>
                    <a:p>
                      <a:pPr algn="ctr"/>
                      <a:r>
                        <a:rPr lang="en-US" sz="3200" dirty="0">
                          <a:latin typeface="Arial" pitchFamily="34" charset="0"/>
                          <a:cs typeface="Arial" pitchFamily="34" charset="0"/>
                        </a:rPr>
                        <a:t>K</a:t>
                      </a:r>
                      <a:endParaRPr lang="en-PH" sz="3200" dirty="0"/>
                    </a:p>
                  </a:txBody>
                  <a:tcPr/>
                </a:tc>
                <a:tc>
                  <a:txBody>
                    <a:bodyPr/>
                    <a:lstStyle/>
                    <a:p>
                      <a:r>
                        <a:rPr lang="en-US" sz="3200" dirty="0">
                          <a:latin typeface="Arial" pitchFamily="34" charset="0"/>
                          <a:cs typeface="Arial" pitchFamily="34" charset="0"/>
                        </a:rPr>
                        <a:t>1 to 5 mg</a:t>
                      </a:r>
                      <a:endParaRPr lang="en-PH" sz="32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746250" y="304800"/>
            <a:ext cx="5645150" cy="641350"/>
          </a:xfrm>
          <a:prstGeom prst="rect">
            <a:avLst/>
          </a:prstGeom>
          <a:noFill/>
          <a:ln w="9525">
            <a:noFill/>
            <a:miter lim="800000"/>
            <a:headEnd/>
            <a:tailEnd/>
          </a:ln>
          <a:effectLst/>
        </p:spPr>
        <p:txBody>
          <a:bodyPr>
            <a:spAutoFit/>
          </a:bodyPr>
          <a:lstStyle/>
          <a:p>
            <a:pPr algn="ctr" eaLnBrk="0" hangingPunct="0"/>
            <a:r>
              <a:rPr lang="en-US" sz="3600" dirty="0">
                <a:solidFill>
                  <a:schemeClr val="accent1"/>
                </a:solidFill>
                <a:latin typeface="Arial" pitchFamily="34" charset="0"/>
                <a:cs typeface="Arial" pitchFamily="34" charset="0"/>
              </a:rPr>
              <a:t>Treatment of </a:t>
            </a:r>
            <a:r>
              <a:rPr lang="en-US" sz="3600" dirty="0" err="1">
                <a:solidFill>
                  <a:schemeClr val="accent1"/>
                </a:solidFill>
                <a:latin typeface="Arial" pitchFamily="34" charset="0"/>
                <a:cs typeface="Arial" pitchFamily="34" charset="0"/>
              </a:rPr>
              <a:t>Cholestasis</a:t>
            </a:r>
            <a:endParaRPr lang="en-US" sz="3600" dirty="0">
              <a:solidFill>
                <a:schemeClr val="accent1"/>
              </a:solidFill>
              <a:latin typeface="Arial" pitchFamily="34" charset="0"/>
              <a:cs typeface="Arial" pitchFamily="34" charset="0"/>
            </a:endParaRPr>
          </a:p>
        </p:txBody>
      </p:sp>
      <p:sp>
        <p:nvSpPr>
          <p:cNvPr id="43011" name="Text Box 3"/>
          <p:cNvSpPr txBox="1">
            <a:spLocks noChangeArrowheads="1"/>
          </p:cNvSpPr>
          <p:nvPr/>
        </p:nvSpPr>
        <p:spPr bwMode="auto">
          <a:xfrm>
            <a:off x="2227505" y="1273175"/>
            <a:ext cx="4841390" cy="523220"/>
          </a:xfrm>
          <a:prstGeom prst="rect">
            <a:avLst/>
          </a:prstGeom>
          <a:noFill/>
          <a:ln w="9525">
            <a:noFill/>
            <a:miter lim="800000"/>
            <a:headEnd/>
            <a:tailEnd/>
          </a:ln>
          <a:effectLst/>
        </p:spPr>
        <p:txBody>
          <a:bodyPr wrap="none">
            <a:spAutoFit/>
          </a:bodyPr>
          <a:lstStyle/>
          <a:p>
            <a:pPr algn="ctr" eaLnBrk="0" hangingPunct="0"/>
            <a:r>
              <a:rPr lang="en-US" sz="2800" b="1" i="1" dirty="0" err="1">
                <a:solidFill>
                  <a:schemeClr val="accent1"/>
                </a:solidFill>
                <a:latin typeface="Arial" pitchFamily="34" charset="0"/>
                <a:cs typeface="Arial" pitchFamily="34" charset="0"/>
              </a:rPr>
              <a:t>Hepatocellular</a:t>
            </a:r>
            <a:r>
              <a:rPr lang="en-US" sz="2800" b="1" i="1" dirty="0">
                <a:solidFill>
                  <a:schemeClr val="accent1"/>
                </a:solidFill>
                <a:latin typeface="Arial" pitchFamily="34" charset="0"/>
                <a:cs typeface="Arial" pitchFamily="34" charset="0"/>
              </a:rPr>
              <a:t> Dysfunction</a:t>
            </a:r>
            <a:endParaRPr lang="en-US" sz="3200" b="1" i="1" dirty="0">
              <a:solidFill>
                <a:schemeClr val="accent1"/>
              </a:solidFill>
              <a:latin typeface="Arial" pitchFamily="34" charset="0"/>
              <a:cs typeface="Arial" pitchFamily="34" charset="0"/>
            </a:endParaRPr>
          </a:p>
        </p:txBody>
      </p:sp>
      <p:sp>
        <p:nvSpPr>
          <p:cNvPr id="43014" name="Text Box 6"/>
          <p:cNvSpPr txBox="1">
            <a:spLocks noChangeArrowheads="1"/>
          </p:cNvSpPr>
          <p:nvPr/>
        </p:nvSpPr>
        <p:spPr bwMode="auto">
          <a:xfrm>
            <a:off x="1371600" y="2286000"/>
            <a:ext cx="7315200" cy="2677656"/>
          </a:xfrm>
          <a:prstGeom prst="rect">
            <a:avLst/>
          </a:prstGeom>
          <a:noFill/>
          <a:ln w="9525">
            <a:noFill/>
            <a:miter lim="800000"/>
            <a:headEnd/>
            <a:tailEnd/>
          </a:ln>
          <a:effectLst/>
        </p:spPr>
        <p:txBody>
          <a:bodyPr>
            <a:spAutoFit/>
          </a:bodyPr>
          <a:lstStyle/>
          <a:p>
            <a:pPr marL="282575" indent="-282575" eaLnBrk="0" hangingPunct="0">
              <a:buFontTx/>
              <a:buChar char="•"/>
            </a:pPr>
            <a:r>
              <a:rPr lang="en-US" sz="2800" dirty="0" err="1">
                <a:latin typeface="Arial" pitchFamily="34" charset="0"/>
                <a:cs typeface="Arial" pitchFamily="34" charset="0"/>
              </a:rPr>
              <a:t>Ascites</a:t>
            </a:r>
            <a:r>
              <a:rPr lang="en-US" sz="2800" dirty="0">
                <a:latin typeface="Arial" pitchFamily="34" charset="0"/>
                <a:cs typeface="Arial" pitchFamily="34" charset="0"/>
              </a:rPr>
              <a:t> - diuretics, albumin transfusion</a:t>
            </a:r>
          </a:p>
          <a:p>
            <a:pPr marL="282575" indent="-282575" eaLnBrk="0" hangingPunct="0">
              <a:buFontTx/>
              <a:buChar char="•"/>
            </a:pPr>
            <a:endParaRPr lang="en-US" sz="2800" dirty="0">
              <a:latin typeface="Arial" pitchFamily="34" charset="0"/>
              <a:cs typeface="Arial" pitchFamily="34" charset="0"/>
            </a:endParaRPr>
          </a:p>
          <a:p>
            <a:pPr marL="282575" indent="-282575" eaLnBrk="0" hangingPunct="0">
              <a:buFontTx/>
              <a:buChar char="•"/>
            </a:pPr>
            <a:r>
              <a:rPr lang="en-US" sz="2800" dirty="0" err="1">
                <a:latin typeface="Arial" pitchFamily="34" charset="0"/>
                <a:cs typeface="Arial" pitchFamily="34" charset="0"/>
              </a:rPr>
              <a:t>Variceal</a:t>
            </a:r>
            <a:r>
              <a:rPr lang="en-US" sz="2800" dirty="0">
                <a:latin typeface="Arial" pitchFamily="34" charset="0"/>
                <a:cs typeface="Arial" pitchFamily="34" charset="0"/>
              </a:rPr>
              <a:t> bleeding - </a:t>
            </a:r>
            <a:r>
              <a:rPr lang="en-US" sz="2800" dirty="0" err="1">
                <a:latin typeface="Arial" pitchFamily="34" charset="0"/>
                <a:cs typeface="Arial" pitchFamily="34" charset="0"/>
              </a:rPr>
              <a:t>endosclerosis</a:t>
            </a:r>
            <a:r>
              <a:rPr lang="en-US" sz="2800" dirty="0">
                <a:latin typeface="Arial" pitchFamily="34" charset="0"/>
                <a:cs typeface="Arial" pitchFamily="34" charset="0"/>
              </a:rPr>
              <a:t>, beta blockers, vasopressin/</a:t>
            </a:r>
            <a:r>
              <a:rPr lang="en-US" sz="2800" dirty="0" err="1">
                <a:latin typeface="Arial" pitchFamily="34" charset="0"/>
                <a:cs typeface="Arial" pitchFamily="34" charset="0"/>
              </a:rPr>
              <a:t>somatostatin</a:t>
            </a:r>
            <a:endParaRPr lang="en-US" sz="2800" dirty="0">
              <a:latin typeface="Arial" pitchFamily="34" charset="0"/>
              <a:cs typeface="Arial" pitchFamily="34" charset="0"/>
            </a:endParaRPr>
          </a:p>
          <a:p>
            <a:pPr marL="282575" indent="-282575" eaLnBrk="0" hangingPunct="0">
              <a:buFontTx/>
              <a:buChar char="•"/>
            </a:pPr>
            <a:endParaRPr lang="en-US" sz="2800" dirty="0">
              <a:latin typeface="Arial" pitchFamily="34" charset="0"/>
              <a:cs typeface="Arial" pitchFamily="34" charset="0"/>
            </a:endParaRPr>
          </a:p>
          <a:p>
            <a:pPr marL="282575" indent="-282575" eaLnBrk="0" hangingPunct="0">
              <a:buFontTx/>
              <a:buChar char="•"/>
            </a:pPr>
            <a:r>
              <a:rPr lang="en-US" sz="2800" dirty="0">
                <a:latin typeface="Arial" pitchFamily="34" charset="0"/>
                <a:cs typeface="Arial" pitchFamily="34" charset="0"/>
              </a:rPr>
              <a:t>End stage liver disease </a:t>
            </a:r>
            <a:r>
              <a:rPr lang="en-US" sz="2400" dirty="0">
                <a:solidFill>
                  <a:srgbClr val="FFFFFF"/>
                </a:solidFill>
              </a:rPr>
              <a:t>– liver transplantation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795835" y="250825"/>
            <a:ext cx="3477234" cy="1015663"/>
          </a:xfrm>
          <a:prstGeom prst="rect">
            <a:avLst/>
          </a:prstGeom>
          <a:noFill/>
          <a:ln w="9525">
            <a:noFill/>
            <a:miter lim="800000"/>
            <a:headEnd/>
            <a:tailEnd/>
          </a:ln>
        </p:spPr>
        <p:txBody>
          <a:bodyPr wrap="none">
            <a:spAutoFit/>
          </a:bodyPr>
          <a:lstStyle/>
          <a:p>
            <a:pPr algn="ctr" eaLnBrk="0" hangingPunct="0"/>
            <a:r>
              <a:rPr lang="en-US" sz="6000" dirty="0">
                <a:solidFill>
                  <a:schemeClr val="accent1"/>
                </a:solidFill>
                <a:latin typeface="Arial" pitchFamily="34" charset="0"/>
                <a:cs typeface="Arial" pitchFamily="34" charset="0"/>
              </a:rPr>
              <a:t>Summary</a:t>
            </a:r>
          </a:p>
        </p:txBody>
      </p:sp>
      <p:sp>
        <p:nvSpPr>
          <p:cNvPr id="3076" name="Text Box 6"/>
          <p:cNvSpPr txBox="1">
            <a:spLocks noChangeArrowheads="1"/>
          </p:cNvSpPr>
          <p:nvPr/>
        </p:nvSpPr>
        <p:spPr bwMode="auto">
          <a:xfrm>
            <a:off x="914400" y="1371600"/>
            <a:ext cx="7772400" cy="5262979"/>
          </a:xfrm>
          <a:prstGeom prst="rect">
            <a:avLst/>
          </a:prstGeom>
          <a:noFill/>
          <a:ln w="9525">
            <a:noFill/>
            <a:miter lim="800000"/>
            <a:headEnd/>
            <a:tailEnd/>
          </a:ln>
        </p:spPr>
        <p:txBody>
          <a:bodyPr wrap="square">
            <a:spAutoFit/>
          </a:bodyPr>
          <a:lstStyle/>
          <a:p>
            <a:pPr eaLnBrk="0" hangingPunct="0">
              <a:buClr>
                <a:schemeClr val="accent1"/>
              </a:buClr>
              <a:buFont typeface="Arial" pitchFamily="34" charset="0"/>
              <a:buChar char="•"/>
            </a:pPr>
            <a:r>
              <a:rPr lang="en-US" sz="2400" dirty="0">
                <a:latin typeface="Arial" pitchFamily="34" charset="0"/>
                <a:cs typeface="Arial" pitchFamily="34" charset="0"/>
              </a:rPr>
              <a:t>  </a:t>
            </a:r>
            <a:r>
              <a:rPr lang="en-US" sz="2400" b="1" dirty="0">
                <a:latin typeface="Arial" pitchFamily="34" charset="0"/>
                <a:cs typeface="Arial" pitchFamily="34" charset="0"/>
              </a:rPr>
              <a:t>There are two types of </a:t>
            </a:r>
            <a:r>
              <a:rPr lang="en-US" sz="2400" b="1" dirty="0" err="1">
                <a:latin typeface="Arial" pitchFamily="34" charset="0"/>
                <a:cs typeface="Arial" pitchFamily="34" charset="0"/>
              </a:rPr>
              <a:t>hyperbilirubinemia</a:t>
            </a:r>
            <a:endParaRPr lang="en-US" sz="2400" b="1" dirty="0">
              <a:latin typeface="Arial" pitchFamily="34" charset="0"/>
              <a:cs typeface="Arial" pitchFamily="34" charset="0"/>
            </a:endParaRPr>
          </a:p>
          <a:p>
            <a:pPr eaLnBrk="0" hangingPunct="0">
              <a:buClr>
                <a:schemeClr val="accent1"/>
              </a:buClr>
            </a:pPr>
            <a:endParaRPr lang="en-US" sz="2400" b="1" dirty="0">
              <a:latin typeface="Arial" pitchFamily="34" charset="0"/>
              <a:cs typeface="Arial" pitchFamily="34" charset="0"/>
            </a:endParaRPr>
          </a:p>
          <a:p>
            <a:pPr eaLnBrk="0" hangingPunct="0">
              <a:buClr>
                <a:schemeClr val="accent1"/>
              </a:buClr>
              <a:buFont typeface="Arial" pitchFamily="34" charset="0"/>
              <a:buChar char="•"/>
            </a:pPr>
            <a:r>
              <a:rPr lang="en-US" sz="2400" b="1" dirty="0">
                <a:latin typeface="Arial" pitchFamily="34" charset="0"/>
                <a:cs typeface="Arial" pitchFamily="34" charset="0"/>
              </a:rPr>
              <a:t>  The cause and treatment depends on the type</a:t>
            </a:r>
          </a:p>
          <a:p>
            <a:pPr eaLnBrk="0" hangingPunct="0">
              <a:buClr>
                <a:schemeClr val="accent1"/>
              </a:buClr>
              <a:buFont typeface="Arial" pitchFamily="34" charset="0"/>
              <a:buChar char="•"/>
            </a:pPr>
            <a:endParaRPr lang="en-US" sz="2400" b="1" dirty="0">
              <a:latin typeface="Arial" pitchFamily="34" charset="0"/>
              <a:cs typeface="Arial" pitchFamily="34" charset="0"/>
            </a:endParaRPr>
          </a:p>
          <a:p>
            <a:pPr eaLnBrk="0" hangingPunct="0">
              <a:buClr>
                <a:schemeClr val="accent1"/>
              </a:buClr>
              <a:buFont typeface="Arial" pitchFamily="34" charset="0"/>
              <a:buChar char="•"/>
            </a:pPr>
            <a:r>
              <a:rPr lang="en-US" sz="2400" b="1" dirty="0">
                <a:latin typeface="Arial" pitchFamily="34" charset="0"/>
                <a:cs typeface="Arial" pitchFamily="34" charset="0"/>
              </a:rPr>
              <a:t> Jaundiced infants beyond 2 weeks with a direct </a:t>
            </a:r>
            <a:r>
              <a:rPr lang="en-US" sz="2400" b="1" dirty="0" err="1">
                <a:latin typeface="Arial" pitchFamily="34" charset="0"/>
                <a:cs typeface="Arial" pitchFamily="34" charset="0"/>
              </a:rPr>
              <a:t>bilirubin</a:t>
            </a:r>
            <a:r>
              <a:rPr lang="en-US" sz="2400" b="1" dirty="0">
                <a:latin typeface="Arial" pitchFamily="34" charset="0"/>
                <a:cs typeface="Arial" pitchFamily="34" charset="0"/>
              </a:rPr>
              <a:t>  at least 20% of the total warrants further investigation </a:t>
            </a:r>
          </a:p>
          <a:p>
            <a:pPr eaLnBrk="0" hangingPunct="0">
              <a:buClr>
                <a:schemeClr val="accent1"/>
              </a:buClr>
              <a:buFont typeface="Arial" pitchFamily="34" charset="0"/>
              <a:buChar char="•"/>
            </a:pPr>
            <a:endParaRPr lang="en-US" sz="2400" b="1" dirty="0">
              <a:latin typeface="Arial" pitchFamily="34" charset="0"/>
              <a:cs typeface="Arial" pitchFamily="34" charset="0"/>
            </a:endParaRPr>
          </a:p>
          <a:p>
            <a:pPr eaLnBrk="0" hangingPunct="0">
              <a:buClr>
                <a:schemeClr val="accent1"/>
              </a:buClr>
              <a:buFont typeface="Arial" pitchFamily="34" charset="0"/>
              <a:buChar char="•"/>
            </a:pPr>
            <a:r>
              <a:rPr lang="en-US" sz="2400" b="1" dirty="0">
                <a:latin typeface="Arial" pitchFamily="34" charset="0"/>
                <a:cs typeface="Arial" pitchFamily="34" charset="0"/>
              </a:rPr>
              <a:t>   </a:t>
            </a:r>
            <a:r>
              <a:rPr lang="en-US" sz="2400" b="1" dirty="0" err="1">
                <a:latin typeface="Arial" pitchFamily="34" charset="0"/>
                <a:cs typeface="Arial" pitchFamily="34" charset="0"/>
              </a:rPr>
              <a:t>Biliary</a:t>
            </a:r>
            <a:r>
              <a:rPr lang="en-US" sz="2400" b="1" dirty="0">
                <a:latin typeface="Arial" pitchFamily="34" charset="0"/>
                <a:cs typeface="Arial" pitchFamily="34" charset="0"/>
              </a:rPr>
              <a:t> </a:t>
            </a:r>
            <a:r>
              <a:rPr lang="en-US" sz="2400" b="1" dirty="0" err="1">
                <a:latin typeface="Arial" pitchFamily="34" charset="0"/>
                <a:cs typeface="Arial" pitchFamily="34" charset="0"/>
              </a:rPr>
              <a:t>atresia</a:t>
            </a:r>
            <a:r>
              <a:rPr lang="en-US" sz="2400" b="1" dirty="0">
                <a:latin typeface="Arial" pitchFamily="34" charset="0"/>
                <a:cs typeface="Arial" pitchFamily="34" charset="0"/>
              </a:rPr>
              <a:t> should be recognized early to maximize survival with the native liver</a:t>
            </a:r>
          </a:p>
          <a:p>
            <a:pPr eaLnBrk="0" hangingPunct="0">
              <a:buClr>
                <a:schemeClr val="accent1"/>
              </a:buClr>
              <a:buFont typeface="Arial" pitchFamily="34" charset="0"/>
              <a:buChar char="•"/>
            </a:pPr>
            <a:endParaRPr lang="en-US" sz="2400" b="1" dirty="0">
              <a:latin typeface="Arial" pitchFamily="34" charset="0"/>
              <a:cs typeface="Arial" pitchFamily="34" charset="0"/>
            </a:endParaRPr>
          </a:p>
          <a:p>
            <a:pPr eaLnBrk="0" hangingPunct="0">
              <a:buClr>
                <a:schemeClr val="accent1"/>
              </a:buClr>
              <a:buFont typeface="Arial" pitchFamily="34" charset="0"/>
              <a:buChar char="•"/>
            </a:pPr>
            <a:r>
              <a:rPr lang="en-US" sz="2400" b="1" dirty="0">
                <a:latin typeface="Arial" pitchFamily="34" charset="0"/>
                <a:cs typeface="Arial" pitchFamily="34" charset="0"/>
              </a:rPr>
              <a:t>  Consequences of </a:t>
            </a:r>
            <a:r>
              <a:rPr lang="en-US" sz="2400" b="1" dirty="0" err="1">
                <a:latin typeface="Arial" pitchFamily="34" charset="0"/>
                <a:cs typeface="Arial" pitchFamily="34" charset="0"/>
              </a:rPr>
              <a:t>cholestasis</a:t>
            </a:r>
            <a:r>
              <a:rPr lang="en-US" sz="2400" b="1" dirty="0">
                <a:latin typeface="Arial" pitchFamily="34" charset="0"/>
                <a:cs typeface="Arial" pitchFamily="34" charset="0"/>
              </a:rPr>
              <a:t> include persistence of jaundice, </a:t>
            </a:r>
            <a:r>
              <a:rPr lang="en-US" sz="2400" b="1" dirty="0" err="1">
                <a:latin typeface="Arial" pitchFamily="34" charset="0"/>
                <a:cs typeface="Arial" pitchFamily="34" charset="0"/>
              </a:rPr>
              <a:t>pruritus</a:t>
            </a:r>
            <a:r>
              <a:rPr lang="en-US" sz="2400" b="1" dirty="0">
                <a:latin typeface="Arial" pitchFamily="34" charset="0"/>
                <a:cs typeface="Arial" pitchFamily="34" charset="0"/>
              </a:rPr>
              <a:t>, </a:t>
            </a:r>
            <a:r>
              <a:rPr lang="en-US" sz="2400" b="1" dirty="0" err="1">
                <a:latin typeface="Arial" pitchFamily="34" charset="0"/>
                <a:cs typeface="Arial" pitchFamily="34" charset="0"/>
              </a:rPr>
              <a:t>xanthelasma</a:t>
            </a:r>
            <a:r>
              <a:rPr lang="en-US" sz="2400" b="1" dirty="0">
                <a:latin typeface="Arial" pitchFamily="34" charset="0"/>
                <a:cs typeface="Arial" pitchFamily="34" charset="0"/>
              </a:rPr>
              <a:t> and </a:t>
            </a:r>
            <a:r>
              <a:rPr lang="en-US" sz="2400" b="1" dirty="0" err="1">
                <a:latin typeface="Arial" pitchFamily="34" charset="0"/>
                <a:cs typeface="Arial" pitchFamily="34" charset="0"/>
              </a:rPr>
              <a:t>hepatocellular</a:t>
            </a:r>
            <a:r>
              <a:rPr lang="en-US" sz="2400" b="1" dirty="0">
                <a:latin typeface="Arial" pitchFamily="34" charset="0"/>
                <a:cs typeface="Arial" pitchFamily="34" charset="0"/>
              </a:rPr>
              <a:t> dysfunction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PH" sz="5400" dirty="0">
                <a:solidFill>
                  <a:schemeClr val="accent1"/>
                </a:solidFill>
                <a:latin typeface="Arial" pitchFamily="34" charset="0"/>
                <a:cs typeface="Arial" pitchFamily="34" charset="0"/>
              </a:rPr>
              <a:t>Jaundice</a:t>
            </a:r>
          </a:p>
        </p:txBody>
      </p:sp>
      <p:sp>
        <p:nvSpPr>
          <p:cNvPr id="3" name="Content Placeholder 2"/>
          <p:cNvSpPr>
            <a:spLocks noGrp="1"/>
          </p:cNvSpPr>
          <p:nvPr>
            <p:ph sz="quarter" idx="1"/>
          </p:nvPr>
        </p:nvSpPr>
        <p:spPr>
          <a:xfrm>
            <a:off x="914400" y="1676400"/>
            <a:ext cx="7772400" cy="4572000"/>
          </a:xfrm>
        </p:spPr>
        <p:txBody>
          <a:bodyPr>
            <a:normAutofit lnSpcReduction="10000"/>
          </a:bodyPr>
          <a:lstStyle/>
          <a:p>
            <a:r>
              <a:rPr lang="en-US" sz="3600" dirty="0">
                <a:latin typeface="Arial" charset="0"/>
              </a:rPr>
              <a:t>  Yellow discoloration of the skin, </a:t>
            </a:r>
            <a:r>
              <a:rPr lang="en-US" sz="3600" dirty="0" err="1">
                <a:latin typeface="Arial" charset="0"/>
              </a:rPr>
              <a:t>sclerae</a:t>
            </a:r>
            <a:r>
              <a:rPr lang="en-US" sz="3600" dirty="0">
                <a:latin typeface="Arial" charset="0"/>
              </a:rPr>
              <a:t> and other tissues</a:t>
            </a:r>
          </a:p>
          <a:p>
            <a:pPr>
              <a:buFontTx/>
              <a:buChar char="•"/>
            </a:pPr>
            <a:endParaRPr lang="en-US" sz="3600" dirty="0">
              <a:latin typeface="Arial" charset="0"/>
            </a:endParaRPr>
          </a:p>
          <a:p>
            <a:r>
              <a:rPr lang="en-US" sz="3600" dirty="0">
                <a:latin typeface="Arial" charset="0"/>
              </a:rPr>
              <a:t>  Positive sign affecting the </a:t>
            </a:r>
            <a:r>
              <a:rPr lang="en-US" sz="3600" dirty="0" err="1">
                <a:latin typeface="Arial" charset="0"/>
              </a:rPr>
              <a:t>hepatobiliary</a:t>
            </a:r>
            <a:r>
              <a:rPr lang="en-US" sz="3600" dirty="0">
                <a:latin typeface="Arial" charset="0"/>
              </a:rPr>
              <a:t> / hematologic system</a:t>
            </a:r>
          </a:p>
          <a:p>
            <a:pPr>
              <a:buFontTx/>
              <a:buChar char="•"/>
            </a:pPr>
            <a:endParaRPr lang="en-US" sz="3600" dirty="0">
              <a:latin typeface="Arial" charset="0"/>
            </a:endParaRPr>
          </a:p>
          <a:p>
            <a:r>
              <a:rPr lang="en-US" sz="3600" dirty="0">
                <a:latin typeface="Arial" charset="0"/>
              </a:rPr>
              <a:t>  Appears if serum </a:t>
            </a:r>
            <a:r>
              <a:rPr lang="en-US" sz="3600" dirty="0" err="1">
                <a:latin typeface="Arial" charset="0"/>
              </a:rPr>
              <a:t>bilirubin</a:t>
            </a:r>
            <a:r>
              <a:rPr lang="en-US" sz="3600" dirty="0">
                <a:latin typeface="Arial" charset="0"/>
              </a:rPr>
              <a:t> is </a:t>
            </a:r>
            <a:r>
              <a:rPr lang="en-US" sz="3600" dirty="0">
                <a:latin typeface="Arial" charset="0"/>
                <a:ea typeface="SimHei" pitchFamily="2" charset="-122"/>
                <a:sym typeface="Symbol" pitchFamily="18" charset="2"/>
              </a:rPr>
              <a:t> </a:t>
            </a:r>
            <a:r>
              <a:rPr lang="en-US" sz="3600" dirty="0">
                <a:latin typeface="Arial" charset="0"/>
              </a:rPr>
              <a:t>2 mg/dl</a:t>
            </a:r>
            <a:endParaRPr lang="en-PH"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r>
              <a:rPr lang="en-PH" dirty="0">
                <a:solidFill>
                  <a:schemeClr val="accent1"/>
                </a:solidFill>
                <a:latin typeface="Arial" pitchFamily="34" charset="0"/>
                <a:cs typeface="Arial" pitchFamily="34" charset="0"/>
              </a:rPr>
              <a:t>Approach to A Jaundice Infant</a:t>
            </a:r>
          </a:p>
        </p:txBody>
      </p:sp>
      <p:sp>
        <p:nvSpPr>
          <p:cNvPr id="3" name="Content Placeholder 2"/>
          <p:cNvSpPr>
            <a:spLocks noGrp="1"/>
          </p:cNvSpPr>
          <p:nvPr>
            <p:ph sz="quarter" idx="1"/>
          </p:nvPr>
        </p:nvSpPr>
        <p:spPr>
          <a:xfrm>
            <a:off x="838200" y="1447800"/>
            <a:ext cx="7772400" cy="4572000"/>
          </a:xfrm>
        </p:spPr>
        <p:txBody>
          <a:bodyPr>
            <a:normAutofit fontScale="92500"/>
          </a:bodyPr>
          <a:lstStyle/>
          <a:p>
            <a:pPr marL="571500" lvl="0" indent="-571500">
              <a:buAutoNum type="romanUcPeriod"/>
            </a:pPr>
            <a:r>
              <a:rPr lang="en-PH" sz="2800" b="1" dirty="0">
                <a:solidFill>
                  <a:schemeClr val="accent1"/>
                </a:solidFill>
                <a:latin typeface="Arial" pitchFamily="34" charset="0"/>
                <a:cs typeface="Arial" pitchFamily="34" charset="0"/>
              </a:rPr>
              <a:t>Onset of Jaundice </a:t>
            </a:r>
          </a:p>
          <a:p>
            <a:pPr lvl="1"/>
            <a:r>
              <a:rPr lang="en-PH" dirty="0">
                <a:latin typeface="Arial" pitchFamily="34" charset="0"/>
                <a:cs typeface="Arial" pitchFamily="34" charset="0"/>
              </a:rPr>
              <a:t>Within 1</a:t>
            </a:r>
            <a:r>
              <a:rPr lang="en-PH" baseline="30000" dirty="0">
                <a:latin typeface="Arial" pitchFamily="34" charset="0"/>
                <a:cs typeface="Arial" pitchFamily="34" charset="0"/>
              </a:rPr>
              <a:t>st</a:t>
            </a:r>
            <a:r>
              <a:rPr lang="en-PH" dirty="0">
                <a:latin typeface="Arial" pitchFamily="34" charset="0"/>
                <a:cs typeface="Arial" pitchFamily="34" charset="0"/>
              </a:rPr>
              <a:t> 24 hours of life:  Never Physiologic </a:t>
            </a:r>
          </a:p>
          <a:p>
            <a:pPr lvl="1"/>
            <a:r>
              <a:rPr lang="en-PH" dirty="0">
                <a:latin typeface="Arial" pitchFamily="34" charset="0"/>
                <a:cs typeface="Arial" pitchFamily="34" charset="0"/>
              </a:rPr>
              <a:t>Within 1</a:t>
            </a:r>
            <a:r>
              <a:rPr lang="en-PH" baseline="30000" dirty="0">
                <a:latin typeface="Arial" pitchFamily="34" charset="0"/>
                <a:cs typeface="Arial" pitchFamily="34" charset="0"/>
              </a:rPr>
              <a:t>st</a:t>
            </a:r>
            <a:r>
              <a:rPr lang="en-PH" dirty="0">
                <a:latin typeface="Arial" pitchFamily="34" charset="0"/>
                <a:cs typeface="Arial" pitchFamily="34" charset="0"/>
              </a:rPr>
              <a:t> 2 weeks of life :  Normal or Exaggerated Physiologic Jaundice</a:t>
            </a:r>
          </a:p>
          <a:p>
            <a:pPr lvl="1"/>
            <a:r>
              <a:rPr lang="en-PH" dirty="0">
                <a:latin typeface="Arial" pitchFamily="34" charset="0"/>
                <a:cs typeface="Arial" pitchFamily="34" charset="0"/>
              </a:rPr>
              <a:t> After 2 weeks of life:   Consider Possible Liver Disease </a:t>
            </a:r>
          </a:p>
          <a:p>
            <a:pPr lvl="1">
              <a:buNone/>
            </a:pPr>
            <a:endParaRPr lang="en-PH" dirty="0">
              <a:latin typeface="Arial" pitchFamily="34" charset="0"/>
              <a:cs typeface="Arial" pitchFamily="34" charset="0"/>
            </a:endParaRPr>
          </a:p>
          <a:p>
            <a:pPr lvl="0">
              <a:buNone/>
            </a:pPr>
            <a:r>
              <a:rPr lang="en-PH" sz="2400" dirty="0">
                <a:latin typeface="Arial" pitchFamily="34" charset="0"/>
                <a:cs typeface="Arial" pitchFamily="34" charset="0"/>
              </a:rPr>
              <a:t> </a:t>
            </a:r>
            <a:r>
              <a:rPr lang="en-PH" sz="2800" dirty="0">
                <a:solidFill>
                  <a:srgbClr val="C00000"/>
                </a:solidFill>
                <a:latin typeface="Arial" pitchFamily="34" charset="0"/>
                <a:cs typeface="Arial" pitchFamily="34" charset="0"/>
              </a:rPr>
              <a:t>II</a:t>
            </a:r>
            <a:r>
              <a:rPr lang="en-PH" sz="2800" b="1" dirty="0">
                <a:solidFill>
                  <a:srgbClr val="C00000"/>
                </a:solidFill>
                <a:latin typeface="Arial" pitchFamily="34" charset="0"/>
                <a:cs typeface="Arial" pitchFamily="34" charset="0"/>
              </a:rPr>
              <a:t>.</a:t>
            </a:r>
            <a:r>
              <a:rPr lang="en-PH" sz="2800" b="1" dirty="0">
                <a:latin typeface="Arial" pitchFamily="34" charset="0"/>
                <a:cs typeface="Arial" pitchFamily="34" charset="0"/>
              </a:rPr>
              <a:t>  </a:t>
            </a:r>
            <a:r>
              <a:rPr lang="en-PH" sz="2800" b="1" dirty="0">
                <a:solidFill>
                  <a:schemeClr val="accent1"/>
                </a:solidFill>
                <a:latin typeface="Arial" pitchFamily="34" charset="0"/>
                <a:cs typeface="Arial" pitchFamily="34" charset="0"/>
              </a:rPr>
              <a:t>Type of Jaundice</a:t>
            </a:r>
          </a:p>
          <a:p>
            <a:pPr lvl="1"/>
            <a:r>
              <a:rPr lang="en-PH" dirty="0" err="1">
                <a:latin typeface="Arial" pitchFamily="34" charset="0"/>
                <a:cs typeface="Arial" pitchFamily="34" charset="0"/>
              </a:rPr>
              <a:t>Unconjugated</a:t>
            </a:r>
            <a:r>
              <a:rPr lang="en-PH" dirty="0">
                <a:latin typeface="Arial" pitchFamily="34" charset="0"/>
                <a:cs typeface="Arial" pitchFamily="34" charset="0"/>
              </a:rPr>
              <a:t>/Indirect </a:t>
            </a:r>
            <a:r>
              <a:rPr lang="en-PH" dirty="0" err="1">
                <a:latin typeface="Arial" pitchFamily="34" charset="0"/>
                <a:cs typeface="Arial" pitchFamily="34" charset="0"/>
              </a:rPr>
              <a:t>Hyperbilirubinemia</a:t>
            </a:r>
            <a:endParaRPr lang="en-PH" dirty="0">
              <a:latin typeface="Arial" pitchFamily="34" charset="0"/>
              <a:cs typeface="Arial" pitchFamily="34" charset="0"/>
            </a:endParaRPr>
          </a:p>
          <a:p>
            <a:pPr lvl="1"/>
            <a:r>
              <a:rPr lang="en-PH" dirty="0">
                <a:latin typeface="Arial" pitchFamily="34" charset="0"/>
                <a:cs typeface="Arial" pitchFamily="34" charset="0"/>
              </a:rPr>
              <a:t>Conjugated/Direct </a:t>
            </a:r>
            <a:r>
              <a:rPr lang="en-PH" dirty="0" err="1">
                <a:latin typeface="Arial" pitchFamily="34" charset="0"/>
                <a:cs typeface="Arial" pitchFamily="34" charset="0"/>
              </a:rPr>
              <a:t>Hyperbilirubinemia</a:t>
            </a:r>
            <a:r>
              <a:rPr lang="en-PH" dirty="0">
                <a:latin typeface="Arial" pitchFamily="34" charset="0"/>
                <a:cs typeface="Arial" pitchFamily="34" charset="0"/>
              </a:rPr>
              <a:t>  </a:t>
            </a:r>
          </a:p>
          <a:p>
            <a:pPr lvl="1">
              <a:buNone/>
            </a:pPr>
            <a:endParaRPr lang="en-PH" sz="2200" dirty="0">
              <a:solidFill>
                <a:schemeClr val="accent1"/>
              </a:solidFill>
              <a:latin typeface="Arial" pitchFamily="34" charset="0"/>
              <a:cs typeface="Arial" pitchFamily="34" charset="0"/>
            </a:endParaRPr>
          </a:p>
          <a:p>
            <a:pPr lvl="0">
              <a:buNone/>
            </a:pPr>
            <a:r>
              <a:rPr lang="en-PH" sz="2800" dirty="0">
                <a:solidFill>
                  <a:srgbClr val="C00000"/>
                </a:solidFill>
                <a:latin typeface="Arial" pitchFamily="34" charset="0"/>
                <a:cs typeface="Arial" pitchFamily="34" charset="0"/>
              </a:rPr>
              <a:t>III.</a:t>
            </a:r>
            <a:r>
              <a:rPr lang="en-PH" sz="2800" dirty="0">
                <a:latin typeface="Arial" pitchFamily="34" charset="0"/>
                <a:cs typeface="Arial" pitchFamily="34" charset="0"/>
              </a:rPr>
              <a:t>  </a:t>
            </a:r>
            <a:r>
              <a:rPr lang="en-PH" sz="2800" b="1" dirty="0">
                <a:solidFill>
                  <a:schemeClr val="accent1"/>
                </a:solidFill>
                <a:latin typeface="Arial" pitchFamily="34" charset="0"/>
                <a:cs typeface="Arial" pitchFamily="34" charset="0"/>
              </a:rPr>
              <a:t>Cause(s) of Jaundice Depending on Type</a:t>
            </a:r>
          </a:p>
          <a:p>
            <a:pPr lvl="0">
              <a:buNone/>
            </a:pPr>
            <a:endParaRPr lang="en-PH" sz="2800" dirty="0">
              <a:solidFill>
                <a:schemeClr val="accent1"/>
              </a:solidFill>
              <a:latin typeface="Arial" pitchFamily="34" charset="0"/>
              <a:cs typeface="Arial" pitchFamily="34" charset="0"/>
            </a:endParaRPr>
          </a:p>
          <a:p>
            <a:pPr>
              <a:buNone/>
            </a:pPr>
            <a:endParaRPr lang="en-P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324600" cy="838200"/>
          </a:xfrm>
        </p:spPr>
        <p:txBody>
          <a:bodyPr>
            <a:noAutofit/>
          </a:bodyPr>
          <a:lstStyle/>
          <a:p>
            <a:r>
              <a:rPr lang="en-PH" sz="4800" dirty="0" err="1">
                <a:solidFill>
                  <a:schemeClr val="accent1"/>
                </a:solidFill>
                <a:latin typeface="Arial" pitchFamily="34" charset="0"/>
                <a:cs typeface="Arial" pitchFamily="34" charset="0"/>
              </a:rPr>
              <a:t>Bilirubin</a:t>
            </a:r>
            <a:r>
              <a:rPr lang="en-PH" sz="4800" dirty="0">
                <a:solidFill>
                  <a:schemeClr val="accent1"/>
                </a:solidFill>
                <a:latin typeface="Arial" pitchFamily="34" charset="0"/>
                <a:cs typeface="Arial" pitchFamily="34" charset="0"/>
              </a:rPr>
              <a:t> Metabolism</a:t>
            </a:r>
          </a:p>
        </p:txBody>
      </p:sp>
      <p:graphicFrame>
        <p:nvGraphicFramePr>
          <p:cNvPr id="7" name="Content Placeholder 6"/>
          <p:cNvGraphicFramePr>
            <a:graphicFrameLocks noGrp="1"/>
          </p:cNvGraphicFramePr>
          <p:nvPr>
            <p:ph sz="quarter" idx="1"/>
          </p:nvPr>
        </p:nvGraphicFramePr>
        <p:xfrm>
          <a:off x="609600" y="1981200"/>
          <a:ext cx="77724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0896600" y="685800"/>
            <a:ext cx="184731" cy="369332"/>
          </a:xfrm>
          <a:prstGeom prst="rect">
            <a:avLst/>
          </a:prstGeom>
          <a:noFill/>
        </p:spPr>
        <p:txBody>
          <a:bodyPr wrap="none" rtlCol="0">
            <a:spAutoFit/>
          </a:bodyPr>
          <a:lstStyle/>
          <a:p>
            <a:endParaRPr lang="en-PH" dirty="0"/>
          </a:p>
        </p:txBody>
      </p:sp>
      <p:grpSp>
        <p:nvGrpSpPr>
          <p:cNvPr id="5" name="Group 4"/>
          <p:cNvGrpSpPr/>
          <p:nvPr/>
        </p:nvGrpSpPr>
        <p:grpSpPr>
          <a:xfrm>
            <a:off x="2133600" y="1371600"/>
            <a:ext cx="2041773" cy="691663"/>
            <a:chOff x="2815065" y="702343"/>
            <a:chExt cx="2041773" cy="1225063"/>
          </a:xfrm>
        </p:grpSpPr>
        <p:sp>
          <p:nvSpPr>
            <p:cNvPr id="6" name="Rounded Rectangle 5"/>
            <p:cNvSpPr/>
            <p:nvPr/>
          </p:nvSpPr>
          <p:spPr>
            <a:xfrm>
              <a:off x="2815065" y="702343"/>
              <a:ext cx="2041773" cy="1225063"/>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2850946" y="738224"/>
              <a:ext cx="1970011" cy="11533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PH" sz="2400" dirty="0">
                  <a:solidFill>
                    <a:srgbClr val="FFFF00"/>
                  </a:solidFill>
                  <a:latin typeface="Arial" pitchFamily="34" charset="0"/>
                  <a:cs typeface="Arial" pitchFamily="34" charset="0"/>
                </a:rPr>
                <a:t>Increased production</a:t>
              </a:r>
              <a:endParaRPr lang="en-PH" sz="2400" kern="1200" dirty="0">
                <a:solidFill>
                  <a:srgbClr val="FFFF00"/>
                </a:solidFill>
                <a:latin typeface="Arial" pitchFamily="34" charset="0"/>
                <a:cs typeface="Arial" pitchFamily="34" charset="0"/>
              </a:endParaRPr>
            </a:p>
          </p:txBody>
        </p:sp>
      </p:grpSp>
      <p:grpSp>
        <p:nvGrpSpPr>
          <p:cNvPr id="9" name="Group 8"/>
          <p:cNvGrpSpPr/>
          <p:nvPr/>
        </p:nvGrpSpPr>
        <p:grpSpPr>
          <a:xfrm>
            <a:off x="6248400" y="1371600"/>
            <a:ext cx="2041773" cy="691663"/>
            <a:chOff x="2815065" y="702343"/>
            <a:chExt cx="2041773" cy="1225063"/>
          </a:xfrm>
        </p:grpSpPr>
        <p:sp>
          <p:nvSpPr>
            <p:cNvPr id="10" name="Rounded Rectangle 9"/>
            <p:cNvSpPr/>
            <p:nvPr/>
          </p:nvSpPr>
          <p:spPr>
            <a:xfrm>
              <a:off x="2815065" y="702343"/>
              <a:ext cx="2041773" cy="1225063"/>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Rounded Rectangle 4"/>
            <p:cNvSpPr/>
            <p:nvPr/>
          </p:nvSpPr>
          <p:spPr>
            <a:xfrm>
              <a:off x="2850946" y="738224"/>
              <a:ext cx="1970011" cy="11533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PH" sz="2400" dirty="0">
                  <a:solidFill>
                    <a:srgbClr val="FFFF00"/>
                  </a:solidFill>
                  <a:latin typeface="Arial" pitchFamily="34" charset="0"/>
                  <a:cs typeface="Arial" pitchFamily="34" charset="0"/>
                </a:rPr>
                <a:t>Decreased conjugation</a:t>
              </a:r>
              <a:endParaRPr lang="en-PH" sz="2400" kern="1200" dirty="0">
                <a:solidFill>
                  <a:srgbClr val="FFFF00"/>
                </a:solidFill>
                <a:latin typeface="Arial" pitchFamily="34" charset="0"/>
                <a:cs typeface="Arial" pitchFamily="34" charset="0"/>
              </a:endParaRPr>
            </a:p>
          </p:txBody>
        </p:sp>
      </p:grpSp>
      <p:grpSp>
        <p:nvGrpSpPr>
          <p:cNvPr id="12" name="Group 11"/>
          <p:cNvGrpSpPr/>
          <p:nvPr/>
        </p:nvGrpSpPr>
        <p:grpSpPr>
          <a:xfrm>
            <a:off x="4038600" y="5867400"/>
            <a:ext cx="3429000" cy="691663"/>
            <a:chOff x="2815065" y="702343"/>
            <a:chExt cx="2041773" cy="1225063"/>
          </a:xfrm>
        </p:grpSpPr>
        <p:sp>
          <p:nvSpPr>
            <p:cNvPr id="13" name="Rounded Rectangle 12"/>
            <p:cNvSpPr/>
            <p:nvPr/>
          </p:nvSpPr>
          <p:spPr>
            <a:xfrm>
              <a:off x="2815065" y="702343"/>
              <a:ext cx="2041773" cy="1225063"/>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ounded Rectangle 4"/>
            <p:cNvSpPr/>
            <p:nvPr/>
          </p:nvSpPr>
          <p:spPr>
            <a:xfrm>
              <a:off x="2850946" y="738224"/>
              <a:ext cx="1970011" cy="11533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PH" sz="2400" dirty="0">
                  <a:solidFill>
                    <a:srgbClr val="FFFF00"/>
                  </a:solidFill>
                  <a:latin typeface="Arial" pitchFamily="34" charset="0"/>
                  <a:cs typeface="Arial" pitchFamily="34" charset="0"/>
                </a:rPr>
                <a:t>Decreased or Impaired Excretion</a:t>
              </a:r>
              <a:endParaRPr lang="en-PH" sz="2400" kern="1200" dirty="0">
                <a:solidFill>
                  <a:srgbClr val="FFFF00"/>
                </a:solidFill>
                <a:latin typeface="Arial" pitchFamily="34" charset="0"/>
                <a:cs typeface="Arial"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23FC3-4E0F-460A-AB81-3E8C11E09271}"/>
              </a:ext>
            </a:extLst>
          </p:cNvPr>
          <p:cNvSpPr>
            <a:spLocks noGrp="1"/>
          </p:cNvSpPr>
          <p:nvPr>
            <p:ph type="title"/>
          </p:nvPr>
        </p:nvSpPr>
        <p:spPr/>
        <p:txBody>
          <a:bodyPr/>
          <a:lstStyle/>
          <a:p>
            <a:endParaRPr lang="en-PH"/>
          </a:p>
        </p:txBody>
      </p:sp>
      <p:sp>
        <p:nvSpPr>
          <p:cNvPr id="3" name="Content Placeholder 2">
            <a:extLst>
              <a:ext uri="{FF2B5EF4-FFF2-40B4-BE49-F238E27FC236}">
                <a16:creationId xmlns:a16="http://schemas.microsoft.com/office/drawing/2014/main" id="{03BFF8D9-1239-4169-B3CD-4F34B5365AB7}"/>
              </a:ext>
            </a:extLst>
          </p:cNvPr>
          <p:cNvSpPr>
            <a:spLocks noGrp="1"/>
          </p:cNvSpPr>
          <p:nvPr>
            <p:ph sz="quarter" idx="1"/>
          </p:nvPr>
        </p:nvSpPr>
        <p:spPr>
          <a:xfrm>
            <a:off x="457200" y="1396441"/>
            <a:ext cx="8077200" cy="4572000"/>
          </a:xfrm>
        </p:spPr>
        <p:txBody>
          <a:bodyPr>
            <a:normAutofit/>
          </a:bodyPr>
          <a:lstStyle/>
          <a:p>
            <a:pPr marL="0" indent="0">
              <a:buNone/>
            </a:pPr>
            <a:r>
              <a:rPr lang="en-US" sz="7200" dirty="0">
                <a:solidFill>
                  <a:srgbClr val="FF0000"/>
                </a:solidFill>
                <a:latin typeface="Arial Black" panose="020B0A04020102020204" pitchFamily="34" charset="0"/>
              </a:rPr>
              <a:t>WHAT ARE THE TWO TYPES OF JAUNDICE ?</a:t>
            </a:r>
            <a:endParaRPr lang="en-PH" sz="72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81487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04800"/>
            <a:ext cx="5867400" cy="914400"/>
          </a:xfrm>
        </p:spPr>
        <p:txBody>
          <a:bodyPr>
            <a:noAutofit/>
          </a:bodyPr>
          <a:lstStyle/>
          <a:p>
            <a:r>
              <a:rPr lang="en-PH" sz="5400" b="1" dirty="0">
                <a:solidFill>
                  <a:schemeClr val="accent1"/>
                </a:solidFill>
                <a:latin typeface="Arial" pitchFamily="34" charset="0"/>
                <a:cs typeface="Arial" pitchFamily="34" charset="0"/>
              </a:rPr>
              <a:t>Type of Jaundice</a:t>
            </a:r>
          </a:p>
        </p:txBody>
      </p:sp>
      <p:graphicFrame>
        <p:nvGraphicFramePr>
          <p:cNvPr id="6" name="Table 5"/>
          <p:cNvGraphicFramePr>
            <a:graphicFrameLocks noGrp="1"/>
          </p:cNvGraphicFramePr>
          <p:nvPr/>
        </p:nvGraphicFramePr>
        <p:xfrm>
          <a:off x="685800" y="1447800"/>
          <a:ext cx="8001000" cy="475488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866775">
                <a:tc>
                  <a:txBody>
                    <a:bodyPr/>
                    <a:lstStyle/>
                    <a:p>
                      <a:r>
                        <a:rPr lang="en-PH" sz="2800" dirty="0" err="1">
                          <a:latin typeface="Arial" pitchFamily="34" charset="0"/>
                          <a:cs typeface="Arial" pitchFamily="34" charset="0"/>
                        </a:rPr>
                        <a:t>Unconjugated</a:t>
                      </a:r>
                      <a:r>
                        <a:rPr lang="en-PH" sz="2800" baseline="0" dirty="0">
                          <a:latin typeface="Arial" pitchFamily="34" charset="0"/>
                          <a:cs typeface="Arial" pitchFamily="34" charset="0"/>
                        </a:rPr>
                        <a:t> or </a:t>
                      </a:r>
                      <a:r>
                        <a:rPr lang="en-PH" sz="2800" dirty="0">
                          <a:latin typeface="Arial" pitchFamily="34" charset="0"/>
                          <a:cs typeface="Arial" pitchFamily="34" charset="0"/>
                        </a:rPr>
                        <a:t>Indirect </a:t>
                      </a:r>
                      <a:r>
                        <a:rPr lang="en-PH" sz="2800" dirty="0" err="1">
                          <a:latin typeface="Arial" pitchFamily="34" charset="0"/>
                          <a:cs typeface="Arial" pitchFamily="34" charset="0"/>
                        </a:rPr>
                        <a:t>Hyperbilirubinemia</a:t>
                      </a:r>
                      <a:endParaRPr lang="en-PH" sz="2800" dirty="0">
                        <a:latin typeface="Arial" pitchFamily="34" charset="0"/>
                        <a:cs typeface="Arial" pitchFamily="34" charset="0"/>
                      </a:endParaRPr>
                    </a:p>
                  </a:txBody>
                  <a:tcPr/>
                </a:tc>
                <a:tc>
                  <a:txBody>
                    <a:bodyPr/>
                    <a:lstStyle/>
                    <a:p>
                      <a:r>
                        <a:rPr lang="en-PH" sz="2800" dirty="0">
                          <a:latin typeface="Arial" pitchFamily="34" charset="0"/>
                          <a:cs typeface="Arial" pitchFamily="34" charset="0"/>
                        </a:rPr>
                        <a:t>Conjugated</a:t>
                      </a:r>
                      <a:r>
                        <a:rPr lang="en-PH" sz="2800" baseline="0" dirty="0">
                          <a:latin typeface="Arial" pitchFamily="34" charset="0"/>
                          <a:cs typeface="Arial" pitchFamily="34" charset="0"/>
                        </a:rPr>
                        <a:t> or </a:t>
                      </a:r>
                      <a:r>
                        <a:rPr lang="en-PH" sz="2800" dirty="0">
                          <a:latin typeface="Arial" pitchFamily="34" charset="0"/>
                          <a:cs typeface="Arial" pitchFamily="34" charset="0"/>
                        </a:rPr>
                        <a:t>Direct</a:t>
                      </a:r>
                      <a:r>
                        <a:rPr lang="en-PH" sz="2800" baseline="0" dirty="0">
                          <a:latin typeface="Arial" pitchFamily="34" charset="0"/>
                          <a:cs typeface="Arial" pitchFamily="34" charset="0"/>
                        </a:rPr>
                        <a:t> </a:t>
                      </a:r>
                      <a:r>
                        <a:rPr lang="en-PH" sz="2800" baseline="0" dirty="0" err="1">
                          <a:latin typeface="Arial" pitchFamily="34" charset="0"/>
                          <a:cs typeface="Arial" pitchFamily="34" charset="0"/>
                        </a:rPr>
                        <a:t>Hyperbilirubinemia</a:t>
                      </a:r>
                      <a:endParaRPr lang="en-PH" sz="2800" dirty="0">
                        <a:latin typeface="Arial" pitchFamily="34" charset="0"/>
                        <a:cs typeface="Arial" pitchFamily="34" charset="0"/>
                      </a:endParaRPr>
                    </a:p>
                  </a:txBody>
                  <a:tcPr/>
                </a:tc>
                <a:extLst>
                  <a:ext uri="{0D108BD9-81ED-4DB2-BD59-A6C34878D82A}">
                    <a16:rowId xmlns:a16="http://schemas.microsoft.com/office/drawing/2014/main" val="10000"/>
                  </a:ext>
                </a:extLst>
              </a:tr>
              <a:tr h="3095625">
                <a:tc>
                  <a:txBody>
                    <a:bodyPr/>
                    <a:lstStyle/>
                    <a:p>
                      <a:pPr>
                        <a:buFont typeface="Arial" pitchFamily="34" charset="0"/>
                        <a:buChar char="•"/>
                      </a:pPr>
                      <a:r>
                        <a:rPr lang="en-US" sz="1800" dirty="0">
                          <a:latin typeface="Arial" pitchFamily="34" charset="0"/>
                          <a:cs typeface="Arial" pitchFamily="34" charset="0"/>
                        </a:rPr>
                        <a:t>  </a:t>
                      </a:r>
                      <a:r>
                        <a:rPr lang="en-US" sz="2400" dirty="0">
                          <a:latin typeface="Arial" pitchFamily="34" charset="0"/>
                          <a:cs typeface="Arial" pitchFamily="34" charset="0"/>
                        </a:rPr>
                        <a:t>Increase in total </a:t>
                      </a:r>
                      <a:r>
                        <a:rPr lang="en-US" sz="2400" dirty="0" err="1">
                          <a:latin typeface="Arial" pitchFamily="34" charset="0"/>
                          <a:cs typeface="Arial" pitchFamily="34" charset="0"/>
                        </a:rPr>
                        <a:t>bilirubin</a:t>
                      </a:r>
                      <a:r>
                        <a:rPr lang="en-US" sz="2400" dirty="0">
                          <a:latin typeface="Arial" pitchFamily="34" charset="0"/>
                          <a:cs typeface="Arial" pitchFamily="34" charset="0"/>
                        </a:rPr>
                        <a:t> </a:t>
                      </a:r>
                      <a:r>
                        <a:rPr lang="en-US" sz="2400" dirty="0">
                          <a:solidFill>
                            <a:schemeClr val="accent1"/>
                          </a:solidFill>
                          <a:latin typeface="Arial" pitchFamily="34" charset="0"/>
                          <a:cs typeface="Arial" pitchFamily="34" charset="0"/>
                          <a:sym typeface="Symbol" pitchFamily="18" charset="2"/>
                        </a:rPr>
                        <a:t>20% </a:t>
                      </a:r>
                      <a:r>
                        <a:rPr lang="en-US" sz="2400" dirty="0">
                          <a:latin typeface="Arial" pitchFamily="34" charset="0"/>
                          <a:cs typeface="Arial" pitchFamily="34" charset="0"/>
                          <a:sym typeface="Symbol" pitchFamily="18" charset="2"/>
                        </a:rPr>
                        <a:t>as direct </a:t>
                      </a:r>
                      <a:r>
                        <a:rPr lang="en-US" sz="2400" dirty="0" err="1">
                          <a:latin typeface="Arial" pitchFamily="34" charset="0"/>
                          <a:cs typeface="Arial" pitchFamily="34" charset="0"/>
                          <a:sym typeface="Symbol" pitchFamily="18" charset="2"/>
                        </a:rPr>
                        <a:t>bilirubin</a:t>
                      </a:r>
                      <a:endParaRPr lang="en-US" sz="2400" dirty="0">
                        <a:latin typeface="Arial" pitchFamily="34" charset="0"/>
                        <a:cs typeface="Arial" pitchFamily="34" charset="0"/>
                        <a:sym typeface="Symbol" pitchFamily="18" charset="2"/>
                      </a:endParaRPr>
                    </a:p>
                    <a:p>
                      <a:pPr>
                        <a:buFont typeface="Arial" pitchFamily="34" charset="0"/>
                        <a:buNone/>
                      </a:pPr>
                      <a:endParaRPr lang="en-US" sz="2400" dirty="0">
                        <a:latin typeface="Arial" pitchFamily="34" charset="0"/>
                        <a:cs typeface="Arial" pitchFamily="34" charset="0"/>
                        <a:sym typeface="Symbol" pitchFamily="18" charset="2"/>
                      </a:endParaRPr>
                    </a:p>
                    <a:p>
                      <a:pPr>
                        <a:buFont typeface="Arial" pitchFamily="34" charset="0"/>
                        <a:buChar char="•"/>
                      </a:pPr>
                      <a:r>
                        <a:rPr lang="en-US" sz="2400" dirty="0">
                          <a:latin typeface="Arial" pitchFamily="34" charset="0"/>
                          <a:cs typeface="Arial" pitchFamily="34" charset="0"/>
                          <a:sym typeface="Symbol" pitchFamily="18" charset="2"/>
                        </a:rPr>
                        <a:t>  </a:t>
                      </a:r>
                      <a:r>
                        <a:rPr lang="en-US" sz="2400" dirty="0">
                          <a:latin typeface="Arial" pitchFamily="34" charset="0"/>
                          <a:cs typeface="Arial" pitchFamily="34" charset="0"/>
                        </a:rPr>
                        <a:t>Jaundice, yellow stools, colorless urine</a:t>
                      </a:r>
                    </a:p>
                    <a:p>
                      <a:pPr>
                        <a:buFont typeface="Arial" pitchFamily="34" charset="0"/>
                        <a:buNone/>
                      </a:pPr>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   Frequently due to a hematologic cause </a:t>
                      </a:r>
                    </a:p>
                    <a:p>
                      <a:pPr>
                        <a:buFont typeface="Arial" pitchFamily="34" charset="0"/>
                        <a:buNone/>
                      </a:pPr>
                      <a:endParaRPr lang="en-PH" sz="2400" dirty="0"/>
                    </a:p>
                  </a:txBody>
                  <a:tcPr/>
                </a:tc>
                <a:tc>
                  <a:txBody>
                    <a:bodyPr/>
                    <a:lstStyle/>
                    <a:p>
                      <a:pPr>
                        <a:buFontTx/>
                        <a:buChar char="•"/>
                      </a:pPr>
                      <a:r>
                        <a:rPr lang="en-US" sz="2400" dirty="0">
                          <a:latin typeface="Arial" pitchFamily="34" charset="0"/>
                          <a:cs typeface="Arial" pitchFamily="34" charset="0"/>
                        </a:rPr>
                        <a:t>  Increase in total </a:t>
                      </a:r>
                      <a:r>
                        <a:rPr lang="en-US" sz="2400" dirty="0" err="1">
                          <a:latin typeface="Arial" pitchFamily="34" charset="0"/>
                          <a:cs typeface="Arial" pitchFamily="34" charset="0"/>
                        </a:rPr>
                        <a:t>bilirubin</a:t>
                      </a:r>
                      <a:r>
                        <a:rPr lang="en-US" sz="2400" dirty="0">
                          <a:latin typeface="Arial" pitchFamily="34" charset="0"/>
                          <a:cs typeface="Arial" pitchFamily="34" charset="0"/>
                        </a:rPr>
                        <a:t> </a:t>
                      </a:r>
                      <a:r>
                        <a:rPr lang="en-US" sz="2400" u="sng" dirty="0">
                          <a:solidFill>
                            <a:schemeClr val="accent1"/>
                          </a:solidFill>
                          <a:latin typeface="Arial" pitchFamily="34" charset="0"/>
                          <a:cs typeface="Arial" pitchFamily="34" charset="0"/>
                          <a:sym typeface="Symbol" pitchFamily="18" charset="2"/>
                        </a:rPr>
                        <a:t>&gt;</a:t>
                      </a:r>
                      <a:r>
                        <a:rPr lang="en-US" sz="2400" dirty="0">
                          <a:solidFill>
                            <a:schemeClr val="accent1"/>
                          </a:solidFill>
                          <a:latin typeface="Arial" pitchFamily="34" charset="0"/>
                          <a:cs typeface="Arial" pitchFamily="34" charset="0"/>
                          <a:sym typeface="Symbol" pitchFamily="18" charset="2"/>
                        </a:rPr>
                        <a:t>20% </a:t>
                      </a:r>
                      <a:r>
                        <a:rPr lang="en-US" sz="2400" dirty="0">
                          <a:latin typeface="Arial" pitchFamily="34" charset="0"/>
                          <a:cs typeface="Arial" pitchFamily="34" charset="0"/>
                          <a:sym typeface="Symbol" pitchFamily="18" charset="2"/>
                        </a:rPr>
                        <a:t>as direct </a:t>
                      </a:r>
                      <a:r>
                        <a:rPr lang="en-US" sz="2400" dirty="0" err="1">
                          <a:latin typeface="Arial" pitchFamily="34" charset="0"/>
                          <a:cs typeface="Arial" pitchFamily="34" charset="0"/>
                          <a:sym typeface="Symbol" pitchFamily="18" charset="2"/>
                        </a:rPr>
                        <a:t>bilirubin</a:t>
                      </a:r>
                      <a:endParaRPr lang="en-US" sz="2400" dirty="0">
                        <a:latin typeface="Arial" pitchFamily="34" charset="0"/>
                        <a:cs typeface="Arial" pitchFamily="34" charset="0"/>
                      </a:endParaRPr>
                    </a:p>
                    <a:p>
                      <a:pPr>
                        <a:buFontTx/>
                        <a:buChar char="•"/>
                      </a:pPr>
                      <a:endParaRPr lang="en-US" sz="2400" dirty="0">
                        <a:latin typeface="Arial" pitchFamily="34" charset="0"/>
                        <a:cs typeface="Arial" pitchFamily="34" charset="0"/>
                      </a:endParaRPr>
                    </a:p>
                    <a:p>
                      <a:pPr>
                        <a:buFontTx/>
                        <a:buChar char="•"/>
                      </a:pPr>
                      <a:r>
                        <a:rPr lang="en-US" sz="2400" dirty="0">
                          <a:latin typeface="Arial" pitchFamily="34" charset="0"/>
                          <a:cs typeface="Arial" pitchFamily="34" charset="0"/>
                        </a:rPr>
                        <a:t> Jaundice, pale/</a:t>
                      </a:r>
                      <a:r>
                        <a:rPr lang="en-US" sz="2400" dirty="0" err="1">
                          <a:latin typeface="Arial" pitchFamily="34" charset="0"/>
                          <a:cs typeface="Arial" pitchFamily="34" charset="0"/>
                        </a:rPr>
                        <a:t>acholic</a:t>
                      </a:r>
                      <a:r>
                        <a:rPr lang="en-US" sz="2400" dirty="0">
                          <a:latin typeface="Arial" pitchFamily="34" charset="0"/>
                          <a:cs typeface="Arial" pitchFamily="34" charset="0"/>
                        </a:rPr>
                        <a:t> stools, dark urine</a:t>
                      </a:r>
                    </a:p>
                    <a:p>
                      <a:pPr>
                        <a:buFontTx/>
                        <a:buChar char="•"/>
                      </a:pPr>
                      <a:endParaRPr lang="en-US" sz="2400" dirty="0">
                        <a:latin typeface="Arial" pitchFamily="34" charset="0"/>
                        <a:cs typeface="Arial" pitchFamily="34" charset="0"/>
                      </a:endParaRPr>
                    </a:p>
                    <a:p>
                      <a:pPr>
                        <a:buFontTx/>
                        <a:buChar char="•"/>
                      </a:pPr>
                      <a:r>
                        <a:rPr lang="en-US" sz="2400" dirty="0">
                          <a:latin typeface="Arial" pitchFamily="34" charset="0"/>
                          <a:cs typeface="Arial" pitchFamily="34" charset="0"/>
                        </a:rPr>
                        <a:t>  Consider possible liver pathology</a:t>
                      </a:r>
                      <a:endParaRPr lang="en-PH" sz="2400" dirty="0">
                        <a:latin typeface="Arial" pitchFamily="34" charset="0"/>
                        <a:cs typeface="Arial" pitchFamily="34" charset="0"/>
                      </a:endParaRPr>
                    </a:p>
                    <a:p>
                      <a:endParaRPr lang="en-PH"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324600" cy="990600"/>
          </a:xfrm>
        </p:spPr>
        <p:txBody>
          <a:bodyPr>
            <a:normAutofit fontScale="90000"/>
          </a:bodyPr>
          <a:lstStyle/>
          <a:p>
            <a:pPr algn="ctr"/>
            <a:br>
              <a:rPr lang="en-US" sz="3600" dirty="0">
                <a:solidFill>
                  <a:srgbClr val="FFFF99"/>
                </a:solidFill>
              </a:rPr>
            </a:br>
            <a:r>
              <a:rPr lang="en-US" sz="3100" b="1" dirty="0">
                <a:latin typeface="Arial" charset="0"/>
              </a:rPr>
              <a:t> </a:t>
            </a:r>
            <a:r>
              <a:rPr lang="en-US" sz="3600" b="1" dirty="0">
                <a:solidFill>
                  <a:schemeClr val="accent1"/>
                </a:solidFill>
                <a:latin typeface="Arial" charset="0"/>
              </a:rPr>
              <a:t>I.  Causes of UNCONJUGATED </a:t>
            </a:r>
            <a:r>
              <a:rPr lang="en-US" sz="3600" b="1" dirty="0" err="1">
                <a:solidFill>
                  <a:schemeClr val="accent1"/>
                </a:solidFill>
                <a:latin typeface="Arial" charset="0"/>
              </a:rPr>
              <a:t>Hyperbilirubinemia</a:t>
            </a:r>
            <a:endParaRPr lang="en-PH" sz="3600" b="1" dirty="0">
              <a:solidFill>
                <a:schemeClr val="accent1"/>
              </a:solidFill>
            </a:endParaRPr>
          </a:p>
        </p:txBody>
      </p:sp>
      <p:graphicFrame>
        <p:nvGraphicFramePr>
          <p:cNvPr id="4" name="Table 3"/>
          <p:cNvGraphicFramePr>
            <a:graphicFrameLocks noGrp="1"/>
          </p:cNvGraphicFramePr>
          <p:nvPr/>
        </p:nvGraphicFramePr>
        <p:xfrm>
          <a:off x="838200" y="2438400"/>
          <a:ext cx="7315200" cy="3174274"/>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452846">
                <a:tc>
                  <a:txBody>
                    <a:bodyPr/>
                    <a:lstStyle/>
                    <a:p>
                      <a:r>
                        <a:rPr lang="en-PH" dirty="0" err="1">
                          <a:latin typeface="Arial" pitchFamily="34" charset="0"/>
                          <a:cs typeface="Arial" pitchFamily="34" charset="0"/>
                        </a:rPr>
                        <a:t>Hemolytic</a:t>
                      </a:r>
                      <a:r>
                        <a:rPr lang="en-PH" dirty="0">
                          <a:latin typeface="Arial" pitchFamily="34" charset="0"/>
                          <a:cs typeface="Arial" pitchFamily="34" charset="0"/>
                        </a:rPr>
                        <a:t> </a:t>
                      </a:r>
                    </a:p>
                  </a:txBody>
                  <a:tcPr/>
                </a:tc>
                <a:tc>
                  <a:txBody>
                    <a:bodyPr/>
                    <a:lstStyle/>
                    <a:p>
                      <a:r>
                        <a:rPr lang="en-PH" dirty="0">
                          <a:latin typeface="Arial" pitchFamily="34" charset="0"/>
                          <a:cs typeface="Arial" pitchFamily="34" charset="0"/>
                        </a:rPr>
                        <a:t>Non-</a:t>
                      </a:r>
                      <a:r>
                        <a:rPr lang="en-PH" dirty="0" err="1">
                          <a:latin typeface="Arial" pitchFamily="34" charset="0"/>
                          <a:cs typeface="Arial" pitchFamily="34" charset="0"/>
                        </a:rPr>
                        <a:t>hemolytic</a:t>
                      </a:r>
                      <a:endParaRPr lang="en-PH" dirty="0">
                        <a:latin typeface="Arial" pitchFamily="34" charset="0"/>
                        <a:cs typeface="Arial" pitchFamily="34" charset="0"/>
                      </a:endParaRPr>
                    </a:p>
                  </a:txBody>
                  <a:tcPr/>
                </a:tc>
                <a:extLst>
                  <a:ext uri="{0D108BD9-81ED-4DB2-BD59-A6C34878D82A}">
                    <a16:rowId xmlns:a16="http://schemas.microsoft.com/office/drawing/2014/main" val="10000"/>
                  </a:ext>
                </a:extLst>
              </a:tr>
              <a:tr h="461554">
                <a:tc>
                  <a:txBody>
                    <a:bodyPr/>
                    <a:lstStyle/>
                    <a:p>
                      <a:r>
                        <a:rPr lang="en-US" sz="1800" dirty="0">
                          <a:latin typeface="Arial" charset="0"/>
                        </a:rPr>
                        <a:t>ABO and </a:t>
                      </a:r>
                      <a:r>
                        <a:rPr lang="en-US" sz="1800" dirty="0" err="1">
                          <a:latin typeface="Arial" charset="0"/>
                        </a:rPr>
                        <a:t>Rh</a:t>
                      </a:r>
                      <a:r>
                        <a:rPr lang="en-US" sz="1800" dirty="0">
                          <a:latin typeface="Arial" charset="0"/>
                        </a:rPr>
                        <a:t> Incompatibility </a:t>
                      </a:r>
                      <a:endParaRPr lang="en-PH"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1800" dirty="0">
                          <a:latin typeface="Arial" pitchFamily="34" charset="0"/>
                          <a:cs typeface="Arial" pitchFamily="34" charset="0"/>
                        </a:rPr>
                        <a:t>Physiologic Jaundice</a:t>
                      </a:r>
                      <a:endParaRPr lang="en-PH" sz="1800" dirty="0"/>
                    </a:p>
                  </a:txBody>
                  <a:tcPr/>
                </a:tc>
                <a:extLst>
                  <a:ext uri="{0D108BD9-81ED-4DB2-BD59-A6C34878D82A}">
                    <a16:rowId xmlns:a16="http://schemas.microsoft.com/office/drawing/2014/main" val="10001"/>
                  </a:ext>
                </a:extLst>
              </a:tr>
              <a:tr h="583474">
                <a:tc>
                  <a:txBody>
                    <a:bodyPr/>
                    <a:lstStyle/>
                    <a:p>
                      <a:r>
                        <a:rPr lang="en-US" sz="1800" dirty="0">
                          <a:latin typeface="Arial" charset="0"/>
                        </a:rPr>
                        <a:t>Abnormality in RBC membrane (</a:t>
                      </a:r>
                      <a:r>
                        <a:rPr lang="en-US" sz="1800" dirty="0" err="1">
                          <a:latin typeface="Arial" charset="0"/>
                        </a:rPr>
                        <a:t>spherocytosis</a:t>
                      </a:r>
                      <a:r>
                        <a:rPr lang="en-US" sz="1800" dirty="0">
                          <a:latin typeface="Arial" charset="0"/>
                        </a:rPr>
                        <a:t>)</a:t>
                      </a:r>
                      <a:endParaRPr lang="en-PH" dirty="0"/>
                    </a:p>
                  </a:txBody>
                  <a:tcPr/>
                </a:tc>
                <a:tc>
                  <a:txBody>
                    <a:bodyPr/>
                    <a:lstStyle/>
                    <a:p>
                      <a:r>
                        <a:rPr lang="en-PH" sz="1800" dirty="0">
                          <a:latin typeface="Arial" pitchFamily="34" charset="0"/>
                          <a:cs typeface="Arial" pitchFamily="34" charset="0"/>
                        </a:rPr>
                        <a:t>Maternal Diabetes Mellitus</a:t>
                      </a:r>
                      <a:endParaRPr lang="en-PH" sz="1800" dirty="0"/>
                    </a:p>
                  </a:txBody>
                  <a:tcPr/>
                </a:tc>
                <a:extLst>
                  <a:ext uri="{0D108BD9-81ED-4DB2-BD59-A6C34878D82A}">
                    <a16:rowId xmlns:a16="http://schemas.microsoft.com/office/drawing/2014/main" val="10002"/>
                  </a:ext>
                </a:extLst>
              </a:tr>
              <a:tr h="7053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charset="0"/>
                        </a:rPr>
                        <a:t>RBC enzyme defect  (G</a:t>
                      </a:r>
                      <a:r>
                        <a:rPr lang="en-US" sz="1600" dirty="0">
                          <a:latin typeface="Arial" charset="0"/>
                        </a:rPr>
                        <a:t>6</a:t>
                      </a:r>
                      <a:r>
                        <a:rPr lang="en-US" sz="1800" dirty="0">
                          <a:latin typeface="Arial" charset="0"/>
                        </a:rPr>
                        <a:t>PD deficiency, </a:t>
                      </a:r>
                      <a:r>
                        <a:rPr lang="en-US" sz="1800" dirty="0" err="1">
                          <a:latin typeface="Arial" charset="0"/>
                        </a:rPr>
                        <a:t>pyruvate</a:t>
                      </a:r>
                      <a:r>
                        <a:rPr lang="en-US" sz="1800" dirty="0">
                          <a:latin typeface="Arial" charset="0"/>
                        </a:rPr>
                        <a:t> </a:t>
                      </a:r>
                      <a:r>
                        <a:rPr lang="en-US" sz="1800" dirty="0" err="1">
                          <a:latin typeface="Arial" charset="0"/>
                        </a:rPr>
                        <a:t>kinase</a:t>
                      </a:r>
                      <a:r>
                        <a:rPr lang="en-US" sz="1800" dirty="0">
                          <a:latin typeface="Arial" charset="0"/>
                        </a:rPr>
                        <a:t>)</a:t>
                      </a:r>
                      <a:endParaRPr lang="en-PH" dirty="0"/>
                    </a:p>
                  </a:txBody>
                  <a:tcPr/>
                </a:tc>
                <a:tc>
                  <a:txBody>
                    <a:bodyPr/>
                    <a:lstStyle/>
                    <a:p>
                      <a:r>
                        <a:rPr lang="en-PH" sz="1800" dirty="0">
                          <a:latin typeface="Arial" pitchFamily="34" charset="0"/>
                          <a:cs typeface="Arial" pitchFamily="34" charset="0"/>
                        </a:rPr>
                        <a:t>Birth Trauma (</a:t>
                      </a:r>
                      <a:r>
                        <a:rPr lang="en-PH" sz="1800" dirty="0" err="1">
                          <a:latin typeface="Arial" pitchFamily="34" charset="0"/>
                          <a:cs typeface="Arial" pitchFamily="34" charset="0"/>
                        </a:rPr>
                        <a:t>Intraventricular</a:t>
                      </a:r>
                      <a:r>
                        <a:rPr lang="en-PH" sz="1800" dirty="0">
                          <a:latin typeface="Arial" pitchFamily="34" charset="0"/>
                          <a:cs typeface="Arial" pitchFamily="34" charset="0"/>
                        </a:rPr>
                        <a:t> </a:t>
                      </a:r>
                      <a:r>
                        <a:rPr lang="en-PH" sz="1800" dirty="0" err="1">
                          <a:latin typeface="Arial" pitchFamily="34" charset="0"/>
                          <a:cs typeface="Arial" pitchFamily="34" charset="0"/>
                        </a:rPr>
                        <a:t>Hemorrhage</a:t>
                      </a:r>
                      <a:r>
                        <a:rPr lang="en-PH" sz="1800" dirty="0">
                          <a:latin typeface="Arial" pitchFamily="34" charset="0"/>
                          <a:cs typeface="Arial" pitchFamily="34" charset="0"/>
                        </a:rPr>
                        <a:t>; </a:t>
                      </a:r>
                      <a:r>
                        <a:rPr lang="en-PH" sz="1800" dirty="0" err="1">
                          <a:latin typeface="Arial" pitchFamily="34" charset="0"/>
                          <a:cs typeface="Arial" pitchFamily="34" charset="0"/>
                        </a:rPr>
                        <a:t>Cephalohematoma</a:t>
                      </a:r>
                      <a:r>
                        <a:rPr lang="en-PH" sz="1800" dirty="0">
                          <a:latin typeface="Arial" pitchFamily="34" charset="0"/>
                          <a:cs typeface="Arial" pitchFamily="34" charset="0"/>
                        </a:rPr>
                        <a:t>)</a:t>
                      </a:r>
                      <a:endParaRPr lang="en-PH" sz="1800" dirty="0"/>
                    </a:p>
                  </a:txBody>
                  <a:tcPr/>
                </a:tc>
                <a:extLst>
                  <a:ext uri="{0D108BD9-81ED-4DB2-BD59-A6C34878D82A}">
                    <a16:rowId xmlns:a16="http://schemas.microsoft.com/office/drawing/2014/main" val="10003"/>
                  </a:ext>
                </a:extLst>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charset="0"/>
                        </a:rPr>
                        <a:t>Abnormality in RBC (</a:t>
                      </a:r>
                      <a:r>
                        <a:rPr lang="en-US" sz="1800" dirty="0" err="1">
                          <a:latin typeface="Arial" charset="0"/>
                        </a:rPr>
                        <a:t>thalassemia</a:t>
                      </a:r>
                      <a:r>
                        <a:rPr lang="en-US" sz="1800" dirty="0">
                          <a:latin typeface="Arial" charset="0"/>
                        </a:rPr>
                        <a:t> &amp; other </a:t>
                      </a:r>
                      <a:r>
                        <a:rPr lang="en-US" sz="1800" dirty="0" err="1">
                          <a:latin typeface="Arial" charset="0"/>
                        </a:rPr>
                        <a:t>hemoglobinopathies</a:t>
                      </a:r>
                      <a:r>
                        <a:rPr lang="en-US" sz="1800" dirty="0">
                          <a:latin typeface="Arial" charset="0"/>
                        </a:rPr>
                        <a:t>)</a:t>
                      </a:r>
                      <a:endParaRPr lang="en-PH" dirty="0"/>
                    </a:p>
                  </a:txBody>
                  <a:tcPr/>
                </a:tc>
                <a:tc>
                  <a:txBody>
                    <a:bodyPr/>
                    <a:lstStyle/>
                    <a:p>
                      <a:r>
                        <a:rPr lang="en-PH" sz="1800" dirty="0" err="1">
                          <a:latin typeface="Arial" pitchFamily="34" charset="0"/>
                          <a:cs typeface="Arial" pitchFamily="34" charset="0"/>
                        </a:rPr>
                        <a:t>Polycythemia</a:t>
                      </a:r>
                      <a:r>
                        <a:rPr lang="en-PH" sz="1800" dirty="0">
                          <a:latin typeface="Arial" pitchFamily="34" charset="0"/>
                          <a:cs typeface="Arial" pitchFamily="34" charset="0"/>
                        </a:rPr>
                        <a:t> (</a:t>
                      </a:r>
                      <a:r>
                        <a:rPr lang="en-PH" sz="1800" dirty="0" err="1">
                          <a:latin typeface="Arial" pitchFamily="34" charset="0"/>
                          <a:cs typeface="Arial" pitchFamily="34" charset="0"/>
                        </a:rPr>
                        <a:t>Fetal</a:t>
                      </a:r>
                      <a:r>
                        <a:rPr lang="en-PH" sz="1800" dirty="0">
                          <a:latin typeface="Arial" pitchFamily="34" charset="0"/>
                          <a:cs typeface="Arial" pitchFamily="34" charset="0"/>
                        </a:rPr>
                        <a:t>-maternal transfusion; twin-twin transfusion; delayed cord clamp)</a:t>
                      </a:r>
                      <a:endParaRPr lang="en-PH" sz="1800" dirty="0"/>
                    </a:p>
                  </a:txBody>
                  <a:tcPr/>
                </a:tc>
                <a:extLst>
                  <a:ext uri="{0D108BD9-81ED-4DB2-BD59-A6C34878D82A}">
                    <a16:rowId xmlns:a16="http://schemas.microsoft.com/office/drawing/2014/main" val="10004"/>
                  </a:ext>
                </a:extLst>
              </a:tr>
            </a:tbl>
          </a:graphicData>
        </a:graphic>
      </p:graphicFrame>
      <p:sp>
        <p:nvSpPr>
          <p:cNvPr id="6" name="Rectangle 5"/>
          <p:cNvSpPr/>
          <p:nvPr/>
        </p:nvSpPr>
        <p:spPr>
          <a:xfrm>
            <a:off x="838200" y="1600200"/>
            <a:ext cx="7162800" cy="461665"/>
          </a:xfrm>
          <a:prstGeom prst="rect">
            <a:avLst/>
          </a:prstGeom>
        </p:spPr>
        <p:txBody>
          <a:bodyPr wrap="square">
            <a:spAutoFit/>
          </a:bodyPr>
          <a:lstStyle/>
          <a:p>
            <a:r>
              <a:rPr lang="en-US" sz="2400" b="1" dirty="0">
                <a:solidFill>
                  <a:srgbClr val="C00000"/>
                </a:solidFill>
                <a:latin typeface="Arial" charset="0"/>
              </a:rPr>
              <a:t>A.  Increased Production of </a:t>
            </a:r>
            <a:r>
              <a:rPr lang="en-US" sz="2400" b="1" dirty="0" err="1">
                <a:solidFill>
                  <a:srgbClr val="C00000"/>
                </a:solidFill>
                <a:latin typeface="Arial" charset="0"/>
              </a:rPr>
              <a:t>Bilirubin</a:t>
            </a:r>
            <a:endParaRPr lang="en-PH" sz="2400" b="1" dirty="0">
              <a:solidFill>
                <a:srgbClr val="C000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248400" cy="990600"/>
          </a:xfrm>
        </p:spPr>
        <p:txBody>
          <a:bodyPr>
            <a:normAutofit fontScale="90000"/>
          </a:bodyPr>
          <a:lstStyle/>
          <a:p>
            <a:pPr algn="ctr"/>
            <a:br>
              <a:rPr lang="en-US" sz="3600" dirty="0">
                <a:solidFill>
                  <a:srgbClr val="FFFF99"/>
                </a:solidFill>
              </a:rPr>
            </a:br>
            <a:r>
              <a:rPr lang="en-US" sz="3100" b="1" dirty="0">
                <a:latin typeface="Arial" charset="0"/>
              </a:rPr>
              <a:t> </a:t>
            </a:r>
            <a:r>
              <a:rPr lang="en-US" sz="3600" b="1" dirty="0">
                <a:solidFill>
                  <a:schemeClr val="accent1"/>
                </a:solidFill>
                <a:latin typeface="Arial" charset="0"/>
              </a:rPr>
              <a:t>I.  Causes of UNCONJUGATED </a:t>
            </a:r>
            <a:r>
              <a:rPr lang="en-US" sz="3600" b="1" dirty="0" err="1">
                <a:solidFill>
                  <a:schemeClr val="accent1"/>
                </a:solidFill>
                <a:latin typeface="Arial" charset="0"/>
              </a:rPr>
              <a:t>Hyperbilirubinemia</a:t>
            </a:r>
            <a:endParaRPr lang="en-PH" sz="3600" b="1" dirty="0">
              <a:solidFill>
                <a:schemeClr val="accent1"/>
              </a:solidFill>
            </a:endParaRPr>
          </a:p>
        </p:txBody>
      </p:sp>
      <p:graphicFrame>
        <p:nvGraphicFramePr>
          <p:cNvPr id="4" name="Table 3"/>
          <p:cNvGraphicFramePr>
            <a:graphicFrameLocks noGrp="1"/>
          </p:cNvGraphicFramePr>
          <p:nvPr/>
        </p:nvGraphicFramePr>
        <p:xfrm>
          <a:off x="1371600" y="2133600"/>
          <a:ext cx="6400800" cy="2712156"/>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462844">
                <a:tc>
                  <a:txBody>
                    <a:bodyPr/>
                    <a:lstStyle/>
                    <a:p>
                      <a:r>
                        <a:rPr lang="en-PH" dirty="0">
                          <a:latin typeface="Arial" pitchFamily="34" charset="0"/>
                          <a:cs typeface="Arial" pitchFamily="34" charset="0"/>
                        </a:rPr>
                        <a:t>Common Causes</a:t>
                      </a:r>
                    </a:p>
                  </a:txBody>
                  <a:tcPr/>
                </a:tc>
                <a:tc>
                  <a:txBody>
                    <a:bodyPr/>
                    <a:lstStyle/>
                    <a:p>
                      <a:r>
                        <a:rPr lang="en-PH" dirty="0">
                          <a:latin typeface="Arial" pitchFamily="34" charset="0"/>
                          <a:cs typeface="Arial" pitchFamily="34" charset="0"/>
                        </a:rPr>
                        <a:t>Uncommon Causes </a:t>
                      </a:r>
                    </a:p>
                  </a:txBody>
                  <a:tcPr/>
                </a:tc>
                <a:extLst>
                  <a:ext uri="{0D108BD9-81ED-4DB2-BD59-A6C34878D82A}">
                    <a16:rowId xmlns:a16="http://schemas.microsoft.com/office/drawing/2014/main" val="10000"/>
                  </a:ext>
                </a:extLst>
              </a:tr>
              <a:tr h="832556">
                <a:tc>
                  <a:txBody>
                    <a:bodyPr/>
                    <a:lstStyle/>
                    <a:p>
                      <a:r>
                        <a:rPr kumimoji="0" lang="en-PH" sz="2400" kern="1200" dirty="0">
                          <a:solidFill>
                            <a:schemeClr val="dk1"/>
                          </a:solidFill>
                          <a:latin typeface="Arial" pitchFamily="34" charset="0"/>
                          <a:ea typeface="+mn-ea"/>
                          <a:cs typeface="Arial" pitchFamily="34" charset="0"/>
                        </a:rPr>
                        <a:t>Prematurity</a:t>
                      </a:r>
                      <a:endParaRPr lang="en-PH" sz="24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2400" dirty="0" err="1">
                          <a:latin typeface="Arial" pitchFamily="34" charset="0"/>
                          <a:cs typeface="Arial" pitchFamily="34" charset="0"/>
                        </a:rPr>
                        <a:t>Crigler</a:t>
                      </a:r>
                      <a:r>
                        <a:rPr lang="en-PH" sz="2400" dirty="0">
                          <a:latin typeface="Arial" pitchFamily="34" charset="0"/>
                          <a:cs typeface="Arial" pitchFamily="34" charset="0"/>
                        </a:rPr>
                        <a:t>-</a:t>
                      </a:r>
                      <a:r>
                        <a:rPr lang="en-PH" sz="2400" dirty="0" err="1">
                          <a:latin typeface="Arial" pitchFamily="34" charset="0"/>
                          <a:cs typeface="Arial" pitchFamily="34" charset="0"/>
                        </a:rPr>
                        <a:t>Najjar</a:t>
                      </a:r>
                      <a:r>
                        <a:rPr lang="en-PH" sz="2400" dirty="0">
                          <a:latin typeface="Arial" pitchFamily="34" charset="0"/>
                          <a:cs typeface="Arial" pitchFamily="34" charset="0"/>
                        </a:rPr>
                        <a:t> Syndrome (Type 1 and type 2)</a:t>
                      </a:r>
                    </a:p>
                  </a:txBody>
                  <a:tcPr/>
                </a:tc>
                <a:extLst>
                  <a:ext uri="{0D108BD9-81ED-4DB2-BD59-A6C34878D82A}">
                    <a16:rowId xmlns:a16="http://schemas.microsoft.com/office/drawing/2014/main" val="10001"/>
                  </a:ext>
                </a:extLst>
              </a:tr>
              <a:tr h="838200">
                <a:tc>
                  <a:txBody>
                    <a:bodyPr/>
                    <a:lstStyle/>
                    <a:p>
                      <a:r>
                        <a:rPr lang="en-PH" sz="2400" dirty="0">
                          <a:latin typeface="Arial" pitchFamily="34" charset="0"/>
                          <a:cs typeface="Arial" pitchFamily="34" charset="0"/>
                        </a:rPr>
                        <a:t>Breast Milk Jaundice</a:t>
                      </a:r>
                    </a:p>
                  </a:txBody>
                  <a:tcPr/>
                </a:tc>
                <a:tc>
                  <a:txBody>
                    <a:bodyPr/>
                    <a:lstStyle/>
                    <a:p>
                      <a:r>
                        <a:rPr lang="en-PH" sz="2400" dirty="0">
                          <a:latin typeface="Arial" pitchFamily="34" charset="0"/>
                          <a:cs typeface="Arial" pitchFamily="34" charset="0"/>
                        </a:rPr>
                        <a:t>Gilbert's Disease (Gilbert Syndrome)</a:t>
                      </a:r>
                    </a:p>
                  </a:txBody>
                  <a:tcPr/>
                </a:tc>
                <a:extLst>
                  <a:ext uri="{0D108BD9-81ED-4DB2-BD59-A6C34878D82A}">
                    <a16:rowId xmlns:a16="http://schemas.microsoft.com/office/drawing/2014/main" val="10002"/>
                  </a:ext>
                </a:extLst>
              </a:tr>
              <a:tr h="578556">
                <a:tc>
                  <a:txBody>
                    <a:bodyPr/>
                    <a:lstStyle/>
                    <a:p>
                      <a:endParaRPr lang="en-PH" sz="2400" dirty="0">
                        <a:latin typeface="Arial" pitchFamily="34" charset="0"/>
                        <a:cs typeface="Arial" pitchFamily="34" charset="0"/>
                      </a:endParaRPr>
                    </a:p>
                  </a:txBody>
                  <a:tcPr/>
                </a:tc>
                <a:tc>
                  <a:txBody>
                    <a:bodyPr/>
                    <a:lstStyle/>
                    <a:p>
                      <a:r>
                        <a:rPr lang="en-PH" sz="2400" dirty="0">
                          <a:latin typeface="Arial" pitchFamily="34" charset="0"/>
                          <a:cs typeface="Arial" pitchFamily="34" charset="0"/>
                        </a:rPr>
                        <a:t>Hypothyroidism</a:t>
                      </a:r>
                    </a:p>
                  </a:txBody>
                  <a:tcPr/>
                </a:tc>
                <a:extLst>
                  <a:ext uri="{0D108BD9-81ED-4DB2-BD59-A6C34878D82A}">
                    <a16:rowId xmlns:a16="http://schemas.microsoft.com/office/drawing/2014/main" val="10003"/>
                  </a:ext>
                </a:extLst>
              </a:tr>
            </a:tbl>
          </a:graphicData>
        </a:graphic>
      </p:graphicFrame>
      <p:sp>
        <p:nvSpPr>
          <p:cNvPr id="6" name="Rectangle 5"/>
          <p:cNvSpPr/>
          <p:nvPr/>
        </p:nvSpPr>
        <p:spPr>
          <a:xfrm>
            <a:off x="685800" y="1371600"/>
            <a:ext cx="7162800" cy="523220"/>
          </a:xfrm>
          <a:prstGeom prst="rect">
            <a:avLst/>
          </a:prstGeom>
        </p:spPr>
        <p:txBody>
          <a:bodyPr wrap="square">
            <a:spAutoFit/>
          </a:bodyPr>
          <a:lstStyle/>
          <a:p>
            <a:r>
              <a:rPr lang="en-US" sz="2800" b="1" dirty="0">
                <a:solidFill>
                  <a:srgbClr val="C00000"/>
                </a:solidFill>
                <a:latin typeface="Arial" charset="0"/>
              </a:rPr>
              <a:t>B.  Decreased Conjugation </a:t>
            </a:r>
            <a:endParaRPr lang="en-PH" sz="2800" b="1"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1979</TotalTime>
  <Words>1536</Words>
  <Application>Microsoft Office PowerPoint</Application>
  <PresentationFormat>On-screen Show (4:3)</PresentationFormat>
  <Paragraphs>258</Paragraphs>
  <Slides>26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Black</vt:lpstr>
      <vt:lpstr>Calibri</vt:lpstr>
      <vt:lpstr>Franklin Gothic Book</vt:lpstr>
      <vt:lpstr>Perpetua</vt:lpstr>
      <vt:lpstr>Times New Roman</vt:lpstr>
      <vt:lpstr>Wingdings 2</vt:lpstr>
      <vt:lpstr>Equity</vt:lpstr>
      <vt:lpstr>Cholestatic Jaundice In Infancy </vt:lpstr>
      <vt:lpstr>Objectives</vt:lpstr>
      <vt:lpstr>Jaundice</vt:lpstr>
      <vt:lpstr>Approach to A Jaundice Infant</vt:lpstr>
      <vt:lpstr>Bilirubin Metabolism</vt:lpstr>
      <vt:lpstr>PowerPoint Presentation</vt:lpstr>
      <vt:lpstr>Type of Jaundice</vt:lpstr>
      <vt:lpstr>  I.  Causes of UNCONJUGATED Hyperbilirubinemia</vt:lpstr>
      <vt:lpstr>  I.  Causes of UNCONJUGATED Hyperbilirubinemia</vt:lpstr>
      <vt:lpstr>  II.  Causes of CONJUGATED Hyperbilirubinemia</vt:lpstr>
      <vt:lpstr>  II.  Causes of CONJUGATED Hyperbilirubinemia</vt:lpstr>
      <vt:lpstr>PowerPoint Presentation</vt:lpstr>
      <vt:lpstr>   Conjugated Hyperbilirubinemia Urgent Investigations</vt:lpstr>
      <vt:lpstr>   Conjugated Hyperbilirubinemia Subsequent Investigations</vt:lpstr>
      <vt:lpstr>PowerPoint Presentation</vt:lpstr>
      <vt:lpstr>Diagnostic tests for possible obstructive jaundice</vt:lpstr>
      <vt:lpstr>Liver biopsy results of 376 cholestatic jaundice Section of Pediatric Gastroenterology,  UP-Philippine General  Hospital,  2004-2010</vt:lpstr>
      <vt:lpstr>PowerPoint Presentation</vt:lpstr>
      <vt:lpstr>PowerPoint Presentation</vt:lpstr>
      <vt:lpstr>Extrahepatic Biliary Atresia  Factors Influencing Prognosis</vt:lpstr>
      <vt:lpstr>Extrahepatic Biliary Atresia 349 children -  1985  to 2002 Age at surgery &amp; survival with native liver</vt:lpstr>
      <vt:lpstr>Cholestatic jaundice Clinical consequences</vt:lpstr>
      <vt:lpstr>PowerPoint Presentation</vt:lpstr>
      <vt:lpstr>PowerPoint Presentation</vt:lpstr>
      <vt:lpstr>PowerPoint Presentation</vt:lpstr>
      <vt:lpstr>PowerPoint Presentation</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Jaundice after the 2nd week</dc:title>
  <dc:creator>Germana V. Gregorio</dc:creator>
  <cp:lastModifiedBy>Germana Emerita Gregorio</cp:lastModifiedBy>
  <cp:revision>122</cp:revision>
  <dcterms:created xsi:type="dcterms:W3CDTF">2012-05-08T11:07:19Z</dcterms:created>
  <dcterms:modified xsi:type="dcterms:W3CDTF">2020-04-11T03:31:10Z</dcterms:modified>
</cp:coreProperties>
</file>