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4" name="Picture 13" descr="10318723_10202780977378316_980579735_n.jpg"/>
          <p:cNvPicPr>
            <a:picLocks noChangeAspect="1"/>
          </p:cNvPicPr>
          <p:nvPr userDrawn="1"/>
        </p:nvPicPr>
        <p:blipFill>
          <a:blip r:embed="rId2" cstate="print"/>
          <a:stretch>
            <a:fillRect/>
          </a:stretch>
        </p:blipFill>
        <p:spPr>
          <a:xfrm>
            <a:off x="9509760" y="4419600"/>
            <a:ext cx="2682240" cy="2011680"/>
          </a:xfrm>
          <a:prstGeom prst="rect">
            <a:avLst/>
          </a:prstGeom>
        </p:spPr>
      </p:pic>
      <p:sp>
        <p:nvSpPr>
          <p:cNvPr id="13" name="Rectangle 12"/>
          <p:cNvSpPr/>
          <p:nvPr userDrawn="1"/>
        </p:nvSpPr>
        <p:spPr>
          <a:xfrm rot="5400000">
            <a:off x="5928360" y="-2727960"/>
            <a:ext cx="1554480" cy="109728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1524000" y="1981201"/>
            <a:ext cx="10363200" cy="1470025"/>
          </a:xfrm>
        </p:spPr>
        <p:txBody>
          <a:bodyPr>
            <a:noAutofit/>
            <a:scene3d>
              <a:camera prst="orthographicFront"/>
              <a:lightRig rig="soft" dir="t">
                <a:rot lat="0" lon="0" rev="10800000"/>
              </a:lightRig>
            </a:scene3d>
            <a:sp3d>
              <a:bevelT w="27940" h="12700"/>
              <a:contourClr>
                <a:srgbClr val="DDDDDD"/>
              </a:contourClr>
            </a:sp3d>
          </a:bodyPr>
          <a:lstStyle>
            <a:lvl1pPr algn="l">
              <a:defRPr sz="5400" b="1" cap="none" spc="150">
                <a:ln w="11430"/>
                <a:solidFill>
                  <a:srgbClr val="F8F8F8"/>
                </a:solidFill>
                <a:effectLst>
                  <a:outerShdw blurRad="25400" algn="tl" rotWithShape="0">
                    <a:srgbClr val="000000">
                      <a:alpha val="43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733800"/>
            <a:ext cx="8534400" cy="731520"/>
          </a:xfrm>
        </p:spPr>
        <p:txBody>
          <a:bodyPr>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pic>
        <p:nvPicPr>
          <p:cNvPr id="16" name="Picture 15" descr="Picture1.png"/>
          <p:cNvPicPr>
            <a:picLocks noChangeAspect="1"/>
          </p:cNvPicPr>
          <p:nvPr userDrawn="1"/>
        </p:nvPicPr>
        <p:blipFill>
          <a:blip r:embed="rId3"/>
          <a:stretch>
            <a:fillRect/>
          </a:stretch>
        </p:blipFill>
        <p:spPr>
          <a:xfrm>
            <a:off x="-479425" y="-304800"/>
            <a:ext cx="1800225" cy="7315200"/>
          </a:xfrm>
          <a:prstGeom prst="rect">
            <a:avLst/>
          </a:prstGeom>
        </p:spPr>
      </p:pic>
      <p:sp>
        <p:nvSpPr>
          <p:cNvPr id="17" name="Rectangle 16"/>
          <p:cNvSpPr/>
          <p:nvPr userDrawn="1"/>
        </p:nvSpPr>
        <p:spPr>
          <a:xfrm rot="5400000">
            <a:off x="-2273300" y="3187700"/>
            <a:ext cx="6172200" cy="4064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userDrawn="1"/>
        </p:nvSpPr>
        <p:spPr>
          <a:xfrm>
            <a:off x="1219200" y="3581400"/>
            <a:ext cx="109728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userDrawn="1"/>
        </p:nvSpPr>
        <p:spPr>
          <a:xfrm>
            <a:off x="1219200" y="1905000"/>
            <a:ext cx="109728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06402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Title 1"/>
          <p:cNvSpPr>
            <a:spLocks noGrp="1"/>
          </p:cNvSpPr>
          <p:nvPr>
            <p:ph type="title"/>
          </p:nvPr>
        </p:nvSpPr>
        <p:spPr>
          <a:xfrm>
            <a:off x="609600" y="685800"/>
            <a:ext cx="10972800" cy="914400"/>
          </a:xfrm>
        </p:spPr>
        <p:txBody>
          <a:bodyPr>
            <a:normAutofit/>
          </a:bodyPr>
          <a:lstStyle>
            <a:lvl1pPr>
              <a:defRPr sz="4000"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828800"/>
            <a:ext cx="109728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Rectangle 13"/>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9" name="Picture 8"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6" name="Slide Number Placeholder 5"/>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1"/>
          </p:nvPr>
        </p:nvSpPr>
        <p:spPr>
          <a:xfrm>
            <a:off x="5384800" y="6248401"/>
            <a:ext cx="3860800" cy="365125"/>
          </a:xfrm>
        </p:spPr>
        <p:txBody>
          <a:bodyPr/>
          <a:lstStyle/>
          <a:p>
            <a:endParaRPr lang="en-US">
              <a:solidFill>
                <a:prstClr val="black">
                  <a:tint val="75000"/>
                </a:prstClr>
              </a:solidFill>
            </a:endParaRPr>
          </a:p>
        </p:txBody>
      </p:sp>
      <p:sp>
        <p:nvSpPr>
          <p:cNvPr id="4" name="Date Placeholder 3"/>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338271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3"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Vertical Title 1"/>
          <p:cNvSpPr>
            <a:spLocks noGrp="1"/>
          </p:cNvSpPr>
          <p:nvPr>
            <p:ph type="title" orient="vert"/>
          </p:nvPr>
        </p:nvSpPr>
        <p:spPr>
          <a:xfrm>
            <a:off x="8839200" y="685801"/>
            <a:ext cx="2743200" cy="5257800"/>
          </a:xfrm>
        </p:spPr>
        <p:txBody>
          <a:bodyPr vert="eaVert">
            <a:normAutofit/>
          </a:bodyPr>
          <a:lstStyle>
            <a:lvl1pPr>
              <a:defRPr sz="4000"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85801"/>
            <a:ext cx="80264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7" name="Rectangle 16"/>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9" name="Picture 8"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14" name="Slide Number Placeholder 5"/>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15" name="Footer Placeholder 4"/>
          <p:cNvSpPr>
            <a:spLocks noGrp="1"/>
          </p:cNvSpPr>
          <p:nvPr>
            <p:ph type="ftr" sz="quarter" idx="11"/>
          </p:nvPr>
        </p:nvSpPr>
        <p:spPr>
          <a:xfrm>
            <a:off x="5384800" y="6248401"/>
            <a:ext cx="3860800" cy="365125"/>
          </a:xfrm>
        </p:spPr>
        <p:txBody>
          <a:bodyPr/>
          <a:lstStyle/>
          <a:p>
            <a:endParaRPr lang="en-US">
              <a:solidFill>
                <a:prstClr val="black">
                  <a:tint val="75000"/>
                </a:prstClr>
              </a:solidFill>
            </a:endParaRPr>
          </a:p>
        </p:txBody>
      </p:sp>
      <p:sp>
        <p:nvSpPr>
          <p:cNvPr id="16" name="Date Placeholder 3"/>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3662711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 name="Rectangle 9"/>
          <p:cNvSpPr/>
          <p:nvPr userDrawn="1"/>
        </p:nvSpPr>
        <p:spPr>
          <a:xfrm rot="10800000">
            <a:off x="1341120" y="0"/>
            <a:ext cx="10850880" cy="6858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Date Placeholder 2"/>
          <p:cNvSpPr>
            <a:spLocks noGrp="1"/>
          </p:cNvSpPr>
          <p:nvPr>
            <p:ph type="dt" sz="half" idx="10"/>
          </p:nvPr>
        </p:nvSpPr>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pic>
        <p:nvPicPr>
          <p:cNvPr id="7" name="Picture 6" descr="Picture1.png"/>
          <p:cNvPicPr>
            <a:picLocks noChangeAspect="1"/>
          </p:cNvPicPr>
          <p:nvPr userDrawn="1"/>
        </p:nvPicPr>
        <p:blipFill>
          <a:blip r:embed="rId2"/>
          <a:stretch>
            <a:fillRect/>
          </a:stretch>
        </p:blipFill>
        <p:spPr>
          <a:xfrm>
            <a:off x="-479425" y="-304800"/>
            <a:ext cx="1800225" cy="7315200"/>
          </a:xfrm>
          <a:prstGeom prst="rect">
            <a:avLst/>
          </a:prstGeom>
        </p:spPr>
      </p:pic>
      <p:sp>
        <p:nvSpPr>
          <p:cNvPr id="8" name="Rectangle 7"/>
          <p:cNvSpPr/>
          <p:nvPr userDrawn="1"/>
        </p:nvSpPr>
        <p:spPr>
          <a:xfrm rot="5400000">
            <a:off x="-2273300" y="3187700"/>
            <a:ext cx="6172200" cy="4064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Oval 12"/>
          <p:cNvSpPr/>
          <p:nvPr userDrawn="1"/>
        </p:nvSpPr>
        <p:spPr>
          <a:xfrm>
            <a:off x="5791200" y="1066800"/>
            <a:ext cx="1828800" cy="1371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userDrawn="1"/>
        </p:nvSpPr>
        <p:spPr>
          <a:xfrm rot="5400000">
            <a:off x="-2240281" y="3398520"/>
            <a:ext cx="6858000" cy="6096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TextBox 11"/>
          <p:cNvSpPr txBox="1"/>
          <p:nvPr userDrawn="1"/>
        </p:nvSpPr>
        <p:spPr>
          <a:xfrm>
            <a:off x="3048000" y="2667001"/>
            <a:ext cx="7315200" cy="1846659"/>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en-US" sz="6000" b="1" i="1" spc="150" dirty="0">
                <a:ln w="11430"/>
                <a:solidFill>
                  <a:srgbClr val="F8F8F8"/>
                </a:solidFill>
                <a:effectLst>
                  <a:outerShdw blurRad="25400" algn="tl" rotWithShape="0">
                    <a:srgbClr val="000000">
                      <a:alpha val="43000"/>
                    </a:srgbClr>
                  </a:outerShdw>
                </a:effectLst>
                <a:latin typeface="Century Gothic"/>
              </a:rPr>
              <a:t>THANKS FOR </a:t>
            </a:r>
            <a:r>
              <a:rPr lang="en-US" sz="5400" b="1" i="1" spc="150" dirty="0">
                <a:ln w="11430"/>
                <a:solidFill>
                  <a:srgbClr val="F8F8F8"/>
                </a:solidFill>
                <a:effectLst>
                  <a:outerShdw blurRad="25400" algn="tl" rotWithShape="0">
                    <a:srgbClr val="000000">
                      <a:alpha val="43000"/>
                    </a:srgbClr>
                  </a:outerShdw>
                </a:effectLst>
                <a:latin typeface="Century Gothic"/>
              </a:rPr>
              <a:t>LISTENING!</a:t>
            </a:r>
            <a:endParaRPr lang="en-US" sz="5400" b="1" i="1" spc="150" dirty="0">
              <a:ln w="11430"/>
              <a:solidFill>
                <a:srgbClr val="F8F8F8"/>
              </a:solidFill>
              <a:effectLst>
                <a:outerShdw blurRad="25400" algn="tl" rotWithShape="0">
                  <a:srgbClr val="000000">
                    <a:alpha val="43000"/>
                  </a:srgbClr>
                </a:outerShdw>
              </a:effectLst>
              <a:latin typeface="Century Gothic"/>
            </a:endParaRPr>
          </a:p>
        </p:txBody>
      </p:sp>
      <p:pic>
        <p:nvPicPr>
          <p:cNvPr id="6" name="Picture 5"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5486400" y="838200"/>
            <a:ext cx="2438400" cy="1828800"/>
          </a:xfrm>
          <a:prstGeom prst="rect">
            <a:avLst/>
          </a:prstGeom>
        </p:spPr>
      </p:pic>
      <p:sp>
        <p:nvSpPr>
          <p:cNvPr id="23" name="Text Placeholder 22"/>
          <p:cNvSpPr>
            <a:spLocks noGrp="1"/>
          </p:cNvSpPr>
          <p:nvPr>
            <p:ph type="body" sz="quarter" idx="13" hasCustomPrompt="1"/>
          </p:nvPr>
        </p:nvSpPr>
        <p:spPr>
          <a:xfrm>
            <a:off x="3048000" y="4572000"/>
            <a:ext cx="7315200" cy="548640"/>
          </a:xfrm>
        </p:spPr>
        <p:txBody>
          <a:bodyPr>
            <a:normAutofit/>
          </a:bodyPr>
          <a:lstStyle>
            <a:lvl1pPr algn="ctr">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e-mail address</a:t>
            </a:r>
          </a:p>
        </p:txBody>
      </p:sp>
    </p:spTree>
    <p:extLst>
      <p:ext uri="{BB962C8B-B14F-4D97-AF65-F5344CB8AC3E}">
        <p14:creationId xmlns:p14="http://schemas.microsoft.com/office/powerpoint/2010/main" val="241165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8" name="Rectangle 7"/>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711200" y="685800"/>
            <a:ext cx="10972800" cy="914400"/>
          </a:xfrm>
        </p:spPr>
        <p:txBody>
          <a:bodyPr>
            <a:normAutofit/>
          </a:bodyPr>
          <a:lstStyle>
            <a:lvl1pPr>
              <a:defRPr sz="4000" b="1"/>
            </a:lvl1pPr>
          </a:lstStyle>
          <a:p>
            <a:r>
              <a:rPr lang="en-US" smtClean="0"/>
              <a:t>Click to edit Master title style</a:t>
            </a:r>
            <a:endParaRPr lang="en-US" dirty="0"/>
          </a:p>
        </p:txBody>
      </p:sp>
      <p:sp>
        <p:nvSpPr>
          <p:cNvPr id="3" name="Content Placeholder 2"/>
          <p:cNvSpPr>
            <a:spLocks noGrp="1"/>
          </p:cNvSpPr>
          <p:nvPr>
            <p:ph idx="1"/>
          </p:nvPr>
        </p:nvSpPr>
        <p:spPr>
          <a:xfrm>
            <a:off x="711200" y="1828800"/>
            <a:ext cx="10972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dirty="0">
              <a:solidFill>
                <a:prstClr val="black">
                  <a:tint val="75000"/>
                </a:prstClr>
              </a:solidFill>
            </a:endParaRPr>
          </a:p>
        </p:txBody>
      </p:sp>
      <p:sp>
        <p:nvSpPr>
          <p:cNvPr id="5" name="Footer Placeholder 4"/>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dirty="0">
              <a:solidFill>
                <a:prstClr val="black">
                  <a:tint val="75000"/>
                </a:prstClr>
              </a:solidFill>
            </a:endParaRPr>
          </a:p>
        </p:txBody>
      </p:sp>
      <p:sp>
        <p:nvSpPr>
          <p:cNvPr id="14" name="Rectangle 13"/>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7" name="Picture 6"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20382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9"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7" name="Rectangle 6"/>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sp>
        <p:nvSpPr>
          <p:cNvPr id="5" name="Footer Placeholder 4"/>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14" name="Rectangle 13"/>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8" name="Picture 7"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126086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Title 1"/>
          <p:cNvSpPr>
            <a:spLocks noGrp="1"/>
          </p:cNvSpPr>
          <p:nvPr>
            <p:ph type="title"/>
          </p:nvPr>
        </p:nvSpPr>
        <p:spPr>
          <a:xfrm>
            <a:off x="609600" y="685800"/>
            <a:ext cx="10972800" cy="914400"/>
          </a:xfrm>
        </p:spPr>
        <p:txBody>
          <a:bodyPr>
            <a:normAutofit/>
          </a:bodyPr>
          <a:lstStyle>
            <a:lvl1pPr>
              <a:defRPr sz="4000" b="1"/>
            </a:lvl1pPr>
          </a:lstStyle>
          <a:p>
            <a:r>
              <a:rPr lang="en-US" smtClean="0"/>
              <a:t>Click to edit Master title style</a:t>
            </a:r>
            <a:endParaRPr lang="en-US" dirty="0"/>
          </a:p>
        </p:txBody>
      </p:sp>
      <p:sp>
        <p:nvSpPr>
          <p:cNvPr id="3" name="Content Placeholder 2"/>
          <p:cNvSpPr>
            <a:spLocks noGrp="1"/>
          </p:cNvSpPr>
          <p:nvPr>
            <p:ph sz="half" idx="1"/>
          </p:nvPr>
        </p:nvSpPr>
        <p:spPr>
          <a:xfrm>
            <a:off x="609600" y="18288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8288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Rectangle 14"/>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0" name="Picture 9"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7" name="Slide Number Placeholder 6"/>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6" name="Footer Placeholder 5"/>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5" name="Date Placeholder 4"/>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2721692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Title 1"/>
          <p:cNvSpPr>
            <a:spLocks noGrp="1"/>
          </p:cNvSpPr>
          <p:nvPr>
            <p:ph type="title"/>
          </p:nvPr>
        </p:nvSpPr>
        <p:spPr>
          <a:xfrm>
            <a:off x="609600" y="685800"/>
            <a:ext cx="10972800" cy="914400"/>
          </a:xfrm>
        </p:spPr>
        <p:txBody>
          <a:bodyPr>
            <a:normAutofit/>
          </a:bodyPr>
          <a:lstStyle>
            <a:lvl1pPr>
              <a:defRPr sz="4000" b="1"/>
            </a:lvl1pPr>
          </a:lstStyle>
          <a:p>
            <a:r>
              <a:rPr lang="en-US" smtClean="0"/>
              <a:t>Click to edit Master title style</a:t>
            </a:r>
            <a:endParaRPr lang="en-US" dirty="0"/>
          </a:p>
        </p:txBody>
      </p:sp>
      <p:sp>
        <p:nvSpPr>
          <p:cNvPr id="3" name="Text Placeholder 2"/>
          <p:cNvSpPr>
            <a:spLocks noGrp="1"/>
          </p:cNvSpPr>
          <p:nvPr>
            <p:ph type="body" idx="1"/>
          </p:nvPr>
        </p:nvSpPr>
        <p:spPr>
          <a:xfrm>
            <a:off x="609600" y="1752600"/>
            <a:ext cx="5386917"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514600"/>
            <a:ext cx="5386917" cy="34747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52600"/>
            <a:ext cx="5389033"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7601" y="2514600"/>
            <a:ext cx="5389033" cy="34747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Footer Placeholder 7"/>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17" name="Rectangle 16"/>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2" name="Picture 11"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9" name="Slide Number Placeholder 8"/>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7" name="Date Placeholder 6"/>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142114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Title 1"/>
          <p:cNvSpPr>
            <a:spLocks noGrp="1"/>
          </p:cNvSpPr>
          <p:nvPr>
            <p:ph type="title"/>
          </p:nvPr>
        </p:nvSpPr>
        <p:spPr>
          <a:xfrm>
            <a:off x="609600" y="685800"/>
            <a:ext cx="10972800" cy="914400"/>
          </a:xfrm>
        </p:spPr>
        <p:txBody>
          <a:bodyPr>
            <a:normAutofit/>
          </a:bodyPr>
          <a:lstStyle>
            <a:lvl1pPr>
              <a:defRPr sz="4000" b="1"/>
            </a:lvl1pPr>
          </a:lstStyle>
          <a:p>
            <a:r>
              <a:rPr lang="en-US" smtClean="0"/>
              <a:t>Click to edit Master title style</a:t>
            </a:r>
            <a:endParaRPr lang="en-US" dirty="0"/>
          </a:p>
        </p:txBody>
      </p:sp>
      <p:sp>
        <p:nvSpPr>
          <p:cNvPr id="6" name="Rectangle 5"/>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Date Placeholder 2"/>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sp>
        <p:nvSpPr>
          <p:cNvPr id="13" name="Rectangle 12"/>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 name="Oval 6"/>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8" name="Picture 7"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5" name="Slide Number Placeholder 4"/>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4" name="Footer Placeholder 3"/>
          <p:cNvSpPr>
            <a:spLocks noGrp="1"/>
          </p:cNvSpPr>
          <p:nvPr>
            <p:ph type="ftr" sz="quarter" idx="11"/>
          </p:nvPr>
        </p:nvSpPr>
        <p:spPr>
          <a:xfrm>
            <a:off x="5384800" y="6248401"/>
            <a:ext cx="3860800" cy="365125"/>
          </a:xfrm>
        </p:spPr>
        <p:txBody>
          <a:bodyPr/>
          <a:lstStyle/>
          <a:p>
            <a:endParaRPr lang="en-US">
              <a:solidFill>
                <a:prstClr val="black">
                  <a:tint val="75000"/>
                </a:prstClr>
              </a:solidFill>
            </a:endParaRPr>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256706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5" name="Rectangle 4"/>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Footer Placeholder 2"/>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12" name="Rectangle 11"/>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Oval 5"/>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7" name="Picture 6"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4" name="Slide Number Placeholder 3"/>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2" name="Date Placeholder 1"/>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218690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Title 1"/>
          <p:cNvSpPr>
            <a:spLocks noGrp="1"/>
          </p:cNvSpPr>
          <p:nvPr>
            <p:ph type="title"/>
          </p:nvPr>
        </p:nvSpPr>
        <p:spPr>
          <a:xfrm>
            <a:off x="609601" y="762000"/>
            <a:ext cx="4011084" cy="914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762000"/>
            <a:ext cx="6815667" cy="51054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752599"/>
            <a:ext cx="4011084" cy="411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Footer Placeholder 5"/>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15" name="Rectangle 14"/>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0" name="Picture 9"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7" name="Slide Number Placeholder 6"/>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5" name="Date Placeholder 4"/>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291630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a:blip r:embed="rId2">
            <a:duotone>
              <a:schemeClr val="accent2">
                <a:shade val="45000"/>
                <a:satMod val="135000"/>
              </a:schemeClr>
              <a:prstClr val="white"/>
            </a:duotone>
          </a:blip>
          <a:srcRect/>
          <a:stretch>
            <a:fillRect/>
          </a:stretch>
        </p:blipFill>
        <p:spPr bwMode="auto">
          <a:xfrm>
            <a:off x="8356600" y="2667001"/>
            <a:ext cx="3835400" cy="4143375"/>
          </a:xfrm>
          <a:prstGeom prst="rect">
            <a:avLst/>
          </a:prstGeom>
          <a:noFill/>
          <a:ln w="9525">
            <a:noFill/>
            <a:miter lim="800000"/>
            <a:headEnd/>
            <a:tailEnd/>
          </a:ln>
          <a:effectLst/>
        </p:spPr>
      </p:pic>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85800"/>
            <a:ext cx="7315200" cy="4041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p:nvPr userDrawn="1"/>
        </p:nvSpPr>
        <p:spPr>
          <a:xfrm>
            <a:off x="1828800" y="6248400"/>
            <a:ext cx="10363200" cy="381000"/>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Rectangle 14"/>
          <p:cNvSpPr/>
          <p:nvPr userDrawn="1"/>
        </p:nvSpPr>
        <p:spPr>
          <a:xfrm>
            <a:off x="1828800" y="6172200"/>
            <a:ext cx="10363200" cy="4572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userDrawn="1"/>
        </p:nvSpPr>
        <p:spPr>
          <a:xfrm>
            <a:off x="1422400" y="6050280"/>
            <a:ext cx="975360" cy="7315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0" name="Picture 9" descr="10318723_10202780977378316_980579735_n.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1117600" y="5943600"/>
            <a:ext cx="1219200" cy="914400"/>
          </a:xfrm>
          <a:prstGeom prst="rect">
            <a:avLst/>
          </a:prstGeom>
        </p:spPr>
      </p:pic>
      <p:sp>
        <p:nvSpPr>
          <p:cNvPr id="7" name="Slide Number Placeholder 6"/>
          <p:cNvSpPr>
            <a:spLocks noGrp="1"/>
          </p:cNvSpPr>
          <p:nvPr>
            <p:ph type="sldNum" sz="quarter" idx="12"/>
          </p:nvPr>
        </p:nvSpPr>
        <p:spPr>
          <a:xfrm>
            <a:off x="9347200" y="6248401"/>
            <a:ext cx="2844800" cy="365125"/>
          </a:xfrm>
        </p:spPr>
        <p:txBody>
          <a:body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6" name="Footer Placeholder 5"/>
          <p:cNvSpPr>
            <a:spLocks noGrp="1"/>
          </p:cNvSpPr>
          <p:nvPr>
            <p:ph type="ftr" sz="quarter" idx="11"/>
          </p:nvPr>
        </p:nvSpPr>
        <p:spPr>
          <a:xfrm>
            <a:off x="5384800" y="6248401"/>
            <a:ext cx="3860800" cy="365125"/>
          </a:xfrm>
        </p:spPr>
        <p:txBody>
          <a:bodyPr/>
          <a:lstStyle/>
          <a:p>
            <a:endParaRPr lang="en-US" dirty="0">
              <a:solidFill>
                <a:prstClr val="black">
                  <a:tint val="75000"/>
                </a:prstClr>
              </a:solidFill>
            </a:endParaRPr>
          </a:p>
        </p:txBody>
      </p:sp>
      <p:sp>
        <p:nvSpPr>
          <p:cNvPr id="5" name="Date Placeholder 4"/>
          <p:cNvSpPr>
            <a:spLocks noGrp="1"/>
          </p:cNvSpPr>
          <p:nvPr>
            <p:ph type="dt" sz="half" idx="10"/>
          </p:nvPr>
        </p:nvSpPr>
        <p:spPr>
          <a:xfrm>
            <a:off x="2438400" y="6248401"/>
            <a:ext cx="2844800" cy="365125"/>
          </a:xfrm>
        </p:spPr>
        <p:txBody>
          <a:body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584" y="-225420"/>
            <a:ext cx="8322384" cy="1597020"/>
          </a:xfrm>
          <a:prstGeom prst="rect">
            <a:avLst/>
          </a:prstGeom>
        </p:spPr>
      </p:pic>
    </p:spTree>
    <p:extLst>
      <p:ext uri="{BB962C8B-B14F-4D97-AF65-F5344CB8AC3E}">
        <p14:creationId xmlns:p14="http://schemas.microsoft.com/office/powerpoint/2010/main" val="58945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8031E-9747-4490-912B-AACCF6EA55A7}" type="datetimeFigureOut">
              <a:rPr lang="en-US" smtClean="0">
                <a:solidFill>
                  <a:prstClr val="black">
                    <a:tint val="75000"/>
                  </a:prstClr>
                </a:solidFill>
              </a:rPr>
              <a:pPr/>
              <a:t>8/29/2015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9C3E0-398E-410F-9FE8-D728DAB8CDBC}" type="slidenum">
              <a:rPr lang="en-US" smtClean="0">
                <a:solidFill>
                  <a:prstClr val="black">
                    <a:tint val="75000"/>
                  </a:prstClr>
                </a:solidFill>
              </a:rPr>
              <a:pPr/>
              <a:t>‹#›</a:t>
            </a:fld>
            <a:endParaRPr lang="en-US">
              <a:solidFill>
                <a:prstClr val="black">
                  <a:tint val="75000"/>
                </a:prstClr>
              </a:solidFill>
            </a:endParaRPr>
          </a:p>
        </p:txBody>
      </p:sp>
      <p:sp>
        <p:nvSpPr>
          <p:cNvPr id="18" name="Oval 17"/>
          <p:cNvSpPr/>
          <p:nvPr/>
        </p:nvSpPr>
        <p:spPr>
          <a:xfrm>
            <a:off x="1259840" y="6172200"/>
            <a:ext cx="853440" cy="64008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250186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Pharmaceutical Marketing System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3733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PH" altLang="en-US" smtClean="0"/>
              <a:t>The Pharmaceutical Markets</a:t>
            </a:r>
            <a:endParaRPr lang="en-GB" altLang="en-US" smtClean="0"/>
          </a:p>
        </p:txBody>
      </p:sp>
      <p:sp>
        <p:nvSpPr>
          <p:cNvPr id="11267" name="Rectangle 3"/>
          <p:cNvSpPr>
            <a:spLocks noGrp="1" noChangeArrowheads="1"/>
          </p:cNvSpPr>
          <p:nvPr>
            <p:ph idx="1"/>
          </p:nvPr>
        </p:nvSpPr>
        <p:spPr/>
        <p:txBody>
          <a:bodyPr/>
          <a:lstStyle/>
          <a:p>
            <a:pPr eaLnBrk="1" hangingPunct="1">
              <a:lnSpc>
                <a:spcPct val="90000"/>
              </a:lnSpc>
            </a:pPr>
            <a:r>
              <a:rPr lang="en-PH" altLang="en-US" sz="2800"/>
              <a:t>The traditional market-drugstores, community pharmacies, hospital pharmacies, industrial clinics, private medical clinics or dispensing physicians clinic. Normally buy medicines, medical supplies, and other health products either on credit or consignment from local and multinational drug companies through: </a:t>
            </a:r>
          </a:p>
          <a:p>
            <a:pPr eaLnBrk="1" hangingPunct="1">
              <a:lnSpc>
                <a:spcPct val="90000"/>
              </a:lnSpc>
            </a:pPr>
            <a:r>
              <a:rPr lang="en-PH" altLang="en-US" sz="2800"/>
              <a:t>PSRs( detailmen,  or medical representative).</a:t>
            </a:r>
            <a:endParaRPr lang="en-GB" altLang="en-US" sz="2800"/>
          </a:p>
        </p:txBody>
      </p:sp>
    </p:spTree>
    <p:extLst>
      <p:ext uri="{BB962C8B-B14F-4D97-AF65-F5344CB8AC3E}">
        <p14:creationId xmlns:p14="http://schemas.microsoft.com/office/powerpoint/2010/main" val="4085792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PH" altLang="en-US"/>
              <a:t>Drugstores(Community Pharmacy)</a:t>
            </a:r>
            <a:endParaRPr lang="en-GB" altLang="en-US"/>
          </a:p>
        </p:txBody>
      </p:sp>
      <p:sp>
        <p:nvSpPr>
          <p:cNvPr id="7171" name="Rectangle 3"/>
          <p:cNvSpPr>
            <a:spLocks noGrp="1" noChangeArrowheads="1"/>
          </p:cNvSpPr>
          <p:nvPr>
            <p:ph idx="1"/>
          </p:nvPr>
        </p:nvSpPr>
        <p:spPr/>
        <p:txBody>
          <a:bodyPr rtlCol="0">
            <a:normAutofit/>
          </a:bodyPr>
          <a:lstStyle/>
          <a:p>
            <a:pPr marL="274320" indent="-274320">
              <a:lnSpc>
                <a:spcPct val="90000"/>
              </a:lnSpc>
              <a:buClr>
                <a:schemeClr val="accent3"/>
              </a:buClr>
              <a:buFont typeface="Wingdings 2"/>
              <a:buChar char=""/>
              <a:defRPr/>
            </a:pPr>
            <a:r>
              <a:rPr lang="en-PH" sz="2400"/>
              <a:t>As wholesaler or retailer or both</a:t>
            </a:r>
          </a:p>
          <a:p>
            <a:pPr marL="274320" indent="-274320">
              <a:lnSpc>
                <a:spcPct val="90000"/>
              </a:lnSpc>
              <a:buClr>
                <a:schemeClr val="accent3"/>
              </a:buClr>
              <a:buFont typeface="Wingdings 2"/>
              <a:buChar char=""/>
              <a:defRPr/>
            </a:pPr>
            <a:r>
              <a:rPr lang="en-PH" sz="2400"/>
              <a:t>Carry assorted merchandise, ethical , OTC or proprietary drug products, galenicals, chemicals reagents, toiletries, skin care lines.  Some even carry health foods,  fluids  and skin care lines</a:t>
            </a:r>
          </a:p>
          <a:p>
            <a:pPr marL="274320" indent="-274320">
              <a:lnSpc>
                <a:spcPct val="90000"/>
              </a:lnSpc>
              <a:buClr>
                <a:schemeClr val="accent3"/>
              </a:buClr>
              <a:buFont typeface="Wingdings 2"/>
              <a:buChar char=""/>
              <a:defRPr/>
            </a:pPr>
            <a:r>
              <a:rPr lang="en-PH" sz="2400"/>
              <a:t>Chainstores-Mercury Drug,  Merced Drug, Rose Pharmacy, Save More, Emilene’s Pharmacy</a:t>
            </a:r>
          </a:p>
          <a:p>
            <a:pPr marL="274320" indent="-274320">
              <a:lnSpc>
                <a:spcPct val="90000"/>
              </a:lnSpc>
              <a:buClr>
                <a:schemeClr val="accent3"/>
              </a:buClr>
              <a:buFont typeface="Wingdings 2"/>
              <a:buChar char=""/>
              <a:defRPr/>
            </a:pPr>
            <a:r>
              <a:rPr lang="en-PH" sz="2400"/>
              <a:t>Location in urban and rural areas, inside large commercial malls, groceries and supermarkets</a:t>
            </a:r>
          </a:p>
          <a:p>
            <a:pPr marL="274320" indent="-274320">
              <a:lnSpc>
                <a:spcPct val="90000"/>
              </a:lnSpc>
              <a:buClr>
                <a:schemeClr val="accent3"/>
              </a:buClr>
              <a:buNone/>
              <a:defRPr/>
            </a:pPr>
            <a:r>
              <a:rPr lang="en-PH" sz="2400"/>
              <a:t>	Inside wet and dry markets,  even in remote barrios and sitios. </a:t>
            </a:r>
          </a:p>
          <a:p>
            <a:pPr marL="274320" indent="-274320">
              <a:lnSpc>
                <a:spcPct val="90000"/>
              </a:lnSpc>
              <a:buClr>
                <a:schemeClr val="accent3"/>
              </a:buClr>
              <a:buFont typeface="Wingdings 2"/>
              <a:buChar char=""/>
              <a:defRPr/>
            </a:pPr>
            <a:r>
              <a:rPr lang="en-PH" sz="2400"/>
              <a:t>Cooperative drug stores </a:t>
            </a:r>
            <a:endParaRPr lang="en-GB" sz="2400"/>
          </a:p>
        </p:txBody>
      </p:sp>
    </p:spTree>
    <p:extLst>
      <p:ext uri="{BB962C8B-B14F-4D97-AF65-F5344CB8AC3E}">
        <p14:creationId xmlns:p14="http://schemas.microsoft.com/office/powerpoint/2010/main" val="357738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PH" altLang="en-US" smtClean="0"/>
              <a:t>Hospitals</a:t>
            </a:r>
            <a:endParaRPr lang="en-GB" altLang="en-US" smtClean="0"/>
          </a:p>
        </p:txBody>
      </p:sp>
      <p:sp>
        <p:nvSpPr>
          <p:cNvPr id="13315" name="Rectangle 3"/>
          <p:cNvSpPr>
            <a:spLocks noGrp="1" noChangeArrowheads="1"/>
          </p:cNvSpPr>
          <p:nvPr>
            <p:ph idx="1"/>
          </p:nvPr>
        </p:nvSpPr>
        <p:spPr/>
        <p:txBody>
          <a:bodyPr/>
          <a:lstStyle/>
          <a:p>
            <a:pPr eaLnBrk="1" hangingPunct="1"/>
            <a:r>
              <a:rPr lang="en-PH" altLang="en-US" smtClean="0"/>
              <a:t>Tertiary, secondary and primary</a:t>
            </a:r>
          </a:p>
          <a:p>
            <a:pPr eaLnBrk="1" hangingPunct="1"/>
            <a:r>
              <a:rPr lang="en-PH" altLang="en-US" smtClean="0"/>
              <a:t>Government and Private Hospitals</a:t>
            </a:r>
            <a:endParaRPr lang="en-GB" altLang="en-US" smtClean="0"/>
          </a:p>
          <a:p>
            <a:pPr eaLnBrk="1" hangingPunct="1"/>
            <a:r>
              <a:rPr lang="en-PH" altLang="en-US" smtClean="0"/>
              <a:t>In- Patient Pharmacy</a:t>
            </a:r>
          </a:p>
          <a:p>
            <a:pPr eaLnBrk="1" hangingPunct="1"/>
            <a:r>
              <a:rPr lang="en-PH" altLang="en-US" smtClean="0"/>
              <a:t>Outpatient pharmacy</a:t>
            </a:r>
          </a:p>
          <a:p>
            <a:pPr eaLnBrk="1" hangingPunct="1"/>
            <a:r>
              <a:rPr lang="en-PH" altLang="en-US" smtClean="0"/>
              <a:t>The hospital formulary and the Pharmacy Therapeutics Committee</a:t>
            </a:r>
          </a:p>
        </p:txBody>
      </p:sp>
    </p:spTree>
    <p:extLst>
      <p:ext uri="{BB962C8B-B14F-4D97-AF65-F5344CB8AC3E}">
        <p14:creationId xmlns:p14="http://schemas.microsoft.com/office/powerpoint/2010/main" val="1853564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PH" altLang="en-US" smtClean="0"/>
              <a:t>Industrial Clinics</a:t>
            </a:r>
            <a:endParaRPr lang="en-GB" altLang="en-US" smtClean="0"/>
          </a:p>
        </p:txBody>
      </p:sp>
      <p:sp>
        <p:nvSpPr>
          <p:cNvPr id="14339" name="Rectangle 3"/>
          <p:cNvSpPr>
            <a:spLocks noGrp="1" noChangeArrowheads="1"/>
          </p:cNvSpPr>
          <p:nvPr>
            <p:ph idx="1"/>
          </p:nvPr>
        </p:nvSpPr>
        <p:spPr/>
        <p:txBody>
          <a:bodyPr/>
          <a:lstStyle/>
          <a:p>
            <a:pPr eaLnBrk="1" hangingPunct="1">
              <a:lnSpc>
                <a:spcPct val="90000"/>
              </a:lnSpc>
            </a:pPr>
            <a:r>
              <a:rPr lang="en-PH" altLang="en-US" sz="2800"/>
              <a:t>Business establishments like PLDT, San Miguel Corporation,  Philex Mining Corp., Meralco, Philippine Packing Corp., Dole Phils. and other industrial companies that maintain medical and dental services, purchase medicines and supplies for employees use free or at discounted rates.</a:t>
            </a:r>
          </a:p>
          <a:p>
            <a:pPr eaLnBrk="1" hangingPunct="1">
              <a:lnSpc>
                <a:spcPct val="90000"/>
              </a:lnSpc>
            </a:pPr>
            <a:r>
              <a:rPr lang="en-PH" altLang="en-US" sz="2800"/>
              <a:t>They maintain a formulary or therapeutic listing of drug products as basis for purchase orders or reorders.</a:t>
            </a:r>
          </a:p>
          <a:p>
            <a:pPr eaLnBrk="1" hangingPunct="1">
              <a:lnSpc>
                <a:spcPct val="90000"/>
              </a:lnSpc>
            </a:pPr>
            <a:r>
              <a:rPr lang="en-PH" altLang="en-US" sz="2800"/>
              <a:t>Maintain large staff of medical practitioners</a:t>
            </a:r>
            <a:endParaRPr lang="en-GB" altLang="en-US" sz="2800"/>
          </a:p>
        </p:txBody>
      </p:sp>
    </p:spTree>
    <p:extLst>
      <p:ext uri="{BB962C8B-B14F-4D97-AF65-F5344CB8AC3E}">
        <p14:creationId xmlns:p14="http://schemas.microsoft.com/office/powerpoint/2010/main" val="2828139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PH" altLang="en-US"/>
              <a:t>Medical Clinics/Dispensing Physicians</a:t>
            </a:r>
            <a:endParaRPr lang="en-GB" altLang="en-US"/>
          </a:p>
        </p:txBody>
      </p:sp>
      <p:sp>
        <p:nvSpPr>
          <p:cNvPr id="15363" name="Rectangle 3"/>
          <p:cNvSpPr>
            <a:spLocks noGrp="1" noChangeArrowheads="1"/>
          </p:cNvSpPr>
          <p:nvPr>
            <p:ph idx="1"/>
          </p:nvPr>
        </p:nvSpPr>
        <p:spPr/>
        <p:txBody>
          <a:bodyPr/>
          <a:lstStyle/>
          <a:p>
            <a:pPr eaLnBrk="1" hangingPunct="1">
              <a:lnSpc>
                <a:spcPct val="90000"/>
              </a:lnSpc>
            </a:pPr>
            <a:r>
              <a:rPr lang="en-PH" altLang="en-US" sz="2800"/>
              <a:t>Composed of physicians maintaining generic or branded drug products in commercial supply in their private clinics who purchased either directly from med reps of drug companies or from large wholesalers.  Purchases are in cash or credit terms.</a:t>
            </a:r>
          </a:p>
          <a:p>
            <a:pPr eaLnBrk="1" hangingPunct="1">
              <a:lnSpc>
                <a:spcPct val="90000"/>
              </a:lnSpc>
            </a:pPr>
            <a:r>
              <a:rPr lang="en-PH" altLang="en-US" sz="2800"/>
              <a:t>Sells directly to patients and charges are included in consultation fees</a:t>
            </a:r>
          </a:p>
          <a:p>
            <a:pPr eaLnBrk="1" hangingPunct="1">
              <a:lnSpc>
                <a:spcPct val="90000"/>
              </a:lnSpc>
            </a:pPr>
            <a:r>
              <a:rPr lang="en-PH" altLang="en-US" sz="2800"/>
              <a:t>Competes with hospital and community pharmacies.</a:t>
            </a:r>
            <a:endParaRPr lang="en-GB" altLang="en-US" sz="2800"/>
          </a:p>
        </p:txBody>
      </p:sp>
    </p:spTree>
    <p:extLst>
      <p:ext uri="{BB962C8B-B14F-4D97-AF65-F5344CB8AC3E}">
        <p14:creationId xmlns:p14="http://schemas.microsoft.com/office/powerpoint/2010/main" val="1173241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PH" altLang="en-US" smtClean="0"/>
              <a:t>The Non-Traditional Markets</a:t>
            </a:r>
            <a:endParaRPr lang="en-GB" altLang="en-US" smtClean="0"/>
          </a:p>
        </p:txBody>
      </p:sp>
      <p:sp>
        <p:nvSpPr>
          <p:cNvPr id="16387" name="Rectangle 3"/>
          <p:cNvSpPr>
            <a:spLocks noGrp="1" noChangeArrowheads="1"/>
          </p:cNvSpPr>
          <p:nvPr>
            <p:ph idx="1"/>
          </p:nvPr>
        </p:nvSpPr>
        <p:spPr/>
        <p:txBody>
          <a:bodyPr/>
          <a:lstStyle/>
          <a:p>
            <a:pPr eaLnBrk="1" hangingPunct="1">
              <a:lnSpc>
                <a:spcPct val="80000"/>
              </a:lnSpc>
              <a:buFontTx/>
              <a:buNone/>
            </a:pPr>
            <a:r>
              <a:rPr lang="en-PH" altLang="en-US" sz="2800"/>
              <a:t>1) Groceries and supermarkets-sells practically  all drug products as in drugstore or community pharmacy. Strategic locations in the supermarket or groceries where customer traffic is heavy.  </a:t>
            </a:r>
          </a:p>
          <a:p>
            <a:pPr eaLnBrk="1" hangingPunct="1">
              <a:lnSpc>
                <a:spcPct val="80000"/>
              </a:lnSpc>
            </a:pPr>
            <a:r>
              <a:rPr lang="en-PH" altLang="en-US" sz="2800"/>
              <a:t>These outlets capitalize on the total shop-mix or one-stop-shop concept.</a:t>
            </a:r>
          </a:p>
          <a:p>
            <a:pPr eaLnBrk="1" hangingPunct="1">
              <a:lnSpc>
                <a:spcPct val="80000"/>
              </a:lnSpc>
              <a:buFontTx/>
              <a:buNone/>
            </a:pPr>
            <a:r>
              <a:rPr lang="en-PH" altLang="en-US" sz="2800"/>
              <a:t>2) Trading stores and sari-sari stores- practically present in all barangays of the country.</a:t>
            </a:r>
          </a:p>
          <a:p>
            <a:pPr eaLnBrk="1" hangingPunct="1">
              <a:lnSpc>
                <a:spcPct val="80000"/>
              </a:lnSpc>
              <a:buFontTx/>
              <a:buNone/>
            </a:pPr>
            <a:r>
              <a:rPr lang="en-PH" altLang="en-US" sz="2800"/>
              <a:t>3)  Non-government organizations (NGOs) and Socio-Civic Charitable Organizations</a:t>
            </a:r>
            <a:endParaRPr lang="en-GB" altLang="en-US" sz="2800"/>
          </a:p>
        </p:txBody>
      </p:sp>
    </p:spTree>
    <p:extLst>
      <p:ext uri="{BB962C8B-B14F-4D97-AF65-F5344CB8AC3E}">
        <p14:creationId xmlns:p14="http://schemas.microsoft.com/office/powerpoint/2010/main" val="4173910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rtlCol="0">
            <a:normAutofit fontScale="90000"/>
          </a:bodyPr>
          <a:lstStyle/>
          <a:p>
            <a:pPr>
              <a:defRPr/>
            </a:pPr>
            <a:r>
              <a:rPr lang="en-PH"/>
              <a:t>The DOH and Other Governmental Organizations</a:t>
            </a:r>
            <a:endParaRPr lang="en-GB"/>
          </a:p>
        </p:txBody>
      </p:sp>
      <p:sp>
        <p:nvSpPr>
          <p:cNvPr id="17411" name="Rectangle 3"/>
          <p:cNvSpPr>
            <a:spLocks noGrp="1" noChangeArrowheads="1"/>
          </p:cNvSpPr>
          <p:nvPr>
            <p:ph idx="1"/>
          </p:nvPr>
        </p:nvSpPr>
        <p:spPr/>
        <p:txBody>
          <a:bodyPr/>
          <a:lstStyle/>
          <a:p>
            <a:pPr eaLnBrk="1" hangingPunct="1"/>
            <a:r>
              <a:rPr lang="en-PH" altLang="en-US" sz="2800"/>
              <a:t>Regularly buys medicines and supplies in bulk quantities . The formulary  or therapeutic listing is the basis in purchase requirements normally done through bids or negotiated contracts, sometimes emergency purchases</a:t>
            </a:r>
          </a:p>
          <a:p>
            <a:pPr eaLnBrk="1" hangingPunct="1"/>
            <a:r>
              <a:rPr lang="en-PH" altLang="en-US" sz="2800"/>
              <a:t>Local government units (LGUs) puchase medicines through the office of respective governors and mayors because of the devolved local government code</a:t>
            </a:r>
            <a:endParaRPr lang="en-GB" altLang="en-US" sz="2800"/>
          </a:p>
        </p:txBody>
      </p:sp>
    </p:spTree>
    <p:extLst>
      <p:ext uri="{BB962C8B-B14F-4D97-AF65-F5344CB8AC3E}">
        <p14:creationId xmlns:p14="http://schemas.microsoft.com/office/powerpoint/2010/main" val="1032322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PH" altLang="en-US"/>
              <a:t>Types of Pharmaceutical Products</a:t>
            </a:r>
            <a:endParaRPr lang="en-GB" altLang="en-US"/>
          </a:p>
        </p:txBody>
      </p:sp>
      <p:sp>
        <p:nvSpPr>
          <p:cNvPr id="18435" name="Rectangle 3"/>
          <p:cNvSpPr>
            <a:spLocks noGrp="1" noChangeArrowheads="1"/>
          </p:cNvSpPr>
          <p:nvPr>
            <p:ph idx="1"/>
          </p:nvPr>
        </p:nvSpPr>
        <p:spPr/>
        <p:txBody>
          <a:bodyPr>
            <a:normAutofit/>
          </a:bodyPr>
          <a:lstStyle/>
          <a:p>
            <a:pPr eaLnBrk="1" hangingPunct="1">
              <a:lnSpc>
                <a:spcPct val="80000"/>
              </a:lnSpc>
            </a:pPr>
            <a:r>
              <a:rPr lang="en-PH" altLang="en-US" sz="2800" dirty="0"/>
              <a:t>Ethical drug products requires a prescription from duly licensed physician or dentist. Includes cardiovascular, hypertensive, anti-</a:t>
            </a:r>
            <a:r>
              <a:rPr lang="en-PH" altLang="en-US" sz="2800" dirty="0" err="1"/>
              <a:t>infectives</a:t>
            </a:r>
            <a:r>
              <a:rPr lang="en-PH" altLang="en-US" sz="2800" dirty="0"/>
              <a:t> or specialty drug products.</a:t>
            </a:r>
          </a:p>
          <a:p>
            <a:pPr eaLnBrk="1" hangingPunct="1">
              <a:lnSpc>
                <a:spcPct val="80000"/>
              </a:lnSpc>
            </a:pPr>
            <a:r>
              <a:rPr lang="en-PH" altLang="en-US" sz="2800" dirty="0"/>
              <a:t>Proprietary drug products- heavily advertised in tri-media. Supported in terms of other promotional activities such as sampling, consumer sales, promotions, merchandising, and product displays. Most are “me too: products.</a:t>
            </a:r>
          </a:p>
          <a:p>
            <a:pPr eaLnBrk="1" hangingPunct="1">
              <a:lnSpc>
                <a:spcPct val="80000"/>
              </a:lnSpc>
            </a:pPr>
            <a:r>
              <a:rPr lang="en-PH" altLang="en-US" sz="2800" dirty="0"/>
              <a:t>Over-the-Counter (OTC) drug products- do not need a physician, readily available in the market.</a:t>
            </a:r>
          </a:p>
          <a:p>
            <a:pPr eaLnBrk="1" hangingPunct="1">
              <a:lnSpc>
                <a:spcPct val="80000"/>
              </a:lnSpc>
            </a:pPr>
            <a:endParaRPr lang="en-GB" altLang="en-US" sz="2800" dirty="0"/>
          </a:p>
        </p:txBody>
      </p:sp>
    </p:spTree>
    <p:extLst>
      <p:ext uri="{BB962C8B-B14F-4D97-AF65-F5344CB8AC3E}">
        <p14:creationId xmlns:p14="http://schemas.microsoft.com/office/powerpoint/2010/main" val="1408537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PH" altLang="en-US"/>
              <a:t>Target Consumers of Drug Products</a:t>
            </a:r>
            <a:endParaRPr lang="en-GB" altLang="en-US"/>
          </a:p>
        </p:txBody>
      </p:sp>
      <p:sp>
        <p:nvSpPr>
          <p:cNvPr id="19459" name="Rectangle 3"/>
          <p:cNvSpPr>
            <a:spLocks noGrp="1" noChangeArrowheads="1"/>
          </p:cNvSpPr>
          <p:nvPr>
            <p:ph idx="1"/>
          </p:nvPr>
        </p:nvSpPr>
        <p:spPr/>
        <p:txBody>
          <a:bodyPr/>
          <a:lstStyle/>
          <a:p>
            <a:pPr eaLnBrk="1" hangingPunct="1"/>
            <a:r>
              <a:rPr lang="en-PH" altLang="en-US" sz="2800"/>
              <a:t>These are end –users of drug products for all age groups, sexes and income levels and psycho-social characteristics.  The end-users may be hospital in-patients or out-patients or ordinary people who take medicines</a:t>
            </a:r>
          </a:p>
          <a:p>
            <a:pPr eaLnBrk="1" hangingPunct="1"/>
            <a:r>
              <a:rPr lang="en-PH" altLang="en-US" sz="2800"/>
              <a:t>The end-users may be classified  may be divided  according to income status, age, educational attainment or psycho-social status, professions, careers or geographical locations.</a:t>
            </a:r>
            <a:endParaRPr lang="en-GB" altLang="en-US" sz="2800"/>
          </a:p>
        </p:txBody>
      </p:sp>
    </p:spTree>
    <p:extLst>
      <p:ext uri="{BB962C8B-B14F-4D97-AF65-F5344CB8AC3E}">
        <p14:creationId xmlns:p14="http://schemas.microsoft.com/office/powerpoint/2010/main" val="981137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PH" altLang="en-US" smtClean="0"/>
              <a:t>Pharmaceutical Marketing</a:t>
            </a:r>
            <a:endParaRPr lang="en-GB" altLang="en-US" smtClean="0"/>
          </a:p>
        </p:txBody>
      </p:sp>
      <p:sp>
        <p:nvSpPr>
          <p:cNvPr id="20483" name="Rectangle 3"/>
          <p:cNvSpPr>
            <a:spLocks noGrp="1" noChangeArrowheads="1"/>
          </p:cNvSpPr>
          <p:nvPr>
            <p:ph idx="1"/>
          </p:nvPr>
        </p:nvSpPr>
        <p:spPr/>
        <p:txBody>
          <a:bodyPr/>
          <a:lstStyle/>
          <a:p>
            <a:pPr eaLnBrk="1" hangingPunct="1"/>
            <a:r>
              <a:rPr lang="en-PH" altLang="en-US" smtClean="0"/>
              <a:t>A unique bundle of management decisions directed to satisfy, delight and surprise customers in the pharmaceutical business, their needs and wants through the exchange of products and value with others towards the realization of desired goals</a:t>
            </a:r>
            <a:endParaRPr lang="en-GB" altLang="en-US" smtClean="0"/>
          </a:p>
        </p:txBody>
      </p:sp>
    </p:spTree>
    <p:extLst>
      <p:ext uri="{BB962C8B-B14F-4D97-AF65-F5344CB8AC3E}">
        <p14:creationId xmlns:p14="http://schemas.microsoft.com/office/powerpoint/2010/main" val="3301375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PH" altLang="en-US" smtClean="0"/>
              <a:t>The Marketing System</a:t>
            </a:r>
            <a:endParaRPr lang="en-GB" altLang="en-US" smtClean="0"/>
          </a:p>
        </p:txBody>
      </p:sp>
      <p:sp>
        <p:nvSpPr>
          <p:cNvPr id="21507" name="Rectangle 3"/>
          <p:cNvSpPr>
            <a:spLocks noGrp="1" noChangeArrowheads="1"/>
          </p:cNvSpPr>
          <p:nvPr>
            <p:ph idx="1"/>
          </p:nvPr>
        </p:nvSpPr>
        <p:spPr/>
        <p:txBody>
          <a:bodyPr/>
          <a:lstStyle/>
          <a:p>
            <a:pPr marL="609600" indent="-609600">
              <a:lnSpc>
                <a:spcPct val="90000"/>
              </a:lnSpc>
            </a:pPr>
            <a:r>
              <a:rPr lang="en-PH" altLang="en-US" sz="2400"/>
              <a:t>Marketing interacting or interdependent groups:</a:t>
            </a:r>
          </a:p>
          <a:p>
            <a:pPr marL="609600" indent="-609600">
              <a:lnSpc>
                <a:spcPct val="90000"/>
              </a:lnSpc>
              <a:buFontTx/>
              <a:buAutoNum type="arabicPeriod"/>
            </a:pPr>
            <a:r>
              <a:rPr lang="en-PH" altLang="en-US" sz="2400"/>
              <a:t>The organization doing the marketing job</a:t>
            </a:r>
          </a:p>
          <a:p>
            <a:pPr marL="609600" indent="-609600">
              <a:lnSpc>
                <a:spcPct val="90000"/>
              </a:lnSpc>
              <a:buFontTx/>
              <a:buAutoNum type="arabicPeriod"/>
            </a:pPr>
            <a:r>
              <a:rPr lang="en-PH" altLang="en-US" sz="2400"/>
              <a:t>The product, service, idea or person being marketed</a:t>
            </a:r>
          </a:p>
          <a:p>
            <a:pPr marL="609600" indent="-609600">
              <a:lnSpc>
                <a:spcPct val="90000"/>
              </a:lnSpc>
              <a:buFontTx/>
              <a:buAutoNum type="arabicPeriod"/>
            </a:pPr>
            <a:r>
              <a:rPr lang="en-PH" altLang="en-US" sz="2400"/>
              <a:t>The target market</a:t>
            </a:r>
          </a:p>
          <a:p>
            <a:pPr marL="609600" indent="-609600">
              <a:lnSpc>
                <a:spcPct val="90000"/>
              </a:lnSpc>
              <a:buFontTx/>
              <a:buAutoNum type="arabicPeriod"/>
            </a:pPr>
            <a:r>
              <a:rPr lang="en-PH" altLang="en-US" sz="2400"/>
              <a:t>Intermediaries helping in the exchange between the marketing organization and its market.  These are the retailers, wholesalers, transportation agencies, financial agencies, etc.</a:t>
            </a:r>
          </a:p>
          <a:p>
            <a:pPr marL="609600" indent="-609600">
              <a:lnSpc>
                <a:spcPct val="90000"/>
              </a:lnSpc>
              <a:buFontTx/>
              <a:buAutoNum type="arabicPeriod"/>
            </a:pPr>
            <a:r>
              <a:rPr lang="en-PH" altLang="en-US" sz="2400"/>
              <a:t>Environmental factors- demography, economic conditions, economic and social and cutural forces, political and legal forces, technology and competition</a:t>
            </a:r>
            <a:endParaRPr lang="en-GB" altLang="en-US" sz="2400"/>
          </a:p>
        </p:txBody>
      </p:sp>
    </p:spTree>
    <p:extLst>
      <p:ext uri="{BB962C8B-B14F-4D97-AF65-F5344CB8AC3E}">
        <p14:creationId xmlns:p14="http://schemas.microsoft.com/office/powerpoint/2010/main" val="3004759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a:defRPr/>
            </a:pPr>
            <a:r>
              <a:rPr lang="en-PH"/>
              <a:t>Components of Pharmaceutical Marketing/Role of Pharma Sales</a:t>
            </a:r>
            <a:endParaRPr lang="en-GB"/>
          </a:p>
        </p:txBody>
      </p:sp>
      <p:sp>
        <p:nvSpPr>
          <p:cNvPr id="21507" name="Rectangle 3"/>
          <p:cNvSpPr>
            <a:spLocks noGrp="1" noChangeArrowheads="1"/>
          </p:cNvSpPr>
          <p:nvPr>
            <p:ph idx="1"/>
          </p:nvPr>
        </p:nvSpPr>
        <p:spPr/>
        <p:txBody>
          <a:bodyPr>
            <a:normAutofit/>
          </a:bodyPr>
          <a:lstStyle/>
          <a:p>
            <a:pPr eaLnBrk="1" hangingPunct="1">
              <a:lnSpc>
                <a:spcPct val="80000"/>
              </a:lnSpc>
            </a:pPr>
            <a:r>
              <a:rPr lang="en-PH" altLang="en-US" sz="2400"/>
              <a:t>Satisfy our Customer with the product’s high quality, unique features, better pricing scheme, competitive placement.</a:t>
            </a:r>
          </a:p>
          <a:p>
            <a:pPr eaLnBrk="1" hangingPunct="1">
              <a:lnSpc>
                <a:spcPct val="80000"/>
              </a:lnSpc>
            </a:pPr>
            <a:r>
              <a:rPr lang="en-PH" altLang="en-US" sz="2400"/>
              <a:t>Delight our Customer -  with after sales services beyond product features and superb value of product offerings.  Providing forms of entertainment, fellowships and other non business or socially oriented activities.  Personal delightful endeavours through gifts, cards, telegrams during birthdays, weddings, anniversaries, and other special occasions of the year</a:t>
            </a:r>
          </a:p>
          <a:p>
            <a:pPr eaLnBrk="1" hangingPunct="1">
              <a:lnSpc>
                <a:spcPct val="80000"/>
              </a:lnSpc>
            </a:pPr>
            <a:r>
              <a:rPr lang="en-PH" altLang="en-US" sz="2400"/>
              <a:t>Surprise our Customer-  with related or non-related pharmaceutical activites that goes beyond normal expectations and which are not usually done by competitors </a:t>
            </a:r>
            <a:endParaRPr lang="en-GB" altLang="en-US" sz="2400"/>
          </a:p>
        </p:txBody>
      </p:sp>
    </p:spTree>
    <p:extLst>
      <p:ext uri="{BB962C8B-B14F-4D97-AF65-F5344CB8AC3E}">
        <p14:creationId xmlns:p14="http://schemas.microsoft.com/office/powerpoint/2010/main" val="597420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Marketing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First viewed as systematic approach for tracking and building market share. </a:t>
            </a:r>
            <a:r>
              <a:rPr lang="en-US" dirty="0"/>
              <a:t> </a:t>
            </a:r>
            <a:endParaRPr lang="en-US" dirty="0" smtClean="0"/>
          </a:p>
          <a:p>
            <a:r>
              <a:rPr lang="en-US" dirty="0" smtClean="0"/>
              <a:t>Steps:</a:t>
            </a:r>
          </a:p>
          <a:p>
            <a:pPr marL="0" indent="0">
              <a:buNone/>
            </a:pPr>
            <a:r>
              <a:rPr lang="en-US" dirty="0" smtClean="0"/>
              <a:t>1. Using databases to manage current and potential customers;</a:t>
            </a:r>
          </a:p>
          <a:p>
            <a:pPr marL="0" indent="0">
              <a:buNone/>
            </a:pPr>
            <a:r>
              <a:rPr lang="en-US" dirty="0" smtClean="0"/>
              <a:t>2. Delivering differentiated messages to various market segments;</a:t>
            </a:r>
          </a:p>
          <a:p>
            <a:pPr marL="0" indent="0">
              <a:buNone/>
            </a:pPr>
            <a:r>
              <a:rPr lang="en-US" dirty="0" smtClean="0"/>
              <a:t>3. Tracking customer behavior to analyze the value of acquiring and maintaining various customer segments.</a:t>
            </a:r>
          </a:p>
          <a:p>
            <a:pPr marL="0" indent="0">
              <a:buNone/>
            </a:pPr>
            <a:r>
              <a:rPr lang="en-US" dirty="0" smtClean="0"/>
              <a:t>A broader and more strategic view of relationship marketing in a pharmacy setting focuses on developing long-term and mutually </a:t>
            </a:r>
            <a:r>
              <a:rPr lang="en-US" dirty="0" err="1" smtClean="0"/>
              <a:t>benficial</a:t>
            </a:r>
            <a:r>
              <a:rPr lang="en-US" dirty="0" smtClean="0"/>
              <a:t> relationships with both patients and business and clinical partners.</a:t>
            </a:r>
          </a:p>
          <a:p>
            <a:pPr marL="0" indent="0">
              <a:buNone/>
            </a:pPr>
            <a:r>
              <a:rPr lang="en-US" dirty="0" smtClean="0"/>
              <a:t>Relationship marketing encompasses all marketing activities directed toward establishing, developing, and maintaining  successful relationship</a:t>
            </a:r>
            <a:endParaRPr lang="en-US" dirty="0"/>
          </a:p>
        </p:txBody>
      </p:sp>
    </p:spTree>
    <p:extLst>
      <p:ext uri="{BB962C8B-B14F-4D97-AF65-F5344CB8AC3E}">
        <p14:creationId xmlns:p14="http://schemas.microsoft.com/office/powerpoint/2010/main" val="574900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Marketing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good strategy for pharmaceutical services where patients are with chronic conditions ensuring long-term patient retention.</a:t>
            </a:r>
          </a:p>
          <a:p>
            <a:r>
              <a:rPr lang="en-US" dirty="0" smtClean="0"/>
              <a:t>Critical component of relationship marketing- how pharmacy practices maintain patient trusts to sustain relationship with them? Pharmacists and pharmacy managers should do three things:</a:t>
            </a:r>
          </a:p>
          <a:p>
            <a:pPr marL="385763" indent="-385763">
              <a:buAutoNum type="arabicPeriod"/>
            </a:pPr>
            <a:r>
              <a:rPr lang="en-US" dirty="0" smtClean="0"/>
              <a:t>Make realistic promises.</a:t>
            </a:r>
          </a:p>
          <a:p>
            <a:pPr marL="385763" indent="-385763">
              <a:buAutoNum type="arabicPeriod"/>
            </a:pPr>
            <a:r>
              <a:rPr lang="en-US" smtClean="0"/>
              <a:t>Keep promises.</a:t>
            </a:r>
            <a:endParaRPr lang="en-US" dirty="0" smtClean="0"/>
          </a:p>
          <a:p>
            <a:pPr marL="385763" indent="-385763">
              <a:buAutoNum type="arabicPeriod"/>
            </a:pPr>
            <a:r>
              <a:rPr lang="en-US" dirty="0" smtClean="0"/>
              <a:t>Enable staff and systems to keep promises.</a:t>
            </a:r>
            <a:br>
              <a:rPr lang="en-US" dirty="0" smtClean="0"/>
            </a:br>
            <a:r>
              <a:rPr lang="en-US" dirty="0" smtClean="0"/>
              <a:t>Part of relationship marketing to build relations with healthcare providers who are key partners in generating referrals.</a:t>
            </a:r>
            <a:endParaRPr lang="en-US" dirty="0"/>
          </a:p>
        </p:txBody>
      </p:sp>
    </p:spTree>
    <p:extLst>
      <p:ext uri="{BB962C8B-B14F-4D97-AF65-F5344CB8AC3E}">
        <p14:creationId xmlns:p14="http://schemas.microsoft.com/office/powerpoint/2010/main" val="26770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PH" altLang="en-US" smtClean="0"/>
              <a:t>The Marketing System</a:t>
            </a:r>
            <a:endParaRPr lang="en-GB" altLang="en-US" smtClean="0"/>
          </a:p>
        </p:txBody>
      </p:sp>
      <p:sp>
        <p:nvSpPr>
          <p:cNvPr id="22531" name="Rectangle 3"/>
          <p:cNvSpPr>
            <a:spLocks noGrp="1" noChangeArrowheads="1"/>
          </p:cNvSpPr>
          <p:nvPr>
            <p:ph idx="1"/>
          </p:nvPr>
        </p:nvSpPr>
        <p:spPr/>
        <p:txBody>
          <a:bodyPr/>
          <a:lstStyle/>
          <a:p>
            <a:pPr eaLnBrk="1" hangingPunct="1"/>
            <a:r>
              <a:rPr lang="en-PH" altLang="en-US" smtClean="0"/>
              <a:t>The simplest marketing system consists of two interacting elements- the marketing organization and its target markets</a:t>
            </a:r>
          </a:p>
        </p:txBody>
      </p:sp>
    </p:spTree>
    <p:extLst>
      <p:ext uri="{BB962C8B-B14F-4D97-AF65-F5344CB8AC3E}">
        <p14:creationId xmlns:p14="http://schemas.microsoft.com/office/powerpoint/2010/main" val="3515366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PH" altLang="en-US" smtClean="0"/>
              <a:t>Internal Environment</a:t>
            </a:r>
            <a:endParaRPr lang="en-GB" altLang="en-US" smtClean="0"/>
          </a:p>
        </p:txBody>
      </p:sp>
      <p:sp>
        <p:nvSpPr>
          <p:cNvPr id="23555" name="Rectangle 3"/>
          <p:cNvSpPr>
            <a:spLocks noGrp="1" noChangeArrowheads="1"/>
          </p:cNvSpPr>
          <p:nvPr>
            <p:ph idx="1"/>
          </p:nvPr>
        </p:nvSpPr>
        <p:spPr/>
        <p:txBody>
          <a:bodyPr/>
          <a:lstStyle/>
          <a:p>
            <a:pPr eaLnBrk="1" hangingPunct="1">
              <a:lnSpc>
                <a:spcPct val="90000"/>
              </a:lnSpc>
            </a:pPr>
            <a:r>
              <a:rPr lang="en-PH" altLang="en-US" sz="2800"/>
              <a:t>Inherent in the organization controlled by management</a:t>
            </a:r>
          </a:p>
          <a:p>
            <a:pPr eaLnBrk="1" hangingPunct="1">
              <a:lnSpc>
                <a:spcPct val="90000"/>
              </a:lnSpc>
            </a:pPr>
            <a:r>
              <a:rPr lang="en-PH" altLang="en-US" sz="2800"/>
              <a:t>These are the organization’s resources in non-marketing areas-production, financial and personnel capabilities</a:t>
            </a:r>
          </a:p>
          <a:p>
            <a:pPr eaLnBrk="1" hangingPunct="1">
              <a:lnSpc>
                <a:spcPct val="90000"/>
              </a:lnSpc>
            </a:pPr>
            <a:r>
              <a:rPr lang="en-PH" altLang="en-US" sz="2800"/>
              <a:t>If management is considering  adding a new product, it must determine whether existing facilities  and expertise can be used. If it is going to buy new equipment, financial capability must be considered.</a:t>
            </a:r>
          </a:p>
          <a:p>
            <a:pPr eaLnBrk="1" hangingPunct="1">
              <a:lnSpc>
                <a:spcPct val="90000"/>
              </a:lnSpc>
            </a:pPr>
            <a:endParaRPr lang="en-GB" altLang="en-US" sz="2800"/>
          </a:p>
        </p:txBody>
      </p:sp>
    </p:spTree>
    <p:extLst>
      <p:ext uri="{BB962C8B-B14F-4D97-AF65-F5344CB8AC3E}">
        <p14:creationId xmlns:p14="http://schemas.microsoft.com/office/powerpoint/2010/main" val="1440657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PH" altLang="en-US" smtClean="0"/>
              <a:t> External Environment</a:t>
            </a:r>
            <a:endParaRPr lang="en-GB" altLang="en-US" smtClean="0"/>
          </a:p>
        </p:txBody>
      </p:sp>
      <p:sp>
        <p:nvSpPr>
          <p:cNvPr id="24579" name="Rectangle 3"/>
          <p:cNvSpPr>
            <a:spLocks noGrp="1" noChangeArrowheads="1"/>
          </p:cNvSpPr>
          <p:nvPr>
            <p:ph idx="1"/>
          </p:nvPr>
        </p:nvSpPr>
        <p:spPr/>
        <p:txBody>
          <a:bodyPr/>
          <a:lstStyle/>
          <a:p>
            <a:pPr eaLnBrk="1" hangingPunct="1"/>
            <a:r>
              <a:rPr lang="en-PH" altLang="en-US" smtClean="0"/>
              <a:t>Cannot be controlled by the firm</a:t>
            </a:r>
          </a:p>
          <a:p>
            <a:pPr eaLnBrk="1" hangingPunct="1"/>
            <a:r>
              <a:rPr lang="en-PH" altLang="en-US" smtClean="0"/>
              <a:t>Macro influences-culture, laws, and economic conditions</a:t>
            </a:r>
          </a:p>
          <a:p>
            <a:pPr eaLnBrk="1" hangingPunct="1"/>
            <a:r>
              <a:rPr lang="en-PH" altLang="en-US" smtClean="0"/>
              <a:t>Micro –suppliers, marketing intermediaries and customers</a:t>
            </a:r>
            <a:endParaRPr lang="en-GB" altLang="en-US" smtClean="0"/>
          </a:p>
        </p:txBody>
      </p:sp>
    </p:spTree>
    <p:extLst>
      <p:ext uri="{BB962C8B-B14F-4D97-AF65-F5344CB8AC3E}">
        <p14:creationId xmlns:p14="http://schemas.microsoft.com/office/powerpoint/2010/main" val="127439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PH" altLang="en-US" smtClean="0"/>
              <a:t>External Macro Environment</a:t>
            </a:r>
            <a:endParaRPr lang="en-GB" altLang="en-US" smtClean="0"/>
          </a:p>
        </p:txBody>
      </p:sp>
      <p:sp>
        <p:nvSpPr>
          <p:cNvPr id="25603" name="Rectangle 3"/>
          <p:cNvSpPr>
            <a:spLocks noGrp="1" noChangeArrowheads="1"/>
          </p:cNvSpPr>
          <p:nvPr>
            <p:ph idx="1"/>
          </p:nvPr>
        </p:nvSpPr>
        <p:spPr/>
        <p:txBody>
          <a:bodyPr>
            <a:normAutofit/>
          </a:bodyPr>
          <a:lstStyle/>
          <a:p>
            <a:pPr eaLnBrk="1" hangingPunct="1">
              <a:lnSpc>
                <a:spcPct val="90000"/>
              </a:lnSpc>
            </a:pPr>
            <a:r>
              <a:rPr lang="en-PH" altLang="en-US" smtClean="0"/>
              <a:t>Demography- the statistical study of human population and its distribution. People constitute markets.</a:t>
            </a:r>
          </a:p>
          <a:p>
            <a:pPr eaLnBrk="1" hangingPunct="1">
              <a:lnSpc>
                <a:spcPct val="90000"/>
              </a:lnSpc>
            </a:pPr>
            <a:r>
              <a:rPr lang="en-PH" altLang="en-US" smtClean="0"/>
              <a:t>Economic conditions-means People who have money to spend and willing to spend it.</a:t>
            </a:r>
          </a:p>
          <a:p>
            <a:pPr eaLnBrk="1" hangingPunct="1">
              <a:lnSpc>
                <a:spcPct val="90000"/>
              </a:lnSpc>
            </a:pPr>
            <a:r>
              <a:rPr lang="en-PH" altLang="en-US" smtClean="0"/>
              <a:t>Social and cultural forces- translates to changing life styles, social values, beliefs,  desires   </a:t>
            </a:r>
            <a:endParaRPr lang="en-GB" altLang="en-US" smtClean="0"/>
          </a:p>
        </p:txBody>
      </p:sp>
    </p:spTree>
    <p:extLst>
      <p:ext uri="{BB962C8B-B14F-4D97-AF65-F5344CB8AC3E}">
        <p14:creationId xmlns:p14="http://schemas.microsoft.com/office/powerpoint/2010/main" val="1106493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PH" altLang="en-US" smtClean="0"/>
              <a:t>External Macro Environment </a:t>
            </a:r>
            <a:endParaRPr lang="en-GB" altLang="en-US" smtClean="0"/>
          </a:p>
        </p:txBody>
      </p:sp>
      <p:sp>
        <p:nvSpPr>
          <p:cNvPr id="26627" name="Rectangle 3"/>
          <p:cNvSpPr>
            <a:spLocks noGrp="1" noChangeArrowheads="1"/>
          </p:cNvSpPr>
          <p:nvPr>
            <p:ph idx="1"/>
          </p:nvPr>
        </p:nvSpPr>
        <p:spPr/>
        <p:txBody>
          <a:bodyPr>
            <a:normAutofit/>
          </a:bodyPr>
          <a:lstStyle/>
          <a:p>
            <a:pPr eaLnBrk="1" hangingPunct="1">
              <a:lnSpc>
                <a:spcPct val="80000"/>
              </a:lnSpc>
            </a:pPr>
            <a:r>
              <a:rPr lang="en-PH" altLang="en-US" sz="2800"/>
              <a:t>Political and legal forces- affecting business e.g. general monetary and fiscal policies, broad social legislations, subsidies, tarriff and import quotas, legislation affecting the industry </a:t>
            </a:r>
          </a:p>
          <a:p>
            <a:pPr eaLnBrk="1" hangingPunct="1">
              <a:lnSpc>
                <a:spcPct val="80000"/>
              </a:lnSpc>
              <a:buFontTx/>
              <a:buNone/>
            </a:pPr>
            <a:r>
              <a:rPr lang="en-PH" altLang="en-US" sz="2800"/>
              <a:t>	Lobbyist and trade associations may have some influence in shaping a piece of legislation or regulation.</a:t>
            </a:r>
          </a:p>
          <a:p>
            <a:pPr eaLnBrk="1" hangingPunct="1">
              <a:lnSpc>
                <a:spcPct val="80000"/>
              </a:lnSpc>
            </a:pPr>
            <a:r>
              <a:rPr lang="en-PH" altLang="en-US" sz="2800"/>
              <a:t>Technology-  major technological breakthroughs can start an entirely new industry, alter or destroy existing industries, stimulate other markets and industries.</a:t>
            </a:r>
          </a:p>
          <a:p>
            <a:pPr eaLnBrk="1" hangingPunct="1">
              <a:lnSpc>
                <a:spcPct val="80000"/>
              </a:lnSpc>
            </a:pPr>
            <a:r>
              <a:rPr lang="en-PH" altLang="en-US" sz="2800"/>
              <a:t>Competition</a:t>
            </a:r>
          </a:p>
          <a:p>
            <a:pPr eaLnBrk="1" hangingPunct="1">
              <a:lnSpc>
                <a:spcPct val="80000"/>
              </a:lnSpc>
            </a:pPr>
            <a:endParaRPr lang="en-PH" altLang="en-US" sz="2800"/>
          </a:p>
          <a:p>
            <a:pPr eaLnBrk="1" hangingPunct="1">
              <a:lnSpc>
                <a:spcPct val="80000"/>
              </a:lnSpc>
              <a:buFontTx/>
              <a:buNone/>
            </a:pPr>
            <a:endParaRPr lang="en-GB" altLang="en-US" sz="2800"/>
          </a:p>
        </p:txBody>
      </p:sp>
    </p:spTree>
    <p:extLst>
      <p:ext uri="{BB962C8B-B14F-4D97-AF65-F5344CB8AC3E}">
        <p14:creationId xmlns:p14="http://schemas.microsoft.com/office/powerpoint/2010/main" val="253008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PH" altLang="en-US" smtClean="0"/>
              <a:t>External Micro Environment</a:t>
            </a:r>
            <a:endParaRPr lang="en-GB" altLang="en-US" smtClean="0"/>
          </a:p>
        </p:txBody>
      </p:sp>
      <p:sp>
        <p:nvSpPr>
          <p:cNvPr id="27651" name="Rectangle 3"/>
          <p:cNvSpPr>
            <a:spLocks noGrp="1" noChangeArrowheads="1"/>
          </p:cNvSpPr>
          <p:nvPr>
            <p:ph idx="1"/>
          </p:nvPr>
        </p:nvSpPr>
        <p:spPr/>
        <p:txBody>
          <a:bodyPr/>
          <a:lstStyle/>
          <a:p>
            <a:pPr eaLnBrk="1" hangingPunct="1">
              <a:lnSpc>
                <a:spcPct val="80000"/>
              </a:lnSpc>
            </a:pPr>
            <a:r>
              <a:rPr lang="en-PH" altLang="en-US" sz="2400" dirty="0"/>
              <a:t>Part of the company’s marketing system but external to the company. These are the  Firm’s market, suppliers and marketing intermediaries.</a:t>
            </a:r>
          </a:p>
          <a:p>
            <a:pPr eaLnBrk="1" hangingPunct="1">
              <a:lnSpc>
                <a:spcPct val="80000"/>
              </a:lnSpc>
            </a:pPr>
            <a:r>
              <a:rPr lang="en-PH" altLang="en-US" sz="2400" dirty="0"/>
              <a:t>The Market-the object or focal point of all marketing efforts of the company</a:t>
            </a:r>
          </a:p>
          <a:p>
            <a:pPr eaLnBrk="1" hangingPunct="1">
              <a:lnSpc>
                <a:spcPct val="80000"/>
              </a:lnSpc>
            </a:pPr>
            <a:r>
              <a:rPr lang="en-PH" altLang="en-US" sz="2400" dirty="0"/>
              <a:t>Suppliers- critical to success as you can sell a product if you can’t first make it or buy it.</a:t>
            </a:r>
          </a:p>
          <a:p>
            <a:pPr eaLnBrk="1" hangingPunct="1">
              <a:lnSpc>
                <a:spcPct val="80000"/>
              </a:lnSpc>
            </a:pPr>
            <a:r>
              <a:rPr lang="en-PH" altLang="en-US" sz="2400" dirty="0"/>
              <a:t>Marketing intermediaries- are independent business organizations that directly aid in the flow of products and services between marketing organization and its market. These intermediaries include- middlemen, facilitating organizations that provide transportation, warehousing and financing services.</a:t>
            </a:r>
            <a:endParaRPr lang="en-GB" altLang="en-US" sz="2400" dirty="0"/>
          </a:p>
        </p:txBody>
      </p:sp>
    </p:spTree>
    <p:extLst>
      <p:ext uri="{BB962C8B-B14F-4D97-AF65-F5344CB8AC3E}">
        <p14:creationId xmlns:p14="http://schemas.microsoft.com/office/powerpoint/2010/main" val="3186235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PH" altLang="en-US"/>
              <a:t>The Pharmaceutical Marketing System</a:t>
            </a:r>
            <a:endParaRPr lang="en-GB" altLang="en-US"/>
          </a:p>
        </p:txBody>
      </p:sp>
      <p:sp>
        <p:nvSpPr>
          <p:cNvPr id="10243" name="Rectangle 3"/>
          <p:cNvSpPr>
            <a:spLocks noGrp="1" noChangeArrowheads="1"/>
          </p:cNvSpPr>
          <p:nvPr>
            <p:ph idx="1"/>
          </p:nvPr>
        </p:nvSpPr>
        <p:spPr/>
        <p:txBody>
          <a:bodyPr>
            <a:normAutofit/>
          </a:bodyPr>
          <a:lstStyle/>
          <a:p>
            <a:pPr eaLnBrk="1" hangingPunct="1">
              <a:lnSpc>
                <a:spcPct val="80000"/>
              </a:lnSpc>
            </a:pPr>
            <a:r>
              <a:rPr lang="en-PH" altLang="en-US" sz="2400">
                <a:solidFill>
                  <a:schemeClr val="accent2"/>
                </a:solidFill>
              </a:rPr>
              <a:t>Includes large, medium and small drug manufacturers and traders</a:t>
            </a:r>
          </a:p>
          <a:p>
            <a:pPr eaLnBrk="1" hangingPunct="1">
              <a:lnSpc>
                <a:spcPct val="80000"/>
              </a:lnSpc>
            </a:pPr>
            <a:r>
              <a:rPr lang="en-PH" altLang="en-US" sz="2400"/>
              <a:t>Have their own manufacturing plants and distribution network e.g Unilab</a:t>
            </a:r>
          </a:p>
          <a:p>
            <a:pPr eaLnBrk="1" hangingPunct="1">
              <a:lnSpc>
                <a:spcPct val="80000"/>
              </a:lnSpc>
            </a:pPr>
            <a:r>
              <a:rPr lang="en-PH" altLang="en-US" sz="2400"/>
              <a:t>Do Contract or subcontract manufacturing and have their own distributors</a:t>
            </a:r>
          </a:p>
          <a:p>
            <a:pPr eaLnBrk="1" hangingPunct="1">
              <a:lnSpc>
                <a:spcPct val="80000"/>
              </a:lnSpc>
            </a:pPr>
            <a:r>
              <a:rPr lang="en-PH" altLang="en-US" sz="2400"/>
              <a:t>Traditional markets- drugstores, hospital pharmacies, industrial and medical clinics</a:t>
            </a:r>
          </a:p>
          <a:p>
            <a:pPr eaLnBrk="1" hangingPunct="1">
              <a:lnSpc>
                <a:spcPct val="80000"/>
              </a:lnSpc>
            </a:pPr>
            <a:r>
              <a:rPr lang="en-PH" altLang="en-US" sz="2400"/>
              <a:t>Sources of prescriptions: physicians, dentists, veterinarians</a:t>
            </a:r>
          </a:p>
          <a:p>
            <a:pPr eaLnBrk="1" hangingPunct="1">
              <a:lnSpc>
                <a:spcPct val="80000"/>
              </a:lnSpc>
            </a:pPr>
            <a:r>
              <a:rPr lang="en-PH" altLang="en-US" sz="2400"/>
              <a:t>Authority endorsers-  pharmacists, pharmacy aides, salesclerks, nurses, midwives,  and other allied health professionals </a:t>
            </a:r>
            <a:endParaRPr lang="en-GB" altLang="en-US" sz="2400"/>
          </a:p>
        </p:txBody>
      </p:sp>
    </p:spTree>
    <p:extLst>
      <p:ext uri="{BB962C8B-B14F-4D97-AF65-F5344CB8AC3E}">
        <p14:creationId xmlns:p14="http://schemas.microsoft.com/office/powerpoint/2010/main" val="315840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Aipiro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ipirox">
      <a:majorFont>
        <a:latin typeface="Century Gothic"/>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Georgia</vt:lpstr>
      <vt:lpstr>Wingdings 2</vt:lpstr>
      <vt:lpstr>Aipirox</vt:lpstr>
      <vt:lpstr>Pharmaceutical Marketing System</vt:lpstr>
      <vt:lpstr>The Marketing System</vt:lpstr>
      <vt:lpstr>The Marketing System</vt:lpstr>
      <vt:lpstr>Internal Environment</vt:lpstr>
      <vt:lpstr> External Environment</vt:lpstr>
      <vt:lpstr>External Macro Environment</vt:lpstr>
      <vt:lpstr>External Macro Environment </vt:lpstr>
      <vt:lpstr>External Micro Environment</vt:lpstr>
      <vt:lpstr>The Pharmaceutical Marketing System</vt:lpstr>
      <vt:lpstr>The Pharmaceutical Markets</vt:lpstr>
      <vt:lpstr>Drugstores(Community Pharmacy)</vt:lpstr>
      <vt:lpstr>Hospitals</vt:lpstr>
      <vt:lpstr>Industrial Clinics</vt:lpstr>
      <vt:lpstr>Medical Clinics/Dispensing Physicians</vt:lpstr>
      <vt:lpstr>The Non-Traditional Markets</vt:lpstr>
      <vt:lpstr>The DOH and Other Governmental Organizations</vt:lpstr>
      <vt:lpstr>Types of Pharmaceutical Products</vt:lpstr>
      <vt:lpstr>Target Consumers of Drug Products</vt:lpstr>
      <vt:lpstr>Pharmaceutical Marketing</vt:lpstr>
      <vt:lpstr>Components of Pharmaceutical Marketing/Role of Pharma Sales</vt:lpstr>
      <vt:lpstr>Relationship Marketing</vt:lpstr>
      <vt:lpstr>Relationship Marketing</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Marketing System</dc:title>
  <dc:creator>OVERLORD</dc:creator>
  <cp:lastModifiedBy>OVERLORD</cp:lastModifiedBy>
  <cp:revision>1</cp:revision>
  <dcterms:created xsi:type="dcterms:W3CDTF">2015-08-29T10:55:14Z</dcterms:created>
  <dcterms:modified xsi:type="dcterms:W3CDTF">2015-08-29T10:55:31Z</dcterms:modified>
</cp:coreProperties>
</file>