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5" r:id="rId4"/>
    <p:sldId id="262" r:id="rId5"/>
    <p:sldId id="263" r:id="rId6"/>
    <p:sldId id="277" r:id="rId7"/>
    <p:sldId id="264" r:id="rId8"/>
    <p:sldId id="278" r:id="rId9"/>
    <p:sldId id="266" r:id="rId10"/>
    <p:sldId id="267" r:id="rId11"/>
    <p:sldId id="268" r:id="rId12"/>
    <p:sldId id="269" r:id="rId13"/>
    <p:sldId id="270" r:id="rId14"/>
    <p:sldId id="274" r:id="rId15"/>
    <p:sldId id="271" r:id="rId16"/>
    <p:sldId id="276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/>
    <p:restoredTop sz="93764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0CF25-096C-884C-BD14-47BBDB9C0858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C618D-92EE-4344-8B43-66139B384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8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D4E7385-D540-AC43-BFFF-2B9408B809E8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In FOPC </a:t>
            </a:r>
          </a:p>
          <a:p>
            <a:pPr eaLnBrk="1" hangingPunct="1"/>
            <a:r>
              <a:rPr lang="en-US">
                <a:latin typeface="Times New Roman" charset="0"/>
              </a:rPr>
              <a:t>Learning to “think family”</a:t>
            </a:r>
          </a:p>
          <a:p>
            <a:pPr eaLnBrk="1" hangingPunct="1"/>
            <a:r>
              <a:rPr lang="en-US">
                <a:latin typeface="Times New Roman" charset="0"/>
              </a:rPr>
              <a:t>The importance of genogram</a:t>
            </a:r>
          </a:p>
          <a:p>
            <a:pPr eaLnBrk="1" hangingPunct="1"/>
            <a:r>
              <a:rPr lang="en-US">
                <a:latin typeface="Times New Roman" charset="0"/>
              </a:rPr>
              <a:t>The family within a larger system – use an ecomap</a:t>
            </a:r>
          </a:p>
          <a:p>
            <a:pPr eaLnBrk="1" hangingPunct="1"/>
            <a:r>
              <a:rPr lang="en-US">
                <a:latin typeface="Times New Roman" charset="0"/>
              </a:rPr>
              <a:t>Chronic illness and disability- supporting family caregivers</a:t>
            </a:r>
          </a:p>
          <a:p>
            <a:pPr eaLnBrk="1" hangingPunct="1"/>
            <a:r>
              <a:rPr lang="en-US">
                <a:latin typeface="Times New Roman" charset="0"/>
              </a:rPr>
              <a:t>Working with family members –                the family conference</a:t>
            </a:r>
          </a:p>
          <a:p>
            <a:pPr eaLnBrk="1" hangingPunct="1"/>
            <a:r>
              <a:rPr lang="en-US">
                <a:latin typeface="Times New Roman" charset="0"/>
              </a:rPr>
              <a:t>Identifying the family at risk</a:t>
            </a:r>
          </a:p>
        </p:txBody>
      </p:sp>
    </p:spTree>
    <p:extLst>
      <p:ext uri="{BB962C8B-B14F-4D97-AF65-F5344CB8AC3E}">
        <p14:creationId xmlns:p14="http://schemas.microsoft.com/office/powerpoint/2010/main" val="140921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6093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35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568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2741C-A34B-A24A-B1BA-E74C77AD2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066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672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88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059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15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4788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197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05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95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22CE9-8BC1-484E-9EA6-CBACC40EDD80}" type="datetimeFigureOut">
              <a:rPr lang="en-US" smtClean="0"/>
              <a:t>24/09/18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1238-2B0E-6046-90C8-F64AFBF9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6.jpeg"/><Relationship Id="rId5" Type="http://schemas.microsoft.com/office/2007/relationships/hdphoto" Target="../media/hdphoto3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854" y="4029373"/>
            <a:ext cx="9015146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A tool for BPS Case Analysis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sz="3600" i="1" dirty="0" smtClean="0">
                <a:solidFill>
                  <a:srgbClr val="800000"/>
                </a:solidFill>
              </a:rPr>
              <a:t>(learning how to be an integrated family physician)</a:t>
            </a:r>
            <a:endParaRPr lang="en-US" sz="3600" i="1" dirty="0">
              <a:solidFill>
                <a:srgbClr val="800000"/>
              </a:solidFill>
            </a:endParaRP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457200" y="1506538"/>
            <a:ext cx="8229600" cy="19437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Patient- centered, Family Focused, Community Oriented Care Matrix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905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622425" y="152400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>
              <a:solidFill>
                <a:srgbClr val="FF6600"/>
              </a:solidFill>
              <a:latin typeface="Tahoma" charset="0"/>
              <a:cs typeface="Times New Roman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638800" y="228600"/>
            <a:ext cx="260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i="1">
                <a:solidFill>
                  <a:schemeClr val="bg1"/>
                </a:solidFill>
                <a:latin typeface="Tahoma" charset="0"/>
                <a:cs typeface="Times New Roman" charset="0"/>
              </a:rPr>
              <a:t>Z. E. Leopando, 2000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048000" y="2133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en-US" sz="2400">
              <a:latin typeface="Times New Roman" charset="0"/>
              <a:cs typeface="Times New Roman" charset="0"/>
            </a:endParaRPr>
          </a:p>
        </p:txBody>
      </p:sp>
      <p:sp>
        <p:nvSpPr>
          <p:cNvPr id="40992" name="Rectangle 170"/>
          <p:cNvSpPr>
            <a:spLocks noGrp="1" noChangeArrowheads="1"/>
          </p:cNvSpPr>
          <p:nvPr>
            <p:ph type="title"/>
          </p:nvPr>
        </p:nvSpPr>
        <p:spPr>
          <a:xfrm>
            <a:off x="92040" y="249770"/>
            <a:ext cx="89154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  <a:latin typeface="+mj-lt"/>
              </a:rPr>
              <a:t>PFC </a:t>
            </a:r>
            <a:r>
              <a:rPr lang="en-US" sz="3200" b="1" dirty="0">
                <a:solidFill>
                  <a:schemeClr val="tx1"/>
                </a:solidFill>
                <a:latin typeface="+mj-lt"/>
              </a:rPr>
              <a:t>Matrix  by </a:t>
            </a:r>
            <a:r>
              <a:rPr lang="en-US" sz="3200" b="1" dirty="0" err="1">
                <a:solidFill>
                  <a:schemeClr val="tx1"/>
                </a:solidFill>
                <a:latin typeface="+mj-lt"/>
              </a:rPr>
              <a:t>Leopando</a:t>
            </a:r>
            <a:endParaRPr lang="en-US" sz="32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01488"/>
              </p:ext>
            </p:extLst>
          </p:nvPr>
        </p:nvGraphicFramePr>
        <p:xfrm>
          <a:off x="495300" y="1219200"/>
          <a:ext cx="8153400" cy="5330825"/>
        </p:xfrm>
        <a:graphic>
          <a:graphicData uri="http://schemas.openxmlformats.org/drawingml/2006/table">
            <a:tbl>
              <a:tblPr/>
              <a:tblGrid>
                <a:gridCol w="1917700"/>
                <a:gridCol w="1917700"/>
                <a:gridCol w="1920875"/>
                <a:gridCol w="2397125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Patient Centered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Family Focused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Community Oriented to Community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History and physical examination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9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Analysis , including differential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Plan of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236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26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54232"/>
              </p:ext>
            </p:extLst>
          </p:nvPr>
        </p:nvGraphicFramePr>
        <p:xfrm>
          <a:off x="228600" y="439346"/>
          <a:ext cx="8610600" cy="6156961"/>
        </p:xfrm>
        <a:graphic>
          <a:graphicData uri="http://schemas.openxmlformats.org/drawingml/2006/table">
            <a:tbl>
              <a:tblPr/>
              <a:tblGrid>
                <a:gridCol w="1629108"/>
                <a:gridCol w="2206292"/>
                <a:gridCol w="1920875"/>
                <a:gridCol w="2854325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Patient Centered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Focused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Community Oriented to Community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History and physical examination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Cc, HPI, ROS, Past Med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Hx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, PSH,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Feelings, fears concern, doubt, predicament,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History,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determinants and resources, caregiver issues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Life Cycle Stage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Place of origin and residence: endemicity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Place of work and hazard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Environmental sanitation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Health center  &amp; other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Analysis , including differential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Differential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Stage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Compliance issues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Bioethics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CPG/ EBM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Tools for family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Compliance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lifecycle  stage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Bioethics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Community: effect on patient</a:t>
                      </a:r>
                      <a:r>
                        <a:rPr kumimoji="0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 illness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Vice versa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Compare with epidemiological picture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Legislation  and ordinances and policies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Plan of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Therapeutics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Supportive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Alternatives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Follow-up/ referral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Biopsychosocial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apprpoach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Capability building of caregivers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Health education for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Reassurance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Networking, Linkages, referral, shared care, Health Education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28600" y="153137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 dirty="0">
              <a:solidFill>
                <a:srgbClr val="FF6600"/>
              </a:solidFill>
              <a:latin typeface="Tahoma" charset="0"/>
              <a:cs typeface="Times New Roman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638800" y="228600"/>
            <a:ext cx="260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i="1">
                <a:solidFill>
                  <a:schemeClr val="bg1"/>
                </a:solidFill>
                <a:latin typeface="Tahoma" charset="0"/>
                <a:cs typeface="Times New Roman" charset="0"/>
              </a:rPr>
              <a:t>Z. E. Leopando, 2000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048000" y="2133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en-US" sz="2400">
              <a:latin typeface="Times New Roman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8022" y="420755"/>
            <a:ext cx="4761177" cy="6294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16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26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967143"/>
              </p:ext>
            </p:extLst>
          </p:nvPr>
        </p:nvGraphicFramePr>
        <p:xfrm>
          <a:off x="228600" y="420388"/>
          <a:ext cx="8610600" cy="6156961"/>
        </p:xfrm>
        <a:graphic>
          <a:graphicData uri="http://schemas.openxmlformats.org/drawingml/2006/table">
            <a:tbl>
              <a:tblPr/>
              <a:tblGrid>
                <a:gridCol w="1629108"/>
                <a:gridCol w="2206292"/>
                <a:gridCol w="1920875"/>
                <a:gridCol w="2854325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Patient Centered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Focused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Community Oriented to Community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History and physical examination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Cc, HPI, ROS, Past Med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Hx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, PSH,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Feelings, fears concern, doubt, predicament,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History,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determinants and resources, caregiver issues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Life Cycle Stage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Place of origin and residence: endemicity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Place of work and hazard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Environmental sanitation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Health center  &amp; other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Analysis , including differential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Differential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Stage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Compliance issues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Bioethics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CPG/ EBM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Tools for family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Compliance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lifecycle  stage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Community: effect on patient</a:t>
                      </a:r>
                      <a:r>
                        <a:rPr kumimoji="0" lang="ja-JP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’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 illness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Vice versa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Compare with epidemiological picture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Legislation  and ordinances and policies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Plan of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Therapeutics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Supportive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Alternatives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Follow-up/ referral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Biopsychosocial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apprpoach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Capability building of caregivers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Health education for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Reassurance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Networking, Linkages, referral, shared care, Health Education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28600" y="153137"/>
            <a:ext cx="569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 dirty="0">
              <a:solidFill>
                <a:srgbClr val="FF6600"/>
              </a:solidFill>
              <a:latin typeface="Tahoma" charset="0"/>
              <a:cs typeface="Times New Roman" charset="0"/>
            </a:endParaRP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5638800" y="228600"/>
            <a:ext cx="2606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i="1">
                <a:solidFill>
                  <a:schemeClr val="bg1"/>
                </a:solidFill>
                <a:latin typeface="Tahoma" charset="0"/>
                <a:cs typeface="Times New Roman" charset="0"/>
              </a:rPr>
              <a:t>Z. E. Leopando, 2000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048000" y="2133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en-US" sz="2400">
              <a:latin typeface="Times New Roman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5986" y="439713"/>
            <a:ext cx="2773213" cy="6294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7768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260" name="Group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52666"/>
              </p:ext>
            </p:extLst>
          </p:nvPr>
        </p:nvGraphicFramePr>
        <p:xfrm>
          <a:off x="228600" y="401432"/>
          <a:ext cx="8610600" cy="6156961"/>
        </p:xfrm>
        <a:graphic>
          <a:graphicData uri="http://schemas.openxmlformats.org/drawingml/2006/table">
            <a:tbl>
              <a:tblPr/>
              <a:tblGrid>
                <a:gridCol w="1629108"/>
                <a:gridCol w="2206292"/>
                <a:gridCol w="2343198"/>
                <a:gridCol w="2432002"/>
              </a:tblGrid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Patient Centered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Family Focused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Community Oriented to Community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1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History and physical examination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Cc, HPI, ROS, Past Med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Hx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, PSH,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Feelings, fears concern, doubt, predicament,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PE,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History,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determinants and resources, caregiver issues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Life Cycle Stage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Place of origin and residence: endemicity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Place of work and hazard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Environmental sanitation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Health center  &amp; other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Analysis , including differential diagnosis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Differential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Stage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Compliance issues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Bioethics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CPG/ EBM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Tools for family assessment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Impact of illness,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Compliance issues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Family lifecycle  stage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Bioethics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Community: effect on patient</a:t>
                      </a: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’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 illness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Vice versa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Compare with epidemiological picture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Legislation  and ordinances and policies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Social determinants of health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Plan of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Diagnostics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Therapeutics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Supportive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Alternatives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Follow-up/ referral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Biopsychosocial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apprpoach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Capability building of caregivers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Health education for family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Reassurance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Networking, Linkages, referral, shared care, Health Education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3048000" y="2133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en-US" sz="240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508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5032" r="-65032"/>
          <a:stretch>
            <a:fillRect/>
          </a:stretch>
        </p:blipFill>
        <p:spPr>
          <a:xfrm>
            <a:off x="-1554409" y="2158825"/>
            <a:ext cx="13250388" cy="4552251"/>
          </a:xfrm>
        </p:spPr>
      </p:pic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39" y="265409"/>
            <a:ext cx="6786323" cy="189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726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55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Guidelines for the PFC Discussion during the 2 week rotation at FM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1272" y="2131291"/>
            <a:ext cx="7855527" cy="2486891"/>
          </a:xfrm>
        </p:spPr>
        <p:txBody>
          <a:bodyPr>
            <a:noAutofit/>
          </a:bodyPr>
          <a:lstStyle/>
          <a:p>
            <a:r>
              <a:rPr lang="en-US" sz="3600" dirty="0" smtClean="0"/>
              <a:t>Choose a case seen at FMC or AMBU per group </a:t>
            </a:r>
          </a:p>
          <a:p>
            <a:r>
              <a:rPr lang="en-US" sz="3600" dirty="0" smtClean="0"/>
              <a:t>Analyze the case using the PFC matrix</a:t>
            </a:r>
          </a:p>
          <a:p>
            <a:r>
              <a:rPr lang="en-US" sz="3600" dirty="0" smtClean="0"/>
              <a:t>To be presented on 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Wednesday of your rotation.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989302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from Community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Ba able to present a family seen and managed  during your community rotation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Family presented should have </a:t>
            </a:r>
            <a:r>
              <a:rPr lang="en-US" smtClean="0"/>
              <a:t>PFC matrix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7449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208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815"/>
            <a:ext cx="8229600" cy="2930725"/>
          </a:xfrm>
        </p:spPr>
        <p:txBody>
          <a:bodyPr>
            <a:noAutofit/>
          </a:bodyPr>
          <a:lstStyle/>
          <a:p>
            <a:r>
              <a:rPr lang="en-US" sz="3600" dirty="0" smtClean="0"/>
              <a:t>Framework are based from the work of </a:t>
            </a:r>
            <a:r>
              <a:rPr lang="en-US" sz="3600" b="1" dirty="0" smtClean="0">
                <a:solidFill>
                  <a:srgbClr val="000090"/>
                </a:solidFill>
              </a:rPr>
              <a:t>Prof </a:t>
            </a:r>
            <a:r>
              <a:rPr lang="en-US" sz="3600" b="1" dirty="0" err="1" smtClean="0">
                <a:solidFill>
                  <a:srgbClr val="000090"/>
                </a:solidFill>
              </a:rPr>
              <a:t>Zorayda</a:t>
            </a:r>
            <a:r>
              <a:rPr lang="en-US" sz="3600" b="1" dirty="0" smtClean="0">
                <a:solidFill>
                  <a:srgbClr val="000090"/>
                </a:solidFill>
              </a:rPr>
              <a:t> </a:t>
            </a:r>
            <a:r>
              <a:rPr lang="en-US" sz="3600" b="1" dirty="0" err="1" smtClean="0">
                <a:solidFill>
                  <a:srgbClr val="000090"/>
                </a:solidFill>
              </a:rPr>
              <a:t>Leopando</a:t>
            </a:r>
            <a:r>
              <a:rPr lang="en-US" sz="3600" b="1" dirty="0" smtClean="0">
                <a:solidFill>
                  <a:srgbClr val="000090"/>
                </a:solidFill>
              </a:rPr>
              <a:t> </a:t>
            </a:r>
            <a:r>
              <a:rPr lang="en-US" sz="3600" dirty="0" smtClean="0"/>
              <a:t>in developing teaching strategies on </a:t>
            </a:r>
            <a:r>
              <a:rPr lang="en-US" sz="3600" dirty="0" err="1" smtClean="0"/>
              <a:t>biopsychosocial</a:t>
            </a:r>
            <a:r>
              <a:rPr lang="en-US" sz="3600" dirty="0" smtClean="0"/>
              <a:t> approach to care.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Slides are from Prof ZEL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0095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Theoretical Framework of the </a:t>
            </a:r>
            <a:br>
              <a:rPr lang="en-US" b="1" dirty="0" smtClean="0"/>
            </a:br>
            <a:r>
              <a:rPr lang="en-US" b="1" dirty="0" smtClean="0"/>
              <a:t>PFC </a:t>
            </a:r>
            <a:r>
              <a:rPr lang="en-US" b="1" dirty="0" smtClean="0"/>
              <a:t>Matrix</a:t>
            </a:r>
            <a:endParaRPr lang="en-US" b="1" dirty="0"/>
          </a:p>
        </p:txBody>
      </p:sp>
      <p:pic>
        <p:nvPicPr>
          <p:cNvPr id="4" name="Content Placeholder 3" descr="052a9d30-e7a7-43ca-801d-d0d528b02b7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8" b="86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394512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2879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Arial" pitchFamily="34" charset="0"/>
                <a:ea typeface="+mj-ea"/>
              </a:rPr>
              <a:t>PATIENT CENTEREDNESS and </a:t>
            </a:r>
            <a:r>
              <a:rPr lang="en-US" b="1" dirty="0">
                <a:latin typeface="Arial" pitchFamily="34" charset="0"/>
                <a:ea typeface="+mj-ea"/>
              </a:rPr>
              <a:t>outcome of GP consultation</a:t>
            </a:r>
            <a:r>
              <a:rPr lang="en-US" b="1" dirty="0">
                <a:ea typeface="+mj-ea"/>
              </a:rPr>
              <a:t> </a:t>
            </a:r>
          </a:p>
        </p:txBody>
      </p:sp>
      <p:graphicFrame>
        <p:nvGraphicFramePr>
          <p:cNvPr id="234515" name="Group 1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7789043"/>
              </p:ext>
            </p:extLst>
          </p:nvPr>
        </p:nvGraphicFramePr>
        <p:xfrm>
          <a:off x="860425" y="1716159"/>
          <a:ext cx="7239000" cy="38623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28838"/>
                <a:gridCol w="5110162"/>
              </a:tblGrid>
              <a:tr h="1335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Predictors of satisfaction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Communication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Partnership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Positive MD approach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</a:tr>
              <a:tr h="1335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Predictors of enablement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r>
                        <a:rPr kumimoji="0" lang="ja-JP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 interest  on patient</a:t>
                      </a:r>
                      <a:r>
                        <a:rPr kumimoji="0" lang="ja-JP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’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 problem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Health promotion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Positive approach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Use of health service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Personal relationship-&gt; less referral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2" marB="45722" horzOverflow="overflow"/>
                </a:tc>
              </a:tr>
            </a:tbl>
          </a:graphicData>
        </a:graphic>
      </p:graphicFrame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479925" y="6053138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i="1">
                <a:solidFill>
                  <a:schemeClr val="bg1"/>
                </a:solidFill>
                <a:latin typeface="Tahoma" charset="0"/>
              </a:rPr>
              <a:t>Little et al 2001</a:t>
            </a:r>
          </a:p>
        </p:txBody>
      </p:sp>
      <p:sp>
        <p:nvSpPr>
          <p:cNvPr id="28690" name="Rectangle 5"/>
          <p:cNvSpPr>
            <a:spLocks noChangeArrowheads="1"/>
          </p:cNvSpPr>
          <p:nvPr/>
        </p:nvSpPr>
        <p:spPr bwMode="auto">
          <a:xfrm>
            <a:off x="76200" y="6662738"/>
            <a:ext cx="32004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DOH FMRTP</a:t>
            </a:r>
          </a:p>
        </p:txBody>
      </p:sp>
      <p:grpSp>
        <p:nvGrpSpPr>
          <p:cNvPr id="28691" name="Group 2"/>
          <p:cNvGrpSpPr>
            <a:grpSpLocks/>
          </p:cNvGrpSpPr>
          <p:nvPr/>
        </p:nvGrpSpPr>
        <p:grpSpPr bwMode="auto">
          <a:xfrm>
            <a:off x="0" y="6629400"/>
            <a:ext cx="9144000" cy="304800"/>
            <a:chOff x="152400" y="6553200"/>
            <a:chExt cx="9144000" cy="304800"/>
          </a:xfrm>
        </p:grpSpPr>
        <p:sp>
          <p:nvSpPr>
            <p:cNvPr id="28692" name="Rectangle 5"/>
            <p:cNvSpPr>
              <a:spLocks noChangeArrowheads="1"/>
            </p:cNvSpPr>
            <p:nvPr/>
          </p:nvSpPr>
          <p:spPr bwMode="auto">
            <a:xfrm>
              <a:off x="152400" y="6553200"/>
              <a:ext cx="3200400" cy="3048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>
                  <a:solidFill>
                    <a:schemeClr val="bg1"/>
                  </a:solidFill>
                  <a:latin typeface="Arial" charset="0"/>
                </a:rPr>
                <a:t>DOH FMRTP</a:t>
              </a:r>
            </a:p>
          </p:txBody>
        </p:sp>
        <p:sp>
          <p:nvSpPr>
            <p:cNvPr id="28693" name="Rectangle 7"/>
            <p:cNvSpPr>
              <a:spLocks noChangeArrowheads="1"/>
            </p:cNvSpPr>
            <p:nvPr/>
          </p:nvSpPr>
          <p:spPr bwMode="auto">
            <a:xfrm>
              <a:off x="1703388" y="6553200"/>
              <a:ext cx="7593012" cy="3048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Z E </a:t>
              </a:r>
              <a:r>
                <a:rPr lang="en-US" dirty="0" err="1" smtClean="0">
                  <a:solidFill>
                    <a:schemeClr val="bg1"/>
                  </a:solidFill>
                  <a:latin typeface="Arial" charset="0"/>
                </a:rPr>
                <a:t>Leopando</a:t>
              </a:r>
              <a:endParaRPr lang="en-US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0592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Abadi MT Condensed Extra Bold"/>
                <a:ea typeface="+mj-ea"/>
                <a:cs typeface="Abadi MT Condensed Extra Bold"/>
              </a:rPr>
              <a:t>FAMILY ORIENTED PRIMARY CARE  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799" y="1676400"/>
            <a:ext cx="8204661" cy="3738563"/>
          </a:xfrm>
        </p:spPr>
        <p:txBody>
          <a:bodyPr>
            <a:normAutofit lnSpcReduction="10000"/>
          </a:bodyPr>
          <a:lstStyle/>
          <a:p>
            <a:pPr eaLnBrk="1" hangingPunct="1">
              <a:tabLst>
                <a:tab pos="5260975" algn="l"/>
              </a:tabLst>
            </a:pPr>
            <a:r>
              <a:rPr lang="en-US" sz="2800" dirty="0"/>
              <a:t>Learning to “think family”</a:t>
            </a:r>
          </a:p>
          <a:p>
            <a:pPr eaLnBrk="1" hangingPunct="1">
              <a:tabLst>
                <a:tab pos="5260975" algn="l"/>
              </a:tabLst>
            </a:pPr>
            <a:r>
              <a:rPr lang="en-US" sz="2800" dirty="0">
                <a:solidFill>
                  <a:srgbClr val="EC4B3A"/>
                </a:solidFill>
              </a:rPr>
              <a:t>The importance of genogram</a:t>
            </a:r>
          </a:p>
          <a:p>
            <a:pPr eaLnBrk="1" hangingPunct="1">
              <a:tabLst>
                <a:tab pos="5260975" algn="l"/>
              </a:tabLst>
            </a:pPr>
            <a:r>
              <a:rPr lang="en-US" sz="2800" dirty="0">
                <a:solidFill>
                  <a:srgbClr val="EC4B3A"/>
                </a:solidFill>
              </a:rPr>
              <a:t>The family within a larger system – use an </a:t>
            </a:r>
            <a:r>
              <a:rPr lang="en-US" sz="2800" dirty="0" err="1">
                <a:solidFill>
                  <a:srgbClr val="EC4B3A"/>
                </a:solidFill>
              </a:rPr>
              <a:t>ecomap</a:t>
            </a:r>
            <a:endParaRPr lang="en-US" sz="2800" dirty="0">
              <a:solidFill>
                <a:srgbClr val="EC4B3A"/>
              </a:solidFill>
            </a:endParaRPr>
          </a:p>
          <a:p>
            <a:pPr eaLnBrk="1" hangingPunct="1">
              <a:tabLst>
                <a:tab pos="5260975" algn="l"/>
              </a:tabLst>
            </a:pPr>
            <a:r>
              <a:rPr lang="en-US" sz="2800" dirty="0"/>
              <a:t>Chronic illness and disability- supporting family caregivers</a:t>
            </a:r>
          </a:p>
          <a:p>
            <a:pPr eaLnBrk="1" hangingPunct="1">
              <a:tabLst>
                <a:tab pos="5260975" algn="l"/>
              </a:tabLst>
            </a:pPr>
            <a:r>
              <a:rPr lang="en-US" sz="2800" dirty="0"/>
              <a:t>Working with family members –  the family conference</a:t>
            </a:r>
          </a:p>
          <a:p>
            <a:pPr eaLnBrk="1" hangingPunct="1">
              <a:tabLst>
                <a:tab pos="5260975" algn="l"/>
              </a:tabLst>
            </a:pPr>
            <a:r>
              <a:rPr lang="en-US" sz="2800" dirty="0"/>
              <a:t>Identifying the family at risk  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229350" y="5490418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Graham </a:t>
            </a:r>
            <a:r>
              <a:rPr lang="en-US" dirty="0" err="1">
                <a:latin typeface="Arial" charset="0"/>
              </a:rPr>
              <a:t>Bresick</a:t>
            </a:r>
            <a:r>
              <a:rPr lang="en-US" dirty="0">
                <a:latin typeface="Arial" charset="0"/>
              </a:rPr>
              <a:t>, 2006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200" y="6662738"/>
            <a:ext cx="32004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DOH FMRTP</a:t>
            </a:r>
          </a:p>
        </p:txBody>
      </p:sp>
      <p:grpSp>
        <p:nvGrpSpPr>
          <p:cNvPr id="31750" name="Group 2"/>
          <p:cNvGrpSpPr>
            <a:grpSpLocks/>
          </p:cNvGrpSpPr>
          <p:nvPr/>
        </p:nvGrpSpPr>
        <p:grpSpPr bwMode="auto">
          <a:xfrm>
            <a:off x="0" y="6629400"/>
            <a:ext cx="9144000" cy="304800"/>
            <a:chOff x="152400" y="6553200"/>
            <a:chExt cx="9144000" cy="304800"/>
          </a:xfrm>
        </p:grpSpPr>
        <p:sp>
          <p:nvSpPr>
            <p:cNvPr id="31751" name="Rectangle 5"/>
            <p:cNvSpPr>
              <a:spLocks noChangeArrowheads="1"/>
            </p:cNvSpPr>
            <p:nvPr/>
          </p:nvSpPr>
          <p:spPr bwMode="auto">
            <a:xfrm>
              <a:off x="152400" y="6553200"/>
              <a:ext cx="3200400" cy="3048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>
                  <a:solidFill>
                    <a:schemeClr val="bg1"/>
                  </a:solidFill>
                  <a:latin typeface="Arial" charset="0"/>
                </a:rPr>
                <a:t>DOH FMRTP</a:t>
              </a:r>
            </a:p>
          </p:txBody>
        </p:sp>
        <p:sp>
          <p:nvSpPr>
            <p:cNvPr id="31752" name="Rectangle 7"/>
            <p:cNvSpPr>
              <a:spLocks noChangeArrowheads="1"/>
            </p:cNvSpPr>
            <p:nvPr/>
          </p:nvSpPr>
          <p:spPr bwMode="auto">
            <a:xfrm>
              <a:off x="1703388" y="6553200"/>
              <a:ext cx="7593012" cy="3048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Z E </a:t>
              </a:r>
              <a:r>
                <a:rPr lang="en-US" dirty="0" err="1" smtClean="0">
                  <a:solidFill>
                    <a:schemeClr val="bg1"/>
                  </a:solidFill>
                  <a:latin typeface="Arial" charset="0"/>
                </a:rPr>
                <a:t>Leopando</a:t>
              </a:r>
              <a:endParaRPr lang="en-US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1618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SYSTEMS APPROACH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family operating as an interactive unit, in which what affects one member affects all members.”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sz="2000" dirty="0" smtClean="0"/>
              <a:t>Seligman &amp; Darling, 2009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53430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Abadi MT Condensed Extra Bold"/>
                <a:cs typeface="Abadi MT Condensed Extra Bold"/>
              </a:rPr>
              <a:t>SOCIAL DETERMINANTS OF HEALTH</a:t>
            </a:r>
            <a:endParaRPr lang="en-US" dirty="0">
              <a:latin typeface="Abadi MT Condensed Extra Bold"/>
              <a:cs typeface="Abadi MT Condensed Extra Bold"/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0" y="6629400"/>
            <a:ext cx="32004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DOH FMRTP</a:t>
            </a:r>
          </a:p>
        </p:txBody>
      </p:sp>
      <p:grpSp>
        <p:nvGrpSpPr>
          <p:cNvPr id="37892" name="Group 2"/>
          <p:cNvGrpSpPr>
            <a:grpSpLocks/>
          </p:cNvGrpSpPr>
          <p:nvPr/>
        </p:nvGrpSpPr>
        <p:grpSpPr bwMode="auto">
          <a:xfrm>
            <a:off x="0" y="6629400"/>
            <a:ext cx="9144000" cy="304800"/>
            <a:chOff x="152400" y="6553200"/>
            <a:chExt cx="9144000" cy="304800"/>
          </a:xfrm>
        </p:grpSpPr>
        <p:sp>
          <p:nvSpPr>
            <p:cNvPr id="37894" name="Rectangle 5"/>
            <p:cNvSpPr>
              <a:spLocks noChangeArrowheads="1"/>
            </p:cNvSpPr>
            <p:nvPr/>
          </p:nvSpPr>
          <p:spPr bwMode="auto">
            <a:xfrm>
              <a:off x="152400" y="6553200"/>
              <a:ext cx="3200400" cy="3048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>
                  <a:solidFill>
                    <a:schemeClr val="bg1"/>
                  </a:solidFill>
                  <a:latin typeface="Arial" charset="0"/>
                </a:rPr>
                <a:t>DOH FMRTP</a:t>
              </a:r>
            </a:p>
          </p:txBody>
        </p:sp>
        <p:sp>
          <p:nvSpPr>
            <p:cNvPr id="37895" name="Rectangle 6"/>
            <p:cNvSpPr>
              <a:spLocks noChangeArrowheads="1"/>
            </p:cNvSpPr>
            <p:nvPr/>
          </p:nvSpPr>
          <p:spPr bwMode="auto">
            <a:xfrm>
              <a:off x="1703388" y="6553200"/>
              <a:ext cx="7593012" cy="3048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Z E </a:t>
              </a:r>
              <a:r>
                <a:rPr lang="en-US" dirty="0" err="1">
                  <a:solidFill>
                    <a:schemeClr val="bg1"/>
                  </a:solidFill>
                  <a:latin typeface="Arial" charset="0"/>
                </a:rPr>
                <a:t>Leopando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   </a:t>
              </a:r>
              <a:endParaRPr lang="en-US" dirty="0">
                <a:latin typeface="Arial" charset="0"/>
              </a:endParaRPr>
            </a:p>
          </p:txBody>
        </p:sp>
      </p:grpSp>
      <p:pic>
        <p:nvPicPr>
          <p:cNvPr id="3789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666038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2452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39" y="1698625"/>
            <a:ext cx="8204151" cy="42862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BUILDING BLOCKS OF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638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914400" y="4546780"/>
            <a:ext cx="7315200" cy="1178489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dirty="0">
                <a:latin typeface="Franklin Gothic Book" charset="0"/>
              </a:rPr>
              <a:t>The PFC </a:t>
            </a:r>
            <a:r>
              <a:rPr lang="en-US" sz="4800" dirty="0" smtClean="0">
                <a:latin typeface="Franklin Gothic Book" charset="0"/>
              </a:rPr>
              <a:t>Matrix </a:t>
            </a:r>
            <a:r>
              <a:rPr lang="en-US" sz="2800" dirty="0" smtClean="0">
                <a:latin typeface="Franklin Gothic Book" charset="0"/>
              </a:rPr>
              <a:t>(</a:t>
            </a:r>
            <a:r>
              <a:rPr lang="en-US" sz="2400" dirty="0" err="1" smtClean="0">
                <a:latin typeface="Franklin Gothic Book" charset="0"/>
              </a:rPr>
              <a:t>Leopando</a:t>
            </a:r>
            <a:r>
              <a:rPr lang="en-US" sz="2400" dirty="0" smtClean="0">
                <a:latin typeface="Franklin Gothic Book" charset="0"/>
              </a:rPr>
              <a:t>, 200?)</a:t>
            </a:r>
            <a:endParaRPr lang="en-US" sz="4800" dirty="0">
              <a:latin typeface="Franklin Gothic Book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298" r="-48298"/>
          <a:stretch>
            <a:fillRect/>
          </a:stretch>
        </p:blipFill>
        <p:spPr>
          <a:xfrm>
            <a:off x="142875" y="0"/>
            <a:ext cx="9001125" cy="4648200"/>
          </a:xfrm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6200" y="6662738"/>
            <a:ext cx="3200400" cy="3048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DOH FMRTP</a:t>
            </a:r>
          </a:p>
        </p:txBody>
      </p:sp>
      <p:grpSp>
        <p:nvGrpSpPr>
          <p:cNvPr id="39942" name="Group 2"/>
          <p:cNvGrpSpPr>
            <a:grpSpLocks/>
          </p:cNvGrpSpPr>
          <p:nvPr/>
        </p:nvGrpSpPr>
        <p:grpSpPr bwMode="auto">
          <a:xfrm>
            <a:off x="0" y="6629400"/>
            <a:ext cx="9144000" cy="304800"/>
            <a:chOff x="152400" y="6553200"/>
            <a:chExt cx="9144000" cy="304800"/>
          </a:xfrm>
        </p:grpSpPr>
        <p:sp>
          <p:nvSpPr>
            <p:cNvPr id="39943" name="Rectangle 5"/>
            <p:cNvSpPr>
              <a:spLocks noChangeArrowheads="1"/>
            </p:cNvSpPr>
            <p:nvPr/>
          </p:nvSpPr>
          <p:spPr bwMode="auto">
            <a:xfrm>
              <a:off x="152400" y="6553200"/>
              <a:ext cx="3200400" cy="304800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>
                  <a:solidFill>
                    <a:schemeClr val="bg1"/>
                  </a:solidFill>
                  <a:latin typeface="Arial" charset="0"/>
                </a:rPr>
                <a:t>DOH FMRTP</a:t>
              </a:r>
            </a:p>
          </p:txBody>
        </p:sp>
        <p:sp>
          <p:nvSpPr>
            <p:cNvPr id="39944" name="Rectangle 7"/>
            <p:cNvSpPr>
              <a:spLocks noChangeArrowheads="1"/>
            </p:cNvSpPr>
            <p:nvPr/>
          </p:nvSpPr>
          <p:spPr bwMode="auto">
            <a:xfrm>
              <a:off x="1703388" y="6553200"/>
              <a:ext cx="7593012" cy="3048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r>
                <a:rPr lang="en-US" dirty="0">
                  <a:latin typeface="Arial" charset="0"/>
                </a:rPr>
                <a:t>  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Z E </a:t>
              </a:r>
              <a:r>
                <a:rPr lang="en-US" dirty="0" err="1">
                  <a:solidFill>
                    <a:schemeClr val="bg1"/>
                  </a:solidFill>
                  <a:latin typeface="Arial" charset="0"/>
                </a:rPr>
                <a:t>Leopando</a:t>
              </a:r>
              <a:r>
                <a:rPr lang="en-US" dirty="0">
                  <a:solidFill>
                    <a:schemeClr val="bg1"/>
                  </a:solidFill>
                  <a:latin typeface="Arial" charset="0"/>
                </a:rPr>
                <a:t>   </a:t>
              </a:r>
              <a:endParaRPr lang="en-US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6020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863</Words>
  <Application>Microsoft Macintosh PowerPoint</Application>
  <PresentationFormat>On-screen Show (4:3)</PresentationFormat>
  <Paragraphs>196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tool for BPS Case Analysis (learning how to be an integrated family physician)</vt:lpstr>
      <vt:lpstr>PowerPoint Presentation</vt:lpstr>
      <vt:lpstr>The Theoretical Framework of the  PFC Matrix</vt:lpstr>
      <vt:lpstr>PATIENT CENTEREDNESS and outcome of GP consultation </vt:lpstr>
      <vt:lpstr>FAMILY ORIENTED PRIMARY CARE   </vt:lpstr>
      <vt:lpstr>SYSTEMS APPROACH</vt:lpstr>
      <vt:lpstr>SOCIAL DETERMINANTS OF HEALTH</vt:lpstr>
      <vt:lpstr>WHO BUILDING BLOCKS OF HEALTH</vt:lpstr>
      <vt:lpstr>The PFC Matrix (Leopando, 200?)</vt:lpstr>
      <vt:lpstr>PFC Matrix  by Leopando</vt:lpstr>
      <vt:lpstr>PowerPoint Presentation</vt:lpstr>
      <vt:lpstr>PowerPoint Presentation</vt:lpstr>
      <vt:lpstr>PowerPoint Presentation</vt:lpstr>
      <vt:lpstr>PowerPoint Presentation</vt:lpstr>
      <vt:lpstr>Guidelines for the PFC Discussion during the 2 week rotation at FM</vt:lpstr>
      <vt:lpstr>Family from Community Rotation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tool for BPS Case Analysis</dc:title>
  <dc:creator>Leilanie Nicodemus</dc:creator>
  <cp:lastModifiedBy>PJ Francisco</cp:lastModifiedBy>
  <cp:revision>20</cp:revision>
  <dcterms:created xsi:type="dcterms:W3CDTF">2016-06-15T21:06:33Z</dcterms:created>
  <dcterms:modified xsi:type="dcterms:W3CDTF">2018-09-24T03:19:30Z</dcterms:modified>
</cp:coreProperties>
</file>